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80" r:id="rId1"/>
  </p:sldMasterIdLst>
  <p:notesMasterIdLst>
    <p:notesMasterId r:id="rId27"/>
  </p:notesMasterIdLst>
  <p:handoutMasterIdLst>
    <p:handoutMasterId r:id="rId28"/>
  </p:handoutMasterIdLst>
  <p:sldIdLst>
    <p:sldId id="256" r:id="rId2"/>
    <p:sldId id="283" r:id="rId3"/>
    <p:sldId id="315" r:id="rId4"/>
    <p:sldId id="308" r:id="rId5"/>
    <p:sldId id="317" r:id="rId6"/>
    <p:sldId id="282" r:id="rId7"/>
    <p:sldId id="258" r:id="rId8"/>
    <p:sldId id="259" r:id="rId9"/>
    <p:sldId id="312" r:id="rId10"/>
    <p:sldId id="277" r:id="rId11"/>
    <p:sldId id="316" r:id="rId12"/>
    <p:sldId id="319" r:id="rId13"/>
    <p:sldId id="291" r:id="rId14"/>
    <p:sldId id="279" r:id="rId15"/>
    <p:sldId id="318" r:id="rId16"/>
    <p:sldId id="294" r:id="rId17"/>
    <p:sldId id="298" r:id="rId18"/>
    <p:sldId id="293" r:id="rId19"/>
    <p:sldId id="287" r:id="rId20"/>
    <p:sldId id="304" r:id="rId21"/>
    <p:sldId id="299" r:id="rId22"/>
    <p:sldId id="266" r:id="rId23"/>
    <p:sldId id="267" r:id="rId24"/>
    <p:sldId id="306" r:id="rId25"/>
    <p:sldId id="268" r:id="rId26"/>
  </p:sldIdLst>
  <p:sldSz cx="9144000" cy="6858000" type="screen4x3"/>
  <p:notesSz cx="6805613" cy="99393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FF7C80"/>
    <a:srgbClr val="BDF3F9"/>
    <a:srgbClr val="BDFBF8"/>
    <a:srgbClr val="DBA1ED"/>
    <a:srgbClr val="FFFF99"/>
    <a:srgbClr val="CCFFCC"/>
    <a:srgbClr val="FFFFCC"/>
    <a:srgbClr val="FFFFFF"/>
    <a:srgbClr val="CC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63" autoAdjust="0"/>
    <p:restoredTop sz="90514" autoAdjust="0"/>
  </p:normalViewPr>
  <p:slideViewPr>
    <p:cSldViewPr snapToGrid="0">
      <p:cViewPr>
        <p:scale>
          <a:sx n="70" d="100"/>
          <a:sy n="70" d="100"/>
        </p:scale>
        <p:origin x="-1716" y="-87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37.wmf"/><Relationship Id="rId2" Type="http://schemas.openxmlformats.org/officeDocument/2006/relationships/image" Target="../media/image36.wmf"/><Relationship Id="rId1" Type="http://schemas.openxmlformats.org/officeDocument/2006/relationships/image" Target="../media/image35.wmf"/><Relationship Id="rId5" Type="http://schemas.openxmlformats.org/officeDocument/2006/relationships/image" Target="../media/image39.wmf"/><Relationship Id="rId4" Type="http://schemas.openxmlformats.org/officeDocument/2006/relationships/image" Target="../media/image38.wmf"/></Relationships>
</file>

<file path=ppt/drawings/_rels/vmlDrawing11.vml.rels><?xml version="1.0" encoding="UTF-8" standalone="yes"?>
<Relationships xmlns="http://schemas.openxmlformats.org/package/2006/relationships"><Relationship Id="rId2" Type="http://schemas.openxmlformats.org/officeDocument/2006/relationships/image" Target="../media/image41.wmf"/><Relationship Id="rId1" Type="http://schemas.openxmlformats.org/officeDocument/2006/relationships/image" Target="../media/image40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4.wmf"/><Relationship Id="rId1" Type="http://schemas.openxmlformats.org/officeDocument/2006/relationships/image" Target="../media/image6.wmf"/><Relationship Id="rId5" Type="http://schemas.openxmlformats.org/officeDocument/2006/relationships/image" Target="../media/image9.wmf"/><Relationship Id="rId4" Type="http://schemas.openxmlformats.org/officeDocument/2006/relationships/image" Target="../media/image8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image" Target="../media/image10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image" Target="../media/image16.wmf"/><Relationship Id="rId1" Type="http://schemas.openxmlformats.org/officeDocument/2006/relationships/image" Target="../media/image15.wmf"/><Relationship Id="rId4" Type="http://schemas.openxmlformats.org/officeDocument/2006/relationships/image" Target="../media/image18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20.wmf"/><Relationship Id="rId1" Type="http://schemas.openxmlformats.org/officeDocument/2006/relationships/image" Target="../media/image19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image" Target="../media/image18.wmf"/><Relationship Id="rId1" Type="http://schemas.openxmlformats.org/officeDocument/2006/relationships/image" Target="../media/image17.wmf"/><Relationship Id="rId4" Type="http://schemas.openxmlformats.org/officeDocument/2006/relationships/image" Target="../media/image16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21.w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23.wmf"/><Relationship Id="rId1" Type="http://schemas.openxmlformats.org/officeDocument/2006/relationships/image" Target="../media/image22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29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25" cy="496967"/>
          </a:xfrm>
          <a:prstGeom prst="rect">
            <a:avLst/>
          </a:prstGeom>
        </p:spPr>
        <p:txBody>
          <a:bodyPr vert="horz" lIns="91815" tIns="45907" rIns="91815" bIns="45907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4493" y="0"/>
            <a:ext cx="2949525" cy="496967"/>
          </a:xfrm>
          <a:prstGeom prst="rect">
            <a:avLst/>
          </a:prstGeom>
        </p:spPr>
        <p:txBody>
          <a:bodyPr vert="horz" lIns="91815" tIns="45907" rIns="91815" bIns="45907" rtlCol="0"/>
          <a:lstStyle>
            <a:lvl1pPr algn="r">
              <a:defRPr sz="1200"/>
            </a:lvl1pPr>
          </a:lstStyle>
          <a:p>
            <a:fld id="{671D5FF1-595B-4253-9254-66CE553F765B}" type="datetimeFigureOut">
              <a:rPr kumimoji="1" lang="ja-JP" altLang="en-US" smtClean="0"/>
              <a:pPr/>
              <a:t>2013/12/5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40779"/>
            <a:ext cx="2949525" cy="496967"/>
          </a:xfrm>
          <a:prstGeom prst="rect">
            <a:avLst/>
          </a:prstGeom>
        </p:spPr>
        <p:txBody>
          <a:bodyPr vert="horz" lIns="91815" tIns="45907" rIns="91815" bIns="45907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4493" y="9440779"/>
            <a:ext cx="2949525" cy="496967"/>
          </a:xfrm>
          <a:prstGeom prst="rect">
            <a:avLst/>
          </a:prstGeom>
        </p:spPr>
        <p:txBody>
          <a:bodyPr vert="horz" lIns="91815" tIns="45907" rIns="91815" bIns="45907" rtlCol="0" anchor="b"/>
          <a:lstStyle>
            <a:lvl1pPr algn="r">
              <a:defRPr sz="1200"/>
            </a:lvl1pPr>
          </a:lstStyle>
          <a:p>
            <a:fld id="{479949B4-0180-4187-8F1B-1B6EF0A2A81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4470110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9099" cy="496967"/>
          </a:xfrm>
          <a:prstGeom prst="rect">
            <a:avLst/>
          </a:prstGeom>
        </p:spPr>
        <p:txBody>
          <a:bodyPr vert="horz" lIns="91815" tIns="45907" rIns="91815" bIns="45907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4940" y="0"/>
            <a:ext cx="2949099" cy="496967"/>
          </a:xfrm>
          <a:prstGeom prst="rect">
            <a:avLst/>
          </a:prstGeom>
        </p:spPr>
        <p:txBody>
          <a:bodyPr vert="horz" lIns="91815" tIns="45907" rIns="91815" bIns="45907" rtlCol="0"/>
          <a:lstStyle>
            <a:lvl1pPr algn="r">
              <a:defRPr sz="1200"/>
            </a:lvl1pPr>
          </a:lstStyle>
          <a:p>
            <a:fld id="{7D12F4D7-08E9-4BA2-B823-41F32C6764D5}" type="datetimeFigureOut">
              <a:rPr lang="ru-RU" smtClean="0"/>
              <a:pPr/>
              <a:t>05.12.2013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6125"/>
            <a:ext cx="4967287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815" tIns="45907" rIns="91815" bIns="45907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0562" y="4721186"/>
            <a:ext cx="5444490" cy="4472702"/>
          </a:xfrm>
          <a:prstGeom prst="rect">
            <a:avLst/>
          </a:prstGeom>
        </p:spPr>
        <p:txBody>
          <a:bodyPr vert="horz" lIns="91815" tIns="45907" rIns="91815" bIns="45907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9440646"/>
            <a:ext cx="2949099" cy="496967"/>
          </a:xfrm>
          <a:prstGeom prst="rect">
            <a:avLst/>
          </a:prstGeom>
        </p:spPr>
        <p:txBody>
          <a:bodyPr vert="horz" lIns="91815" tIns="45907" rIns="91815" bIns="45907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4940" y="9440646"/>
            <a:ext cx="2949099" cy="496967"/>
          </a:xfrm>
          <a:prstGeom prst="rect">
            <a:avLst/>
          </a:prstGeom>
        </p:spPr>
        <p:txBody>
          <a:bodyPr vert="horz" lIns="91815" tIns="45907" rIns="91815" bIns="45907" rtlCol="0" anchor="b"/>
          <a:lstStyle>
            <a:lvl1pPr algn="r">
              <a:defRPr sz="1200"/>
            </a:lvl1pPr>
          </a:lstStyle>
          <a:p>
            <a:fld id="{DE9A87DF-9A5F-4AF6-8FF8-15616ED2730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22636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9A87DF-9A5F-4AF6-8FF8-15616ED2730C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9A87DF-9A5F-4AF6-8FF8-15616ED2730C}" type="slidenum">
              <a:rPr lang="ru-RU" smtClean="0"/>
              <a:pPr/>
              <a:t>19</a:t>
            </a:fld>
            <a:endParaRPr lang="ru-RU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9A87DF-9A5F-4AF6-8FF8-15616ED2730C}" type="slidenum">
              <a:rPr lang="ru-RU" smtClean="0"/>
              <a:pPr/>
              <a:t>22</a:t>
            </a:fld>
            <a:endParaRPr lang="ru-RU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9A87DF-9A5F-4AF6-8FF8-15616ED2730C}" type="slidenum">
              <a:rPr lang="ru-RU" smtClean="0"/>
              <a:pPr/>
              <a:t>23</a:t>
            </a:fld>
            <a:endParaRPr lang="ru-RU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9A87DF-9A5F-4AF6-8FF8-15616ED2730C}" type="slidenum">
              <a:rPr lang="ru-RU" smtClean="0"/>
              <a:pPr/>
              <a:t>25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9A87DF-9A5F-4AF6-8FF8-15616ED2730C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9A87DF-9A5F-4AF6-8FF8-15616ED2730C}" type="slidenum">
              <a:rPr lang="ru-RU" smtClean="0"/>
              <a:pPr/>
              <a:t>6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9A87DF-9A5F-4AF6-8FF8-15616ED2730C}" type="slidenum">
              <a:rPr lang="ru-RU" smtClean="0"/>
              <a:pPr/>
              <a:t>7</a:t>
            </a:fld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9A87DF-9A5F-4AF6-8FF8-15616ED2730C}" type="slidenum">
              <a:rPr lang="ru-RU" smtClean="0"/>
              <a:pPr/>
              <a:t>8</a:t>
            </a:fld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9A87DF-9A5F-4AF6-8FF8-15616ED2730C}" type="slidenum">
              <a:rPr lang="ru-RU" smtClean="0"/>
              <a:pPr/>
              <a:t>10</a:t>
            </a:fld>
            <a:endParaRPr 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9A87DF-9A5F-4AF6-8FF8-15616ED2730C}" type="slidenum">
              <a:rPr lang="ru-RU" smtClean="0"/>
              <a:pPr/>
              <a:t>14</a:t>
            </a:fld>
            <a:endParaRPr lang="ru-R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9A87DF-9A5F-4AF6-8FF8-15616ED2730C}" type="slidenum">
              <a:rPr lang="ru-RU" smtClean="0"/>
              <a:pPr/>
              <a:t>16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0462136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CD50CB50-4C7F-4EF0-958A-CC894681EB1B}" type="datetime1">
              <a:rPr lang="ru-RU" smtClean="0"/>
              <a:t>05.12.2013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17617-AAE5-4B65-84C5-B11116ABF83E}" type="datetime1">
              <a:rPr lang="ru-RU" smtClean="0"/>
              <a:t>05.12.2013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3CD854-F51C-41E1-9446-2ED13BF06BC7}" type="datetime1">
              <a:rPr lang="ru-RU" smtClean="0"/>
              <a:t>05.12.2013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1B4DA-C4DC-474C-B507-029D2A19FA8B}" type="datetime1">
              <a:rPr lang="ru-RU" smtClean="0"/>
              <a:t>05.12.2013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0A8C0-9BBA-42A7-9392-D3C974DFA972}" type="datetime1">
              <a:rPr lang="ru-RU" smtClean="0"/>
              <a:t>05.12.2013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6C6D67-DA53-4856-9D2B-9460B697EBE4}" type="datetime1">
              <a:rPr lang="ru-RU" smtClean="0"/>
              <a:t>05.12.2013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C6AD0F86-88B6-4BC6-8F42-E28289D279B0}" type="datetime1">
              <a:rPr lang="ru-RU" smtClean="0"/>
              <a:t>05.12.2013</a:t>
            </a:fld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8CF5B494-4293-4996-BDBD-5E01598C27F3}" type="datetime1">
              <a:rPr lang="ru-RU" smtClean="0"/>
              <a:t>05.12.2013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E1BBB-8F7D-42A5-87D3-E98BF70B87DA}" type="datetime1">
              <a:rPr lang="ru-RU" smtClean="0"/>
              <a:t>05.12.2013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90294-66CA-4637-B09C-4B37F6005FAD}" type="datetime1">
              <a:rPr lang="ru-RU" smtClean="0"/>
              <a:t>05.12.2013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7E3A1-4D7F-4FB7-89D2-839AE65FB705}" type="datetime1">
              <a:rPr lang="ru-RU" smtClean="0"/>
              <a:t>05.12.2013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0B9D7269-B99B-4719-AA58-A14EE68897F8}" type="datetime1">
              <a:rPr lang="ru-RU" smtClean="0"/>
              <a:t>05.12.2013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2.bin"/><Relationship Id="rId3" Type="http://schemas.openxmlformats.org/officeDocument/2006/relationships/notesSlide" Target="../notesSlides/notesSlide6.xml"/><Relationship Id="rId7" Type="http://schemas.openxmlformats.org/officeDocument/2006/relationships/image" Target="../media/image16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11.bin"/><Relationship Id="rId11" Type="http://schemas.openxmlformats.org/officeDocument/2006/relationships/image" Target="../media/image18.wmf"/><Relationship Id="rId5" Type="http://schemas.openxmlformats.org/officeDocument/2006/relationships/image" Target="../media/image15.wmf"/><Relationship Id="rId10" Type="http://schemas.openxmlformats.org/officeDocument/2006/relationships/oleObject" Target="../embeddings/oleObject13.bin"/><Relationship Id="rId4" Type="http://schemas.openxmlformats.org/officeDocument/2006/relationships/oleObject" Target="../embeddings/oleObject10.bin"/><Relationship Id="rId9" Type="http://schemas.openxmlformats.org/officeDocument/2006/relationships/image" Target="../media/image17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20.wmf"/><Relationship Id="rId5" Type="http://schemas.openxmlformats.org/officeDocument/2006/relationships/oleObject" Target="../embeddings/oleObject15.bin"/><Relationship Id="rId4" Type="http://schemas.openxmlformats.org/officeDocument/2006/relationships/image" Target="../media/image19.wmf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wmf"/><Relationship Id="rId3" Type="http://schemas.openxmlformats.org/officeDocument/2006/relationships/oleObject" Target="../embeddings/oleObject16.bin"/><Relationship Id="rId7" Type="http://schemas.openxmlformats.org/officeDocument/2006/relationships/oleObject" Target="../embeddings/oleObject1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8.wmf"/><Relationship Id="rId5" Type="http://schemas.openxmlformats.org/officeDocument/2006/relationships/oleObject" Target="../embeddings/oleObject17.bin"/><Relationship Id="rId10" Type="http://schemas.openxmlformats.org/officeDocument/2006/relationships/image" Target="../media/image16.wmf"/><Relationship Id="rId4" Type="http://schemas.openxmlformats.org/officeDocument/2006/relationships/image" Target="../media/image17.wmf"/><Relationship Id="rId9" Type="http://schemas.openxmlformats.org/officeDocument/2006/relationships/oleObject" Target="../embeddings/oleObject19.bin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21.wmf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wmf"/><Relationship Id="rId3" Type="http://schemas.openxmlformats.org/officeDocument/2006/relationships/notesSlide" Target="../notesSlides/notesSlide8.xml"/><Relationship Id="rId7" Type="http://schemas.openxmlformats.org/officeDocument/2006/relationships/oleObject" Target="../embeddings/oleObject21.bin"/><Relationship Id="rId12" Type="http://schemas.openxmlformats.org/officeDocument/2006/relationships/oleObject" Target="../embeddings/oleObject2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26.jpeg"/><Relationship Id="rId11" Type="http://schemas.openxmlformats.org/officeDocument/2006/relationships/oleObject" Target="../embeddings/oleObject23.bin"/><Relationship Id="rId5" Type="http://schemas.openxmlformats.org/officeDocument/2006/relationships/image" Target="../media/image25.jpeg"/><Relationship Id="rId10" Type="http://schemas.openxmlformats.org/officeDocument/2006/relationships/image" Target="../media/image23.wmf"/><Relationship Id="rId4" Type="http://schemas.openxmlformats.org/officeDocument/2006/relationships/image" Target="../media/image24.jpeg"/><Relationship Id="rId9" Type="http://schemas.openxmlformats.org/officeDocument/2006/relationships/oleObject" Target="../embeddings/oleObject22.bin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jpeg"/><Relationship Id="rId2" Type="http://schemas.openxmlformats.org/officeDocument/2006/relationships/image" Target="../media/image27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30.jpeg"/><Relationship Id="rId5" Type="http://schemas.openxmlformats.org/officeDocument/2006/relationships/image" Target="../media/image29.wmf"/><Relationship Id="rId4" Type="http://schemas.openxmlformats.org/officeDocument/2006/relationships/oleObject" Target="../embeddings/oleObject25.bin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4.gif"/><Relationship Id="rId5" Type="http://schemas.openxmlformats.org/officeDocument/2006/relationships/image" Target="../media/image33.jpeg"/><Relationship Id="rId4" Type="http://schemas.openxmlformats.org/officeDocument/2006/relationships/image" Target="../media/image32.gi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gif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37.wmf"/><Relationship Id="rId13" Type="http://schemas.openxmlformats.org/officeDocument/2006/relationships/image" Target="../media/image31.jpeg"/><Relationship Id="rId3" Type="http://schemas.openxmlformats.org/officeDocument/2006/relationships/oleObject" Target="../embeddings/oleObject26.bin"/><Relationship Id="rId7" Type="http://schemas.openxmlformats.org/officeDocument/2006/relationships/oleObject" Target="../embeddings/oleObject28.bin"/><Relationship Id="rId12" Type="http://schemas.openxmlformats.org/officeDocument/2006/relationships/image" Target="../media/image39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36.wmf"/><Relationship Id="rId11" Type="http://schemas.openxmlformats.org/officeDocument/2006/relationships/oleObject" Target="../embeddings/oleObject30.bin"/><Relationship Id="rId5" Type="http://schemas.openxmlformats.org/officeDocument/2006/relationships/oleObject" Target="../embeddings/oleObject27.bin"/><Relationship Id="rId10" Type="http://schemas.openxmlformats.org/officeDocument/2006/relationships/image" Target="../media/image38.wmf"/><Relationship Id="rId4" Type="http://schemas.openxmlformats.org/officeDocument/2006/relationships/image" Target="../media/image35.wmf"/><Relationship Id="rId9" Type="http://schemas.openxmlformats.org/officeDocument/2006/relationships/oleObject" Target="../embeddings/oleObject29.bin"/><Relationship Id="rId14" Type="http://schemas.openxmlformats.org/officeDocument/2006/relationships/image" Target="../media/image32.gif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41.wmf"/><Relationship Id="rId5" Type="http://schemas.openxmlformats.org/officeDocument/2006/relationships/oleObject" Target="../embeddings/oleObject32.bin"/><Relationship Id="rId4" Type="http://schemas.openxmlformats.org/officeDocument/2006/relationships/image" Target="../media/image40.wmf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5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4.w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wmf"/><Relationship Id="rId3" Type="http://schemas.openxmlformats.org/officeDocument/2006/relationships/oleObject" Target="../embeddings/oleObject3.bin"/><Relationship Id="rId7" Type="http://schemas.openxmlformats.org/officeDocument/2006/relationships/oleObject" Target="../embeddings/oleObject5.bin"/><Relationship Id="rId12" Type="http://schemas.openxmlformats.org/officeDocument/2006/relationships/image" Target="../media/image9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4.wmf"/><Relationship Id="rId11" Type="http://schemas.openxmlformats.org/officeDocument/2006/relationships/oleObject" Target="../embeddings/oleObject7.bin"/><Relationship Id="rId5" Type="http://schemas.openxmlformats.org/officeDocument/2006/relationships/oleObject" Target="../embeddings/oleObject4.bin"/><Relationship Id="rId10" Type="http://schemas.openxmlformats.org/officeDocument/2006/relationships/image" Target="../media/image8.wmf"/><Relationship Id="rId4" Type="http://schemas.openxmlformats.org/officeDocument/2006/relationships/image" Target="../media/image6.wmf"/><Relationship Id="rId9" Type="http://schemas.openxmlformats.org/officeDocument/2006/relationships/oleObject" Target="../embeddings/oleObject6.bin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9.bin"/><Relationship Id="rId3" Type="http://schemas.openxmlformats.org/officeDocument/2006/relationships/image" Target="../media/image12.png"/><Relationship Id="rId7" Type="http://schemas.openxmlformats.org/officeDocument/2006/relationships/image" Target="../media/image10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8.bin"/><Relationship Id="rId5" Type="http://schemas.openxmlformats.org/officeDocument/2006/relationships/image" Target="../media/image14.png"/><Relationship Id="rId4" Type="http://schemas.openxmlformats.org/officeDocument/2006/relationships/image" Target="../media/image13.png"/><Relationship Id="rId9" Type="http://schemas.openxmlformats.org/officeDocument/2006/relationships/image" Target="../media/image11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5536" y="1340768"/>
            <a:ext cx="8458200" cy="1470025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A Novel Structural AR Modeling Approach </a:t>
            </a:r>
            <a:r>
              <a:rPr lang="en-US" b="1" dirty="0" smtClean="0"/>
              <a:t>for </a:t>
            </a:r>
            <a:r>
              <a:rPr lang="en-US" b="1" dirty="0"/>
              <a:t>a Continuous Time Linear Markov System</a:t>
            </a:r>
            <a:endParaRPr lang="ru-RU" cap="all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14282" y="4000504"/>
            <a:ext cx="5581854" cy="1752600"/>
          </a:xfrm>
        </p:spPr>
        <p:txBody>
          <a:bodyPr>
            <a:normAutofit fontScale="85000" lnSpcReduction="10000"/>
          </a:bodyPr>
          <a:lstStyle/>
          <a:p>
            <a:r>
              <a:rPr lang="en-GB" i="1" u="sng" dirty="0" smtClean="0"/>
              <a:t>Demeshko M., </a:t>
            </a:r>
            <a:r>
              <a:rPr lang="en-GB" i="1" dirty="0" smtClean="0"/>
              <a:t>Washio T. and Kawahara Y.</a:t>
            </a:r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r>
              <a:rPr lang="en-GB" dirty="0" smtClean="0"/>
              <a:t>Institute of Scientific and Industrial Research, Osaka University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5388" y="303663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Relation of CTVAR and SVAR models</a:t>
            </a:r>
            <a:endParaRPr lang="ru-RU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6E4C24-74F8-4FF1-B819-4A92FC0CC5ED}" type="slidenum">
              <a:rPr lang="ru-RU" smtClean="0"/>
              <a:pPr>
                <a:defRPr/>
              </a:pPr>
              <a:t>10</a:t>
            </a:fld>
            <a:endParaRPr lang="ru-RU"/>
          </a:p>
        </p:txBody>
      </p:sp>
      <p:sp>
        <p:nvSpPr>
          <p:cNvPr id="49163" name="Rectangle 1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9164" name="Rectangle 12"/>
          <p:cNvSpPr>
            <a:spLocks noChangeArrowheads="1"/>
          </p:cNvSpPr>
          <p:nvPr/>
        </p:nvSpPr>
        <p:spPr bwMode="auto">
          <a:xfrm>
            <a:off x="0" y="1513972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9165" name="Rectangle 13"/>
          <p:cNvSpPr>
            <a:spLocks noChangeArrowheads="1"/>
          </p:cNvSpPr>
          <p:nvPr/>
        </p:nvSpPr>
        <p:spPr bwMode="auto">
          <a:xfrm>
            <a:off x="0" y="2485522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9166" name="Rectangle 14"/>
          <p:cNvSpPr>
            <a:spLocks noChangeArrowheads="1"/>
          </p:cNvSpPr>
          <p:nvPr/>
        </p:nvSpPr>
        <p:spPr bwMode="auto">
          <a:xfrm>
            <a:off x="0" y="3457072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42168106"/>
              </p:ext>
            </p:extLst>
          </p:nvPr>
        </p:nvGraphicFramePr>
        <p:xfrm>
          <a:off x="772740" y="2145696"/>
          <a:ext cx="3532736" cy="947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8046" name="Equation" r:id="rId4" imgW="1218960" imgH="444240" progId="Equation.3">
                  <p:embed/>
                </p:oleObj>
              </mc:Choice>
              <mc:Fallback>
                <p:oleObj name="Equation" r:id="rId4" imgW="1218960" imgH="44424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72740" y="2145696"/>
                        <a:ext cx="3532736" cy="947738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56767135"/>
              </p:ext>
            </p:extLst>
          </p:nvPr>
        </p:nvGraphicFramePr>
        <p:xfrm>
          <a:off x="791790" y="3082321"/>
          <a:ext cx="3535362" cy="889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8047" name="Equation" r:id="rId6" imgW="1854000" imgH="457200" progId="Equation.3">
                  <p:embed/>
                </p:oleObj>
              </mc:Choice>
              <mc:Fallback>
                <p:oleObj name="Equation" r:id="rId6" imgW="1854000" imgH="45720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1790" y="3082321"/>
                        <a:ext cx="3535362" cy="889000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2843808" y="3946270"/>
            <a:ext cx="15888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where </a:t>
            </a:r>
            <a:r>
              <a:rPr lang="en-US" dirty="0" err="1"/>
              <a:t>S</a:t>
            </a:r>
            <a:r>
              <a:rPr lang="en-US" baseline="-25000" dirty="0" err="1"/>
              <a:t>p</a:t>
            </a:r>
            <a:r>
              <a:rPr lang="en-US" dirty="0"/>
              <a:t>= </a:t>
            </a:r>
            <a:r>
              <a:rPr lang="en-GB" dirty="0"/>
              <a:t>–</a:t>
            </a:r>
            <a:r>
              <a:rPr lang="en-GB" dirty="0" smtClean="0"/>
              <a:t>I.</a:t>
            </a:r>
            <a:endParaRPr lang="en-US" dirty="0"/>
          </a:p>
        </p:txBody>
      </p:sp>
      <p:graphicFrame>
        <p:nvGraphicFramePr>
          <p:cNvPr id="19" name="Object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60788130"/>
              </p:ext>
            </p:extLst>
          </p:nvPr>
        </p:nvGraphicFramePr>
        <p:xfrm>
          <a:off x="831416" y="4815113"/>
          <a:ext cx="8167983" cy="831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8048" name="Equation" r:id="rId8" imgW="5486400" imgH="482400" progId="Equation.3">
                  <p:embed/>
                </p:oleObj>
              </mc:Choice>
              <mc:Fallback>
                <p:oleObj name="Equation" r:id="rId8" imgW="5486400" imgH="4824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1416" y="4815113"/>
                        <a:ext cx="8167983" cy="831850"/>
                      </a:xfrm>
                      <a:prstGeom prst="rect">
                        <a:avLst/>
                      </a:prstGeom>
                      <a:solidFill>
                        <a:srgbClr val="FFCCFF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Object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81371713"/>
              </p:ext>
            </p:extLst>
          </p:nvPr>
        </p:nvGraphicFramePr>
        <p:xfrm>
          <a:off x="820075" y="5621986"/>
          <a:ext cx="7096323" cy="902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8049" name="Equation" r:id="rId10" imgW="3606480" imgH="457200" progId="Equation.3">
                  <p:embed/>
                </p:oleObj>
              </mc:Choice>
              <mc:Fallback>
                <p:oleObj name="Equation" r:id="rId10" imgW="3606480" imgH="457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0075" y="5621986"/>
                        <a:ext cx="7096323" cy="902663"/>
                      </a:xfrm>
                      <a:prstGeom prst="rect">
                        <a:avLst/>
                      </a:prstGeom>
                      <a:solidFill>
                        <a:srgbClr val="FFCCFF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" name="TextBox 20"/>
          <p:cNvSpPr txBox="1"/>
          <p:nvPr/>
        </p:nvSpPr>
        <p:spPr>
          <a:xfrm>
            <a:off x="831416" y="6524649"/>
            <a:ext cx="31806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where 1≤ m≤ p</a:t>
            </a:r>
            <a:r>
              <a:rPr lang="en-GB" dirty="0"/>
              <a:t>–1 and</a:t>
            </a:r>
            <a:r>
              <a:rPr lang="en-US" dirty="0"/>
              <a:t> </a:t>
            </a:r>
            <a:r>
              <a:rPr lang="en-US" dirty="0" err="1"/>
              <a:t>S</a:t>
            </a:r>
            <a:r>
              <a:rPr lang="en-US" baseline="-25000" dirty="0" err="1"/>
              <a:t>p</a:t>
            </a:r>
            <a:r>
              <a:rPr lang="en-US" dirty="0"/>
              <a:t>= </a:t>
            </a:r>
            <a:r>
              <a:rPr lang="en-GB" dirty="0"/>
              <a:t>–</a:t>
            </a:r>
            <a:r>
              <a:rPr lang="en-GB" dirty="0" smtClean="0"/>
              <a:t>I.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 rot="16200000">
            <a:off x="1359908" y="1059069"/>
            <a:ext cx="553998" cy="1762662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en-GB" sz="2400" b="1" dirty="0" smtClean="0">
                <a:solidFill>
                  <a:srgbClr val="FF0000"/>
                </a:solidFill>
              </a:rPr>
              <a:t>Theorem 1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5229810" y="2478348"/>
            <a:ext cx="392009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>
                <a:solidFill>
                  <a:srgbClr val="FF5050"/>
                </a:solidFill>
              </a:rPr>
              <a:t>CTVAR and SVAR models have </a:t>
            </a:r>
            <a:r>
              <a:rPr lang="en-GB" sz="2400" dirty="0" err="1" smtClean="0">
                <a:solidFill>
                  <a:srgbClr val="FF5050"/>
                </a:solidFill>
              </a:rPr>
              <a:t>bijective</a:t>
            </a:r>
            <a:r>
              <a:rPr lang="en-GB" sz="2400" dirty="0" smtClean="0">
                <a:solidFill>
                  <a:srgbClr val="FF5050"/>
                </a:solidFill>
              </a:rPr>
              <a:t> correspondence.</a:t>
            </a:r>
            <a:endParaRPr lang="en-US" sz="2400" dirty="0">
              <a:solidFill>
                <a:srgbClr val="FF5050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 rot="16200000">
            <a:off x="1482642" y="3609131"/>
            <a:ext cx="553998" cy="1804340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en-GB" sz="2400" b="1" dirty="0" smtClean="0">
                <a:solidFill>
                  <a:srgbClr val="FF0000"/>
                </a:solidFill>
              </a:rPr>
              <a:t>Theorem 2</a:t>
            </a:r>
            <a:endParaRPr lang="en-US" sz="2400" b="1" dirty="0">
              <a:solidFill>
                <a:srgbClr val="FF0000"/>
              </a:solidFill>
            </a:endParaRPr>
          </a:p>
        </p:txBody>
      </p:sp>
      <p:cxnSp>
        <p:nvCxnSpPr>
          <p:cNvPr id="15" name="Straight Arrow Connector 14"/>
          <p:cNvCxnSpPr/>
          <p:nvPr/>
        </p:nvCxnSpPr>
        <p:spPr>
          <a:xfrm flipH="1">
            <a:off x="5076056" y="3514222"/>
            <a:ext cx="792088" cy="1274078"/>
          </a:xfrm>
          <a:prstGeom prst="straightConnector1">
            <a:avLst/>
          </a:prstGeom>
          <a:ln w="76200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 flipH="1" flipV="1">
            <a:off x="4370188" y="3078512"/>
            <a:ext cx="1281932" cy="142080"/>
          </a:xfrm>
          <a:prstGeom prst="straightConnector1">
            <a:avLst/>
          </a:prstGeom>
          <a:ln w="76200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57987" y="1290834"/>
            <a:ext cx="9233618" cy="4462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3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Under the assumption that objective system is stable and controllable</a:t>
            </a:r>
            <a:endParaRPr lang="en-US" sz="23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Rounded Rectangle 34"/>
          <p:cNvSpPr/>
          <p:nvPr/>
        </p:nvSpPr>
        <p:spPr>
          <a:xfrm>
            <a:off x="5495382" y="5306574"/>
            <a:ext cx="2821034" cy="1070418"/>
          </a:xfrm>
          <a:prstGeom prst="roundRect">
            <a:avLst/>
          </a:prstGeom>
          <a:solidFill>
            <a:srgbClr val="FFFF99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ounded Rectangle 29"/>
          <p:cNvSpPr/>
          <p:nvPr/>
        </p:nvSpPr>
        <p:spPr>
          <a:xfrm>
            <a:off x="5424913" y="3371650"/>
            <a:ext cx="2819495" cy="1242996"/>
          </a:xfrm>
          <a:prstGeom prst="roundRect">
            <a:avLst/>
          </a:prstGeom>
          <a:solidFill>
            <a:srgbClr val="FFCCFF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38713" y="1278735"/>
            <a:ext cx="9036496" cy="830997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de-DE" sz="2400" dirty="0" smtClean="0">
                <a:solidFill>
                  <a:schemeClr val="tx2">
                    <a:lumMod val="50000"/>
                  </a:schemeClr>
                </a:solidFill>
              </a:rPr>
              <a:t>Assuming that an </a:t>
            </a:r>
            <a:r>
              <a:rPr lang="de-DE" sz="2400" dirty="0">
                <a:solidFill>
                  <a:schemeClr val="tx2">
                    <a:lumMod val="50000"/>
                  </a:schemeClr>
                </a:solidFill>
              </a:rPr>
              <a:t>objective system is </a:t>
            </a:r>
            <a:r>
              <a:rPr lang="en-GB" sz="2400" dirty="0">
                <a:solidFill>
                  <a:schemeClr val="tx2">
                    <a:lumMod val="50000"/>
                  </a:schemeClr>
                </a:solidFill>
              </a:rPr>
              <a:t>continuous time, multivariate, linear Markov system </a:t>
            </a:r>
            <a:r>
              <a:rPr lang="en-GB" sz="24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de-DE" sz="2400" dirty="0" smtClean="0">
                <a:solidFill>
                  <a:schemeClr val="tx2">
                    <a:lumMod val="50000"/>
                  </a:schemeClr>
                </a:solidFill>
              </a:rPr>
              <a:t>represented </a:t>
            </a:r>
            <a:r>
              <a:rPr lang="de-DE" sz="2400" dirty="0">
                <a:solidFill>
                  <a:schemeClr val="tx2">
                    <a:lumMod val="50000"/>
                  </a:schemeClr>
                </a:solidFill>
              </a:rPr>
              <a:t>by </a:t>
            </a:r>
            <a:r>
              <a:rPr lang="de-DE" sz="2400" dirty="0" smtClean="0">
                <a:solidFill>
                  <a:schemeClr val="tx2">
                    <a:lumMod val="50000"/>
                  </a:schemeClr>
                </a:solidFill>
              </a:rPr>
              <a:t>AR processes.</a:t>
            </a:r>
            <a:endParaRPr lang="en-US" sz="24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9" name="Заголовок 1"/>
          <p:cNvSpPr txBox="1">
            <a:spLocks/>
          </p:cNvSpPr>
          <p:nvPr/>
        </p:nvSpPr>
        <p:spPr>
          <a:xfrm>
            <a:off x="357158" y="404664"/>
            <a:ext cx="8229600" cy="1066800"/>
          </a:xfrm>
          <a:prstGeom prst="rect">
            <a:avLst/>
          </a:prstGeom>
        </p:spPr>
        <p:txBody>
          <a:bodyPr vert="horz" anchor="ctr">
            <a:normAutofit fontScale="975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Relation of SVAR and DVAR models</a:t>
            </a:r>
            <a:endParaRPr kumimoji="0" lang="ru-RU" sz="40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2" name="Down Arrow 1"/>
          <p:cNvSpPr/>
          <p:nvPr/>
        </p:nvSpPr>
        <p:spPr>
          <a:xfrm>
            <a:off x="2411760" y="2118297"/>
            <a:ext cx="548030" cy="311156"/>
          </a:xfrm>
          <a:prstGeom prst="downArrow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Parallelogram 6"/>
          <p:cNvSpPr/>
          <p:nvPr/>
        </p:nvSpPr>
        <p:spPr>
          <a:xfrm>
            <a:off x="741814" y="2429453"/>
            <a:ext cx="3960440" cy="360040"/>
          </a:xfrm>
          <a:prstGeom prst="parallelogram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2400" dirty="0" smtClean="0"/>
              <a:t>CTVAR model is given</a:t>
            </a:r>
            <a:endParaRPr lang="en-US" sz="2400" dirty="0"/>
          </a:p>
        </p:txBody>
      </p:sp>
      <p:sp>
        <p:nvSpPr>
          <p:cNvPr id="11" name="Up-Down Arrow 10"/>
          <p:cNvSpPr/>
          <p:nvPr/>
        </p:nvSpPr>
        <p:spPr>
          <a:xfrm>
            <a:off x="2548073" y="2789494"/>
            <a:ext cx="244249" cy="351474"/>
          </a:xfrm>
          <a:prstGeom prst="upDownArrow">
            <a:avLst/>
          </a:prstGeom>
          <a:ln w="38100">
            <a:prstDash val="sysDot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ounded Rectangle 9"/>
          <p:cNvSpPr/>
          <p:nvPr/>
        </p:nvSpPr>
        <p:spPr>
          <a:xfrm>
            <a:off x="741814" y="3140968"/>
            <a:ext cx="3730144" cy="108012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bg2">
                    <a:lumMod val="50000"/>
                  </a:schemeClr>
                </a:solidFill>
              </a:rPr>
              <a:t>SVAR model</a:t>
            </a:r>
          </a:p>
          <a:p>
            <a:pPr algn="ctr"/>
            <a:endParaRPr lang="en-US" sz="2400" b="1" dirty="0" smtClean="0">
              <a:solidFill>
                <a:schemeClr val="bg2">
                  <a:lumMod val="50000"/>
                </a:schemeClr>
              </a:solidFill>
            </a:endParaRPr>
          </a:p>
          <a:p>
            <a:endParaRPr lang="en-US" sz="2400" dirty="0"/>
          </a:p>
        </p:txBody>
      </p:sp>
      <p:sp>
        <p:nvSpPr>
          <p:cNvPr id="13" name="Up-Down Arrow 12"/>
          <p:cNvSpPr/>
          <p:nvPr/>
        </p:nvSpPr>
        <p:spPr>
          <a:xfrm>
            <a:off x="1835696" y="4202011"/>
            <a:ext cx="430330" cy="825270"/>
          </a:xfrm>
          <a:prstGeom prst="upDownArrow">
            <a:avLst/>
          </a:prstGeom>
          <a:ln w="38100">
            <a:prstDash val="soli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2" name="TextBox 11"/>
          <p:cNvSpPr txBox="1"/>
          <p:nvPr/>
        </p:nvSpPr>
        <p:spPr>
          <a:xfrm>
            <a:off x="2181974" y="4221088"/>
            <a:ext cx="267805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>
                <a:solidFill>
                  <a:srgbClr val="FF5050"/>
                </a:solidFill>
              </a:rPr>
              <a:t>If a unique P, i.e., </a:t>
            </a:r>
            <a:r>
              <a:rPr lang="en-US" sz="2400" dirty="0">
                <a:solidFill>
                  <a:srgbClr val="FF5050"/>
                </a:solidFill>
              </a:rPr>
              <a:t>Ψ</a:t>
            </a:r>
            <a:r>
              <a:rPr lang="en-US" sz="2400" baseline="-25000" dirty="0">
                <a:solidFill>
                  <a:srgbClr val="FF5050"/>
                </a:solidFill>
              </a:rPr>
              <a:t>0</a:t>
            </a:r>
            <a:r>
              <a:rPr lang="en-GB" sz="2400" dirty="0" smtClean="0">
                <a:solidFill>
                  <a:srgbClr val="FF5050"/>
                </a:solidFill>
              </a:rPr>
              <a:t> are given.</a:t>
            </a:r>
            <a:endParaRPr lang="en-US" sz="2400" dirty="0">
              <a:solidFill>
                <a:srgbClr val="FF505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88239" y="4227561"/>
            <a:ext cx="135165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 err="1" smtClean="0">
                <a:solidFill>
                  <a:srgbClr val="FF5050"/>
                </a:solidFill>
              </a:rPr>
              <a:t>Bijective</a:t>
            </a:r>
            <a:endParaRPr lang="en-GB" sz="2400" dirty="0">
              <a:solidFill>
                <a:srgbClr val="FF5050"/>
              </a:solidFill>
            </a:endParaRPr>
          </a:p>
          <a:p>
            <a:r>
              <a:rPr lang="en-GB" sz="2400" dirty="0" smtClean="0">
                <a:solidFill>
                  <a:srgbClr val="FF5050"/>
                </a:solidFill>
              </a:rPr>
              <a:t>relation</a:t>
            </a:r>
            <a:endParaRPr lang="en-US" sz="2400" dirty="0">
              <a:solidFill>
                <a:srgbClr val="FF505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875075" y="5027281"/>
            <a:ext cx="3420380" cy="1200329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400" dirty="0" smtClean="0"/>
              <a:t>DVAR model</a:t>
            </a:r>
          </a:p>
          <a:p>
            <a:endParaRPr lang="en-GB" sz="2400" dirty="0" smtClean="0"/>
          </a:p>
          <a:p>
            <a:r>
              <a:rPr lang="en-GB" sz="2400" dirty="0" smtClean="0"/>
              <a:t> </a:t>
            </a:r>
            <a:endParaRPr lang="en-GB" sz="2400" dirty="0"/>
          </a:p>
        </p:txBody>
      </p:sp>
      <p:graphicFrame>
        <p:nvGraphicFramePr>
          <p:cNvPr id="25" name="Object 2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83920212"/>
              </p:ext>
            </p:extLst>
          </p:nvPr>
        </p:nvGraphicFramePr>
        <p:xfrm>
          <a:off x="933593" y="3356992"/>
          <a:ext cx="3228960" cy="86409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5067" name="Equation" r:id="rId3" imgW="1828800" imgH="457200" progId="Equation.3">
                  <p:embed/>
                </p:oleObj>
              </mc:Choice>
              <mc:Fallback>
                <p:oleObj name="Equation" r:id="rId3" imgW="1828800" imgH="4572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933593" y="3356992"/>
                        <a:ext cx="3228960" cy="86409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" name="Object 2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45108266"/>
              </p:ext>
            </p:extLst>
          </p:nvPr>
        </p:nvGraphicFramePr>
        <p:xfrm>
          <a:off x="1140732" y="5448148"/>
          <a:ext cx="3041650" cy="7794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5068" name="Equation" r:id="rId5" imgW="1803400" imgH="457200" progId="Equation.3">
                  <p:embed/>
                </p:oleObj>
              </mc:Choice>
              <mc:Fallback>
                <p:oleObj name="Equation" r:id="rId5" imgW="1803400" imgH="457200" progId="Equation.3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0732" y="5448148"/>
                        <a:ext cx="3041650" cy="7794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63500" cmpd="dbl">
                            <a:solidFill>
                              <a:srgbClr val="000000"/>
                            </a:solidFill>
                            <a:prstDash val="solid"/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8" name="Left Brace 27"/>
          <p:cNvSpPr/>
          <p:nvPr/>
        </p:nvSpPr>
        <p:spPr>
          <a:xfrm>
            <a:off x="5076056" y="3140968"/>
            <a:ext cx="421482" cy="3300979"/>
          </a:xfrm>
          <a:prstGeom prst="leftBrace">
            <a:avLst/>
          </a:prstGeom>
          <a:ln w="57150">
            <a:solidFill>
              <a:srgbClr val="FF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/>
          <p:cNvSpPr/>
          <p:nvPr/>
        </p:nvSpPr>
        <p:spPr>
          <a:xfrm>
            <a:off x="5497538" y="3362353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50000"/>
              </a:lnSpc>
            </a:pPr>
            <a:r>
              <a:rPr lang="en-US" sz="2400" dirty="0" err="1"/>
              <a:t>Ψ</a:t>
            </a:r>
            <a:r>
              <a:rPr lang="en-US" sz="2400" baseline="-25000" dirty="0" err="1"/>
              <a:t>j</a:t>
            </a:r>
            <a:r>
              <a:rPr lang="en-GB" sz="2400" dirty="0"/>
              <a:t>=(I–</a:t>
            </a:r>
            <a:r>
              <a:rPr lang="en-US" sz="2400" dirty="0"/>
              <a:t>Ψ</a:t>
            </a:r>
            <a:r>
              <a:rPr lang="en-US" sz="2400" baseline="-25000" dirty="0"/>
              <a:t>0</a:t>
            </a:r>
            <a:r>
              <a:rPr lang="en-GB" sz="2400" dirty="0"/>
              <a:t>)</a:t>
            </a:r>
            <a:r>
              <a:rPr lang="en-US" sz="2400" dirty="0" err="1"/>
              <a:t>Φ</a:t>
            </a:r>
            <a:r>
              <a:rPr lang="en-US" sz="2400" baseline="-25000" dirty="0" err="1"/>
              <a:t>j</a:t>
            </a:r>
            <a:endParaRPr lang="en-GB" sz="2400" dirty="0" smtClean="0"/>
          </a:p>
          <a:p>
            <a:pPr>
              <a:lnSpc>
                <a:spcPct val="150000"/>
              </a:lnSpc>
            </a:pPr>
            <a:r>
              <a:rPr lang="en-GB" sz="2400" dirty="0" smtClean="0"/>
              <a:t>W(t</a:t>
            </a:r>
            <a:r>
              <a:rPr lang="en-GB" sz="2400" dirty="0"/>
              <a:t>) =(I–</a:t>
            </a:r>
            <a:r>
              <a:rPr lang="en-US" sz="2400" dirty="0"/>
              <a:t>Ψ</a:t>
            </a:r>
            <a:r>
              <a:rPr lang="en-US" sz="2400" baseline="-25000" dirty="0"/>
              <a:t>0</a:t>
            </a:r>
            <a:r>
              <a:rPr lang="en-GB" sz="2400" dirty="0"/>
              <a:t>)U(t)</a:t>
            </a:r>
            <a:endParaRPr lang="en-US" sz="2400" dirty="0"/>
          </a:p>
        </p:txBody>
      </p:sp>
      <p:sp>
        <p:nvSpPr>
          <p:cNvPr id="33" name="Rectangle 32"/>
          <p:cNvSpPr/>
          <p:nvPr/>
        </p:nvSpPr>
        <p:spPr>
          <a:xfrm>
            <a:off x="5497538" y="5241618"/>
            <a:ext cx="3286369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400" dirty="0" err="1"/>
              <a:t>Φ</a:t>
            </a:r>
            <a:r>
              <a:rPr lang="en-US" sz="2400" baseline="-25000" dirty="0" err="1"/>
              <a:t>j</a:t>
            </a:r>
            <a:r>
              <a:rPr lang="en-GB" sz="2400" dirty="0"/>
              <a:t>=(I–</a:t>
            </a:r>
            <a:r>
              <a:rPr lang="en-US" sz="2400" dirty="0"/>
              <a:t>Ψ</a:t>
            </a:r>
            <a:r>
              <a:rPr lang="en-US" sz="2400" baseline="-25000" dirty="0"/>
              <a:t>0</a:t>
            </a:r>
            <a:r>
              <a:rPr lang="en-GB" sz="2400" dirty="0"/>
              <a:t>)</a:t>
            </a:r>
            <a:r>
              <a:rPr lang="en-GB" sz="2400" baseline="30000" dirty="0"/>
              <a:t>-1</a:t>
            </a:r>
            <a:r>
              <a:rPr lang="en-US" sz="2400" dirty="0" err="1" smtClean="0"/>
              <a:t>Ψ</a:t>
            </a:r>
            <a:r>
              <a:rPr lang="en-US" sz="2400" baseline="-25000" dirty="0" err="1" smtClean="0"/>
              <a:t>j</a:t>
            </a:r>
            <a:endParaRPr lang="en-US" sz="2400" baseline="-25000" dirty="0" smtClean="0"/>
          </a:p>
          <a:p>
            <a:pPr>
              <a:lnSpc>
                <a:spcPct val="150000"/>
              </a:lnSpc>
            </a:pPr>
            <a:r>
              <a:rPr lang="en-US" sz="2400" dirty="0"/>
              <a:t>U(t)</a:t>
            </a:r>
            <a:r>
              <a:rPr lang="en-GB" sz="2400" dirty="0"/>
              <a:t> =(I–</a:t>
            </a:r>
            <a:r>
              <a:rPr lang="en-US" sz="2400" dirty="0"/>
              <a:t>Ψ</a:t>
            </a:r>
            <a:r>
              <a:rPr lang="en-US" sz="2400" baseline="-25000" dirty="0"/>
              <a:t>0</a:t>
            </a:r>
            <a:r>
              <a:rPr lang="en-GB" sz="2400" dirty="0"/>
              <a:t>)</a:t>
            </a:r>
            <a:r>
              <a:rPr lang="en-GB" sz="2400" baseline="30000" dirty="0"/>
              <a:t>-1</a:t>
            </a:r>
            <a:r>
              <a:rPr lang="en-GB" sz="2400" dirty="0"/>
              <a:t>W(t</a:t>
            </a:r>
            <a:r>
              <a:rPr lang="en-GB" sz="2400" dirty="0" smtClean="0"/>
              <a:t>)</a:t>
            </a:r>
            <a:endParaRPr lang="en-GB" sz="2400" dirty="0"/>
          </a:p>
        </p:txBody>
      </p:sp>
      <p:sp>
        <p:nvSpPr>
          <p:cNvPr id="34" name="TextBox 33"/>
          <p:cNvSpPr txBox="1"/>
          <p:nvPr/>
        </p:nvSpPr>
        <p:spPr>
          <a:xfrm>
            <a:off x="5997942" y="2909985"/>
            <a:ext cx="160973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 smtClean="0">
                <a:solidFill>
                  <a:srgbClr val="FF3300"/>
                </a:solidFill>
              </a:rPr>
              <a:t>Lemma 1</a:t>
            </a:r>
            <a:endParaRPr lang="en-US" sz="2400" b="1" dirty="0">
              <a:solidFill>
                <a:srgbClr val="FF3300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5922860" y="4827725"/>
            <a:ext cx="165141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 smtClean="0">
                <a:solidFill>
                  <a:srgbClr val="FF0000"/>
                </a:solidFill>
              </a:rPr>
              <a:t>Lemma 2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741527" y="2275504"/>
            <a:ext cx="457913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002060"/>
                </a:solidFill>
              </a:rPr>
              <a:t>Relation of SVAR and DVAR models</a:t>
            </a:r>
            <a:endParaRPr lang="en-GB" sz="2000" dirty="0">
              <a:solidFill>
                <a:srgbClr val="00206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65852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357158" y="404664"/>
            <a:ext cx="8229600" cy="1066800"/>
          </a:xfrm>
          <a:prstGeom prst="rect">
            <a:avLst/>
          </a:prstGeom>
        </p:spPr>
        <p:txBody>
          <a:bodyPr vert="horz" anchor="ctr">
            <a:normAutofit fontScale="975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Relation of SVAR and DVAR models</a:t>
            </a:r>
            <a:endParaRPr kumimoji="0" lang="ru-RU" sz="40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pSp>
        <p:nvGrpSpPr>
          <p:cNvPr id="11" name="Group 10"/>
          <p:cNvGrpSpPr/>
          <p:nvPr/>
        </p:nvGrpSpPr>
        <p:grpSpPr>
          <a:xfrm>
            <a:off x="4067944" y="4601207"/>
            <a:ext cx="3514907" cy="1145647"/>
            <a:chOff x="3579369" y="4083553"/>
            <a:chExt cx="3514907" cy="1145647"/>
          </a:xfrm>
        </p:grpSpPr>
        <p:sp>
          <p:nvSpPr>
            <p:cNvPr id="5" name="Rounded Rectangle 4"/>
            <p:cNvSpPr/>
            <p:nvPr/>
          </p:nvSpPr>
          <p:spPr>
            <a:xfrm>
              <a:off x="3579369" y="4536943"/>
              <a:ext cx="3514907" cy="692257"/>
            </a:xfrm>
            <a:prstGeom prst="roundRect">
              <a:avLst/>
            </a:prstGeom>
            <a:solidFill>
              <a:srgbClr val="FFCCFF"/>
            </a:solidFill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3579369" y="4652238"/>
              <a:ext cx="3419576" cy="461665"/>
            </a:xfrm>
            <a:prstGeom prst="rect">
              <a:avLst/>
            </a:prstGeom>
            <a:noFill/>
            <a:ln w="57150">
              <a:noFill/>
              <a:prstDash val="sysDot"/>
            </a:ln>
          </p:spPr>
          <p:txBody>
            <a:bodyPr wrap="none" rtlCol="0">
              <a:spAutoFit/>
            </a:bodyPr>
            <a:lstStyle/>
            <a:p>
              <a:r>
                <a:rPr lang="en-GB" sz="2400" dirty="0" smtClean="0"/>
                <a:t>P=I</a:t>
              </a:r>
              <a:r>
                <a:rPr lang="en-GB" sz="2400" dirty="0"/>
                <a:t>–</a:t>
              </a:r>
              <a:r>
                <a:rPr lang="en-US" sz="2400" dirty="0"/>
                <a:t>Ψ</a:t>
              </a:r>
              <a:r>
                <a:rPr lang="en-US" sz="2400" baseline="-25000" dirty="0"/>
                <a:t>0</a:t>
              </a:r>
              <a:r>
                <a:rPr lang="en-US" sz="2400" b="1" dirty="0"/>
                <a:t>=</a:t>
              </a:r>
              <a:r>
                <a:rPr lang="en-US" sz="2400" dirty="0"/>
                <a:t>(</a:t>
              </a:r>
              <a:r>
                <a:rPr lang="en-GB" sz="2400" dirty="0"/>
                <a:t>–1)</a:t>
              </a:r>
              <a:r>
                <a:rPr lang="en-GB" sz="2400" baseline="30000" dirty="0"/>
                <a:t>p+1</a:t>
              </a:r>
              <a:r>
                <a:rPr lang="en-GB" sz="2400" dirty="0"/>
                <a:t>Δt</a:t>
              </a:r>
              <a:r>
                <a:rPr lang="en-GB" sz="2400" baseline="30000" dirty="0"/>
                <a:t>-p</a:t>
              </a:r>
              <a:r>
                <a:rPr lang="en-US" sz="2400" dirty="0"/>
                <a:t>Φ</a:t>
              </a:r>
              <a:r>
                <a:rPr lang="en-GB" sz="2400" baseline="-25000" dirty="0"/>
                <a:t>p</a:t>
              </a:r>
              <a:r>
                <a:rPr lang="en-GB" sz="2400" baseline="30000" dirty="0"/>
                <a:t>-1</a:t>
              </a:r>
              <a:endParaRPr lang="en-US" sz="2400" dirty="0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4410350" y="4083553"/>
              <a:ext cx="189667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2400" b="1" dirty="0" smtClean="0">
                  <a:solidFill>
                    <a:srgbClr val="FF3300"/>
                  </a:solidFill>
                </a:rPr>
                <a:t>Theorem 3</a:t>
              </a:r>
              <a:endParaRPr lang="en-US" sz="2400" b="1" dirty="0">
                <a:solidFill>
                  <a:srgbClr val="FF3300"/>
                </a:solidFill>
              </a:endParaRPr>
            </a:p>
          </p:txBody>
        </p:sp>
      </p:grp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12</a:t>
            </a:fld>
            <a:endParaRPr lang="ru-RU"/>
          </a:p>
        </p:txBody>
      </p:sp>
      <p:grpSp>
        <p:nvGrpSpPr>
          <p:cNvPr id="20" name="Group 19"/>
          <p:cNvGrpSpPr/>
          <p:nvPr/>
        </p:nvGrpSpPr>
        <p:grpSpPr>
          <a:xfrm>
            <a:off x="2987824" y="5062872"/>
            <a:ext cx="5845188" cy="1678496"/>
            <a:chOff x="1948320" y="5061128"/>
            <a:chExt cx="5845188" cy="1678496"/>
          </a:xfrm>
        </p:grpSpPr>
        <p:sp>
          <p:nvSpPr>
            <p:cNvPr id="15" name="TextBox 14"/>
            <p:cNvSpPr txBox="1"/>
            <p:nvPr/>
          </p:nvSpPr>
          <p:spPr>
            <a:xfrm>
              <a:off x="1948320" y="5908627"/>
              <a:ext cx="1911101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GB" sz="2400" dirty="0" smtClean="0"/>
                <a:t>Gives</a:t>
              </a:r>
            </a:p>
            <a:p>
              <a:r>
                <a:rPr lang="en-GB" sz="2400" dirty="0" smtClean="0"/>
                <a:t>SVAR model</a:t>
              </a:r>
              <a:endParaRPr lang="en-US" sz="2400" dirty="0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5824699" y="6093296"/>
              <a:ext cx="1968809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2400" dirty="0"/>
                <a:t>D</a:t>
              </a:r>
              <a:r>
                <a:rPr lang="en-GB" sz="2400" dirty="0" smtClean="0"/>
                <a:t>VAR model</a:t>
              </a:r>
              <a:endParaRPr lang="en-US" sz="2400" dirty="0"/>
            </a:p>
          </p:txBody>
        </p:sp>
        <p:sp>
          <p:nvSpPr>
            <p:cNvPr id="17" name="Oval Callout 16"/>
            <p:cNvSpPr/>
            <p:nvPr/>
          </p:nvSpPr>
          <p:spPr>
            <a:xfrm>
              <a:off x="3779913" y="5061128"/>
              <a:ext cx="504056" cy="683982"/>
            </a:xfrm>
            <a:prstGeom prst="wedgeEllipseCallout">
              <a:avLst>
                <a:gd name="adj1" fmla="val -129137"/>
                <a:gd name="adj2" fmla="val 108393"/>
              </a:avLst>
            </a:prstGeom>
            <a:noFill/>
            <a:ln w="28575">
              <a:solidFill>
                <a:srgbClr val="FF3300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Oval Callout 18"/>
            <p:cNvSpPr/>
            <p:nvPr/>
          </p:nvSpPr>
          <p:spPr>
            <a:xfrm>
              <a:off x="5824698" y="5150147"/>
              <a:ext cx="441669" cy="683982"/>
            </a:xfrm>
            <a:prstGeom prst="wedgeEllipseCallout">
              <a:avLst>
                <a:gd name="adj1" fmla="val 87470"/>
                <a:gd name="adj2" fmla="val 100412"/>
              </a:avLst>
            </a:prstGeom>
            <a:noFill/>
            <a:ln w="28575">
              <a:solidFill>
                <a:srgbClr val="FF3300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1" name="TextBox 20"/>
          <p:cNvSpPr txBox="1"/>
          <p:nvPr/>
        </p:nvSpPr>
        <p:spPr>
          <a:xfrm>
            <a:off x="264575" y="1124744"/>
            <a:ext cx="855589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SVAR and DVAR </a:t>
            </a:r>
            <a:r>
              <a:rPr lang="en-US" sz="2400" dirty="0" smtClean="0"/>
              <a:t>models have </a:t>
            </a:r>
            <a:r>
              <a:rPr lang="en-US" sz="2400" dirty="0" err="1" smtClean="0"/>
              <a:t>bijective</a:t>
            </a:r>
            <a:r>
              <a:rPr lang="en-US" sz="2400" dirty="0" smtClean="0"/>
              <a:t> correspondence, because  a unique </a:t>
            </a:r>
            <a:r>
              <a:rPr lang="en-US" sz="2400" dirty="0" smtClean="0">
                <a:solidFill>
                  <a:srgbClr val="FF5050"/>
                </a:solidFill>
              </a:rPr>
              <a:t>Ψ</a:t>
            </a:r>
            <a:r>
              <a:rPr lang="en-US" sz="2400" baseline="-25000" dirty="0" smtClean="0">
                <a:solidFill>
                  <a:srgbClr val="FF5050"/>
                </a:solidFill>
              </a:rPr>
              <a:t>0</a:t>
            </a:r>
            <a:r>
              <a:rPr lang="en-US" sz="2400" dirty="0" smtClean="0"/>
              <a:t>, </a:t>
            </a:r>
            <a:r>
              <a:rPr lang="en-US" sz="2400" dirty="0" smtClean="0"/>
              <a:t>i.e., </a:t>
            </a:r>
            <a:r>
              <a:rPr lang="en-US" sz="2400" dirty="0" smtClean="0">
                <a:solidFill>
                  <a:srgbClr val="FF0000"/>
                </a:solidFill>
              </a:rPr>
              <a:t>P</a:t>
            </a:r>
            <a:r>
              <a:rPr lang="en-US" sz="2400" dirty="0" smtClean="0"/>
              <a:t>, is given as follows.</a:t>
            </a:r>
            <a:endParaRPr lang="en-US" sz="2400" dirty="0"/>
          </a:p>
        </p:txBody>
      </p:sp>
      <p:sp>
        <p:nvSpPr>
          <p:cNvPr id="22" name="Rounded Rectangle 29"/>
          <p:cNvSpPr/>
          <p:nvPr/>
        </p:nvSpPr>
        <p:spPr>
          <a:xfrm>
            <a:off x="268927" y="2493903"/>
            <a:ext cx="2016224" cy="504056"/>
          </a:xfrm>
          <a:prstGeom prst="roundRect">
            <a:avLst/>
          </a:prstGeom>
          <a:solidFill>
            <a:srgbClr val="FFCCFF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extBox 33"/>
          <p:cNvSpPr txBox="1"/>
          <p:nvPr/>
        </p:nvSpPr>
        <p:spPr>
          <a:xfrm>
            <a:off x="484950" y="2061855"/>
            <a:ext cx="160973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 smtClean="0">
                <a:solidFill>
                  <a:srgbClr val="FF3300"/>
                </a:solidFill>
              </a:rPr>
              <a:t>Lemma 1</a:t>
            </a:r>
            <a:endParaRPr lang="en-US" sz="2400" b="1" dirty="0">
              <a:solidFill>
                <a:srgbClr val="FF3300"/>
              </a:solidFill>
            </a:endParaRPr>
          </a:p>
        </p:txBody>
      </p:sp>
      <p:sp>
        <p:nvSpPr>
          <p:cNvPr id="24" name="Rectangle 30"/>
          <p:cNvSpPr/>
          <p:nvPr/>
        </p:nvSpPr>
        <p:spPr>
          <a:xfrm>
            <a:off x="268926" y="2310398"/>
            <a:ext cx="2026790" cy="6155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400" dirty="0" err="1"/>
              <a:t>Ψ</a:t>
            </a:r>
            <a:r>
              <a:rPr lang="en-US" sz="2400" baseline="-25000" dirty="0" err="1"/>
              <a:t>j</a:t>
            </a:r>
            <a:r>
              <a:rPr lang="en-GB" sz="2400" dirty="0"/>
              <a:t>=(I–</a:t>
            </a:r>
            <a:r>
              <a:rPr lang="en-US" sz="2400" dirty="0"/>
              <a:t>Ψ</a:t>
            </a:r>
            <a:r>
              <a:rPr lang="en-US" sz="2400" baseline="-25000" dirty="0"/>
              <a:t>0</a:t>
            </a:r>
            <a:r>
              <a:rPr lang="en-GB" sz="2400" dirty="0"/>
              <a:t>)</a:t>
            </a:r>
            <a:r>
              <a:rPr lang="en-US" sz="2400" dirty="0" err="1" smtClean="0"/>
              <a:t>Φ</a:t>
            </a:r>
            <a:r>
              <a:rPr lang="en-US" sz="2400" baseline="-25000" dirty="0" err="1" smtClean="0"/>
              <a:t>j</a:t>
            </a:r>
            <a:endParaRPr lang="en-US" sz="2400" dirty="0"/>
          </a:p>
        </p:txBody>
      </p:sp>
      <p:graphicFrame>
        <p:nvGraphicFramePr>
          <p:cNvPr id="25" name="Object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772568"/>
              </p:ext>
            </p:extLst>
          </p:nvPr>
        </p:nvGraphicFramePr>
        <p:xfrm>
          <a:off x="2933223" y="2493903"/>
          <a:ext cx="5544616" cy="56467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9" name="Equation" r:id="rId3" imgW="5486400" imgH="482400" progId="Equation.3">
                  <p:embed/>
                </p:oleObj>
              </mc:Choice>
              <mc:Fallback>
                <p:oleObj name="Equation" r:id="rId3" imgW="5486400" imgH="4824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33223" y="2493903"/>
                        <a:ext cx="5544616" cy="564679"/>
                      </a:xfrm>
                      <a:prstGeom prst="rect">
                        <a:avLst/>
                      </a:prstGeom>
                      <a:solidFill>
                        <a:srgbClr val="FFCCFF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" name="Object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2272867"/>
              </p:ext>
            </p:extLst>
          </p:nvPr>
        </p:nvGraphicFramePr>
        <p:xfrm>
          <a:off x="2921882" y="3069967"/>
          <a:ext cx="4817148" cy="6127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0" name="Equation" r:id="rId5" imgW="3606480" imgH="457200" progId="Equation.3">
                  <p:embed/>
                </p:oleObj>
              </mc:Choice>
              <mc:Fallback>
                <p:oleObj name="Equation" r:id="rId5" imgW="3606480" imgH="457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21882" y="3069967"/>
                        <a:ext cx="4817148" cy="612748"/>
                      </a:xfrm>
                      <a:prstGeom prst="rect">
                        <a:avLst/>
                      </a:prstGeom>
                      <a:solidFill>
                        <a:srgbClr val="FFCCFF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" name="TextBox 22"/>
          <p:cNvSpPr txBox="1"/>
          <p:nvPr/>
        </p:nvSpPr>
        <p:spPr>
          <a:xfrm rot="16200000">
            <a:off x="3584448" y="1359929"/>
            <a:ext cx="553998" cy="1804340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en-GB" sz="2400" b="1" dirty="0" smtClean="0">
                <a:solidFill>
                  <a:srgbClr val="FF0000"/>
                </a:solidFill>
              </a:rPr>
              <a:t>Theorem 2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29" name="フリーフォーム 28"/>
          <p:cNvSpPr/>
          <p:nvPr/>
        </p:nvSpPr>
        <p:spPr>
          <a:xfrm>
            <a:off x="2288644" y="1968527"/>
            <a:ext cx="2868606" cy="791321"/>
          </a:xfrm>
          <a:custGeom>
            <a:avLst/>
            <a:gdLst>
              <a:gd name="connsiteX0" fmla="*/ 0 w 2868606"/>
              <a:gd name="connsiteY0" fmla="*/ 791321 h 791321"/>
              <a:gd name="connsiteX1" fmla="*/ 616857 w 2868606"/>
              <a:gd name="connsiteY1" fmla="*/ 65607 h 791321"/>
              <a:gd name="connsiteX2" fmla="*/ 2540000 w 2868606"/>
              <a:gd name="connsiteY2" fmla="*/ 101893 h 791321"/>
              <a:gd name="connsiteX3" fmla="*/ 2866571 w 2868606"/>
              <a:gd name="connsiteY3" fmla="*/ 664321 h 7913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68606" h="791321">
                <a:moveTo>
                  <a:pt x="0" y="791321"/>
                </a:moveTo>
                <a:cubicBezTo>
                  <a:pt x="96762" y="485916"/>
                  <a:pt x="193524" y="180512"/>
                  <a:pt x="616857" y="65607"/>
                </a:cubicBezTo>
                <a:cubicBezTo>
                  <a:pt x="1040190" y="-49298"/>
                  <a:pt x="2165048" y="2107"/>
                  <a:pt x="2540000" y="101893"/>
                </a:cubicBezTo>
                <a:cubicBezTo>
                  <a:pt x="2914952" y="201679"/>
                  <a:pt x="2866571" y="664321"/>
                  <a:pt x="2866571" y="664321"/>
                </a:cubicBezTo>
              </a:path>
            </a:pathLst>
          </a:custGeom>
          <a:ln>
            <a:headEnd type="non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0" name="フリーフォーム 29"/>
          <p:cNvSpPr/>
          <p:nvPr/>
        </p:nvSpPr>
        <p:spPr>
          <a:xfrm>
            <a:off x="4229929" y="1989847"/>
            <a:ext cx="3610429" cy="689429"/>
          </a:xfrm>
          <a:custGeom>
            <a:avLst/>
            <a:gdLst>
              <a:gd name="connsiteX0" fmla="*/ 0 w 3610429"/>
              <a:gd name="connsiteY0" fmla="*/ 0 h 689429"/>
              <a:gd name="connsiteX1" fmla="*/ 2993572 w 3610429"/>
              <a:gd name="connsiteY1" fmla="*/ 199572 h 689429"/>
              <a:gd name="connsiteX2" fmla="*/ 3610429 w 3610429"/>
              <a:gd name="connsiteY2" fmla="*/ 689429 h 6894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610429" h="689429">
                <a:moveTo>
                  <a:pt x="0" y="0"/>
                </a:moveTo>
                <a:cubicBezTo>
                  <a:pt x="1195917" y="42333"/>
                  <a:pt x="2391834" y="84667"/>
                  <a:pt x="2993572" y="199572"/>
                </a:cubicBezTo>
                <a:cubicBezTo>
                  <a:pt x="3595310" y="314477"/>
                  <a:pt x="3610429" y="689429"/>
                  <a:pt x="3610429" y="689429"/>
                </a:cubicBezTo>
              </a:path>
            </a:pathLst>
          </a:custGeom>
          <a:ln>
            <a:headEnd type="non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1" name="フリーフォーム 30"/>
          <p:cNvSpPr/>
          <p:nvPr/>
        </p:nvSpPr>
        <p:spPr>
          <a:xfrm>
            <a:off x="4266215" y="1979705"/>
            <a:ext cx="1249894" cy="1233715"/>
          </a:xfrm>
          <a:custGeom>
            <a:avLst/>
            <a:gdLst>
              <a:gd name="connsiteX0" fmla="*/ 0 w 1249894"/>
              <a:gd name="connsiteY0" fmla="*/ 0 h 1233715"/>
              <a:gd name="connsiteX1" fmla="*/ 1197429 w 1249894"/>
              <a:gd name="connsiteY1" fmla="*/ 235857 h 1233715"/>
              <a:gd name="connsiteX2" fmla="*/ 1052286 w 1249894"/>
              <a:gd name="connsiteY2" fmla="*/ 1233715 h 12337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249894" h="1233715">
                <a:moveTo>
                  <a:pt x="0" y="0"/>
                </a:moveTo>
                <a:cubicBezTo>
                  <a:pt x="511024" y="15119"/>
                  <a:pt x="1022048" y="30238"/>
                  <a:pt x="1197429" y="235857"/>
                </a:cubicBezTo>
                <a:cubicBezTo>
                  <a:pt x="1372810" y="441476"/>
                  <a:pt x="1052286" y="1233715"/>
                  <a:pt x="1052286" y="1233715"/>
                </a:cubicBezTo>
              </a:path>
            </a:pathLst>
          </a:custGeom>
          <a:ln>
            <a:headEnd type="non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aphicFrame>
        <p:nvGraphicFramePr>
          <p:cNvPr id="32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13443198"/>
              </p:ext>
            </p:extLst>
          </p:nvPr>
        </p:nvGraphicFramePr>
        <p:xfrm>
          <a:off x="249876" y="3765811"/>
          <a:ext cx="2233892" cy="59929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1" name="Equation" r:id="rId7" imgW="1218960" imgH="444240" progId="Equation.3">
                  <p:embed/>
                </p:oleObj>
              </mc:Choice>
              <mc:Fallback>
                <p:oleObj name="Equation" r:id="rId7" imgW="1218960" imgH="4442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9876" y="3765811"/>
                        <a:ext cx="2233892" cy="599293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73424336"/>
              </p:ext>
            </p:extLst>
          </p:nvPr>
        </p:nvGraphicFramePr>
        <p:xfrm>
          <a:off x="268926" y="4366111"/>
          <a:ext cx="2573238" cy="64706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2" name="Equation" r:id="rId9" imgW="1854000" imgH="457200" progId="Equation.3">
                  <p:embed/>
                </p:oleObj>
              </mc:Choice>
              <mc:Fallback>
                <p:oleObj name="Equation" r:id="rId9" imgW="1854000" imgH="457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8926" y="4366111"/>
                        <a:ext cx="2573238" cy="647065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34" name="TextBox 5"/>
          <p:cNvSpPr txBox="1"/>
          <p:nvPr/>
        </p:nvSpPr>
        <p:spPr>
          <a:xfrm rot="16200000">
            <a:off x="873258" y="2630709"/>
            <a:ext cx="553998" cy="1762662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en-GB" sz="2400" b="1" dirty="0" smtClean="0">
                <a:solidFill>
                  <a:srgbClr val="FF0000"/>
                </a:solidFill>
              </a:rPr>
              <a:t>Theorem 1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35" name="フリーフォーム 34"/>
          <p:cNvSpPr/>
          <p:nvPr/>
        </p:nvSpPr>
        <p:spPr>
          <a:xfrm>
            <a:off x="1763688" y="2853943"/>
            <a:ext cx="1178099" cy="1080120"/>
          </a:xfrm>
          <a:custGeom>
            <a:avLst/>
            <a:gdLst>
              <a:gd name="connsiteX0" fmla="*/ 997858 w 997858"/>
              <a:gd name="connsiteY0" fmla="*/ 0 h 1651000"/>
              <a:gd name="connsiteX1" fmla="*/ 362858 w 997858"/>
              <a:gd name="connsiteY1" fmla="*/ 671286 h 1651000"/>
              <a:gd name="connsiteX2" fmla="*/ 0 w 997858"/>
              <a:gd name="connsiteY2" fmla="*/ 1651000 h 1651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97858" h="1651000">
                <a:moveTo>
                  <a:pt x="997858" y="0"/>
                </a:moveTo>
                <a:cubicBezTo>
                  <a:pt x="763513" y="198059"/>
                  <a:pt x="529168" y="396119"/>
                  <a:pt x="362858" y="671286"/>
                </a:cubicBezTo>
                <a:cubicBezTo>
                  <a:pt x="196548" y="946453"/>
                  <a:pt x="0" y="1651000"/>
                  <a:pt x="0" y="1651000"/>
                </a:cubicBezTo>
              </a:path>
            </a:pathLst>
          </a:custGeom>
          <a:ln>
            <a:headEnd type="non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6" name="フリーフォーム 35"/>
          <p:cNvSpPr/>
          <p:nvPr/>
        </p:nvSpPr>
        <p:spPr>
          <a:xfrm>
            <a:off x="2253429" y="2818334"/>
            <a:ext cx="724643" cy="1763801"/>
          </a:xfrm>
          <a:custGeom>
            <a:avLst/>
            <a:gdLst>
              <a:gd name="connsiteX0" fmla="*/ 724643 w 724643"/>
              <a:gd name="connsiteY0" fmla="*/ 0 h 2267857"/>
              <a:gd name="connsiteX1" fmla="*/ 71500 w 724643"/>
              <a:gd name="connsiteY1" fmla="*/ 1378857 h 2267857"/>
              <a:gd name="connsiteX2" fmla="*/ 17072 w 724643"/>
              <a:gd name="connsiteY2" fmla="*/ 2267857 h 22678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24643" h="2267857">
                <a:moveTo>
                  <a:pt x="724643" y="0"/>
                </a:moveTo>
                <a:cubicBezTo>
                  <a:pt x="457035" y="500440"/>
                  <a:pt x="189428" y="1000881"/>
                  <a:pt x="71500" y="1378857"/>
                </a:cubicBezTo>
                <a:cubicBezTo>
                  <a:pt x="-46428" y="1756833"/>
                  <a:pt x="17072" y="2267857"/>
                  <a:pt x="17072" y="2267857"/>
                </a:cubicBezTo>
              </a:path>
            </a:pathLst>
          </a:custGeom>
          <a:ln>
            <a:headEnd type="non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7" name="フリーフォーム 36"/>
          <p:cNvSpPr/>
          <p:nvPr/>
        </p:nvSpPr>
        <p:spPr>
          <a:xfrm>
            <a:off x="1763688" y="3358562"/>
            <a:ext cx="1141813" cy="575501"/>
          </a:xfrm>
          <a:custGeom>
            <a:avLst/>
            <a:gdLst>
              <a:gd name="connsiteX0" fmla="*/ 870857 w 870857"/>
              <a:gd name="connsiteY0" fmla="*/ 0 h 1106715"/>
              <a:gd name="connsiteX1" fmla="*/ 235857 w 870857"/>
              <a:gd name="connsiteY1" fmla="*/ 526143 h 1106715"/>
              <a:gd name="connsiteX2" fmla="*/ 0 w 870857"/>
              <a:gd name="connsiteY2" fmla="*/ 1106715 h 11067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70857" h="1106715">
                <a:moveTo>
                  <a:pt x="870857" y="0"/>
                </a:moveTo>
                <a:cubicBezTo>
                  <a:pt x="625928" y="170845"/>
                  <a:pt x="381000" y="341691"/>
                  <a:pt x="235857" y="526143"/>
                </a:cubicBezTo>
                <a:cubicBezTo>
                  <a:pt x="90714" y="710595"/>
                  <a:pt x="0" y="1106715"/>
                  <a:pt x="0" y="1106715"/>
                </a:cubicBezTo>
              </a:path>
            </a:pathLst>
          </a:custGeom>
          <a:ln>
            <a:headEnd type="non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8" name="フリーフォーム 37"/>
          <p:cNvSpPr/>
          <p:nvPr/>
        </p:nvSpPr>
        <p:spPr>
          <a:xfrm>
            <a:off x="2285150" y="3358562"/>
            <a:ext cx="602208" cy="1223573"/>
          </a:xfrm>
          <a:custGeom>
            <a:avLst/>
            <a:gdLst>
              <a:gd name="connsiteX0" fmla="*/ 544286 w 544286"/>
              <a:gd name="connsiteY0" fmla="*/ 0 h 1778000"/>
              <a:gd name="connsiteX1" fmla="*/ 127000 w 544286"/>
              <a:gd name="connsiteY1" fmla="*/ 1106715 h 1778000"/>
              <a:gd name="connsiteX2" fmla="*/ 0 w 544286"/>
              <a:gd name="connsiteY2" fmla="*/ 1778000 h 177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44286" h="1778000">
                <a:moveTo>
                  <a:pt x="544286" y="0"/>
                </a:moveTo>
                <a:cubicBezTo>
                  <a:pt x="381000" y="405191"/>
                  <a:pt x="217714" y="810382"/>
                  <a:pt x="127000" y="1106715"/>
                </a:cubicBezTo>
                <a:cubicBezTo>
                  <a:pt x="36286" y="1403048"/>
                  <a:pt x="0" y="1778000"/>
                  <a:pt x="0" y="1778000"/>
                </a:cubicBezTo>
              </a:path>
            </a:pathLst>
          </a:custGeom>
          <a:ln>
            <a:solidFill>
              <a:srgbClr val="0F6FC6"/>
            </a:solidFill>
            <a:headEnd type="non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2770156" y="3894147"/>
            <a:ext cx="648236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 smtClean="0"/>
              <a:t>By the constraints between CTVAR and SVAR, </a:t>
            </a:r>
          </a:p>
          <a:p>
            <a:r>
              <a:rPr kumimoji="1" lang="en-US" altLang="ja-JP" sz="2400" dirty="0" smtClean="0"/>
              <a:t>we obtain a relation of SVAR and DVAR.</a:t>
            </a:r>
            <a:endParaRPr kumimoji="1" lang="ja-JP" altLang="en-US" sz="2400" dirty="0"/>
          </a:p>
        </p:txBody>
      </p:sp>
      <p:sp>
        <p:nvSpPr>
          <p:cNvPr id="40" name="右矢印 39"/>
          <p:cNvSpPr/>
          <p:nvPr/>
        </p:nvSpPr>
        <p:spPr>
          <a:xfrm rot="911556">
            <a:off x="2919836" y="4777964"/>
            <a:ext cx="1048674" cy="72008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420540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357158" y="642918"/>
            <a:ext cx="8229600" cy="1066800"/>
          </a:xfrm>
          <a:prstGeom prst="rect">
            <a:avLst/>
          </a:prstGeom>
        </p:spPr>
        <p:txBody>
          <a:bodyPr vert="horz" anchor="ctr">
            <a:normAutofit fontScale="975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CSVAR modeling algorithm</a:t>
            </a:r>
            <a:endParaRPr kumimoji="0" lang="ru-RU" sz="40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0" name="Параллелограмм 9"/>
          <p:cNvSpPr/>
          <p:nvPr/>
        </p:nvSpPr>
        <p:spPr>
          <a:xfrm>
            <a:off x="2092388" y="3039613"/>
            <a:ext cx="2646312" cy="642942"/>
          </a:xfrm>
          <a:prstGeom prst="parallelogram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2400" dirty="0" smtClean="0"/>
              <a:t>DVAR model</a:t>
            </a:r>
            <a:endParaRPr lang="ru-RU" sz="2400" dirty="0"/>
          </a:p>
        </p:txBody>
      </p:sp>
      <p:sp>
        <p:nvSpPr>
          <p:cNvPr id="12" name="Овал 11"/>
          <p:cNvSpPr/>
          <p:nvPr/>
        </p:nvSpPr>
        <p:spPr>
          <a:xfrm>
            <a:off x="2151893" y="4365104"/>
            <a:ext cx="2722010" cy="714380"/>
          </a:xfrm>
          <a:prstGeom prst="ellipse">
            <a:avLst/>
          </a:prstGeom>
          <a:solidFill>
            <a:srgbClr val="FFFF99"/>
          </a:solidFill>
          <a:ln>
            <a:solidFill>
              <a:srgbClr val="FF5050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2400" dirty="0" smtClean="0"/>
              <a:t>SVAR model</a:t>
            </a:r>
            <a:endParaRPr lang="ru-RU" sz="2400" dirty="0"/>
          </a:p>
        </p:txBody>
      </p:sp>
      <p:sp>
        <p:nvSpPr>
          <p:cNvPr id="15" name="Овал 11"/>
          <p:cNvSpPr/>
          <p:nvPr/>
        </p:nvSpPr>
        <p:spPr>
          <a:xfrm>
            <a:off x="1971731" y="5766867"/>
            <a:ext cx="3024336" cy="714380"/>
          </a:xfrm>
          <a:prstGeom prst="ellipse">
            <a:avLst/>
          </a:prstGeom>
          <a:ln/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 smtClean="0"/>
              <a:t>CTVAR model</a:t>
            </a:r>
            <a:endParaRPr lang="ru-RU" sz="2400" dirty="0"/>
          </a:p>
        </p:txBody>
      </p:sp>
      <p:sp>
        <p:nvSpPr>
          <p:cNvPr id="3" name="Parallelogram 2"/>
          <p:cNvSpPr/>
          <p:nvPr/>
        </p:nvSpPr>
        <p:spPr>
          <a:xfrm>
            <a:off x="2092388" y="1739282"/>
            <a:ext cx="2646312" cy="648072"/>
          </a:xfrm>
          <a:prstGeom prst="parallelogram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2400" dirty="0" smtClean="0"/>
              <a:t>Y(t) data set</a:t>
            </a:r>
            <a:endParaRPr lang="en-US" sz="2400" dirty="0"/>
          </a:p>
        </p:txBody>
      </p:sp>
      <p:sp>
        <p:nvSpPr>
          <p:cNvPr id="9" name="Down Arrow 8"/>
          <p:cNvSpPr/>
          <p:nvPr/>
        </p:nvSpPr>
        <p:spPr>
          <a:xfrm>
            <a:off x="2911488" y="2433932"/>
            <a:ext cx="1008112" cy="605681"/>
          </a:xfrm>
          <a:prstGeom prst="downArrow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3962062" y="2482437"/>
            <a:ext cx="428354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 smtClean="0">
                <a:solidFill>
                  <a:srgbClr val="FF5050"/>
                </a:solidFill>
              </a:rPr>
              <a:t>Maximum-Likelihood method</a:t>
            </a:r>
            <a:endParaRPr lang="en-US" sz="2400" dirty="0">
              <a:solidFill>
                <a:srgbClr val="FF5050"/>
              </a:solidFill>
            </a:endParaRPr>
          </a:p>
        </p:txBody>
      </p:sp>
      <p:sp>
        <p:nvSpPr>
          <p:cNvPr id="16" name="Down Arrow 15"/>
          <p:cNvSpPr/>
          <p:nvPr/>
        </p:nvSpPr>
        <p:spPr>
          <a:xfrm>
            <a:off x="2911488" y="3719083"/>
            <a:ext cx="1008112" cy="646021"/>
          </a:xfrm>
          <a:prstGeom prst="downArrow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Down Arrow 16"/>
          <p:cNvSpPr/>
          <p:nvPr/>
        </p:nvSpPr>
        <p:spPr>
          <a:xfrm>
            <a:off x="3008842" y="5094827"/>
            <a:ext cx="1008112" cy="605681"/>
          </a:xfrm>
          <a:prstGeom prst="downArrow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4047731" y="3811260"/>
            <a:ext cx="407675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 smtClean="0">
                <a:solidFill>
                  <a:srgbClr val="FF3300"/>
                </a:solidFill>
              </a:rPr>
              <a:t>Lemma </a:t>
            </a:r>
            <a:r>
              <a:rPr lang="en-GB" sz="2400" b="1" smtClean="0">
                <a:solidFill>
                  <a:srgbClr val="FF3300"/>
                </a:solidFill>
              </a:rPr>
              <a:t>1 and Theorem </a:t>
            </a:r>
            <a:r>
              <a:rPr lang="en-GB" sz="2400" b="1" dirty="0" smtClean="0">
                <a:solidFill>
                  <a:srgbClr val="FF3300"/>
                </a:solidFill>
              </a:rPr>
              <a:t>3</a:t>
            </a:r>
            <a:endParaRPr lang="en-US" sz="2400" b="1" dirty="0">
              <a:solidFill>
                <a:srgbClr val="FF3300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4168387" y="5166834"/>
            <a:ext cx="189667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 smtClean="0">
                <a:solidFill>
                  <a:srgbClr val="FF3300"/>
                </a:solidFill>
              </a:rPr>
              <a:t>Theorem 2</a:t>
            </a:r>
            <a:endParaRPr lang="en-US" sz="2400" b="1" dirty="0">
              <a:solidFill>
                <a:srgbClr val="FF3300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516554" y="2482437"/>
            <a:ext cx="13949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7030A0"/>
                </a:solidFill>
              </a:rPr>
              <a:t>Estimate</a:t>
            </a:r>
            <a:endParaRPr lang="en-GB" sz="2400" dirty="0">
              <a:solidFill>
                <a:srgbClr val="7030A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829140" y="3849545"/>
            <a:ext cx="108234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7030A0"/>
                </a:solidFill>
              </a:rPr>
              <a:t>Derive</a:t>
            </a:r>
            <a:endParaRPr lang="en-GB" sz="2400" dirty="0">
              <a:solidFill>
                <a:srgbClr val="7030A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926494" y="5238843"/>
            <a:ext cx="108234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7030A0"/>
                </a:solidFill>
              </a:rPr>
              <a:t>Derive</a:t>
            </a:r>
            <a:endParaRPr lang="en-GB" sz="2400" dirty="0">
              <a:solidFill>
                <a:srgbClr val="7030A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13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Скругленный прямоугольник 5"/>
          <p:cNvSpPr/>
          <p:nvPr/>
        </p:nvSpPr>
        <p:spPr>
          <a:xfrm>
            <a:off x="500034" y="1330432"/>
            <a:ext cx="2357454" cy="4565837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2400" dirty="0" smtClean="0"/>
              <a:t>CTVAR</a:t>
            </a:r>
          </a:p>
          <a:p>
            <a:pPr algn="ctr"/>
            <a:r>
              <a:rPr lang="en-US" sz="2400" dirty="0" smtClean="0"/>
              <a:t>model</a:t>
            </a:r>
            <a:endParaRPr lang="en-GB" sz="2400" dirty="0" smtClean="0"/>
          </a:p>
          <a:p>
            <a:pPr algn="ctr"/>
            <a:endParaRPr lang="en-GB" dirty="0" smtClean="0"/>
          </a:p>
          <a:p>
            <a:pPr algn="ctr"/>
            <a:endParaRPr lang="en-GB" dirty="0" smtClean="0"/>
          </a:p>
          <a:p>
            <a:pPr algn="ctr"/>
            <a:endParaRPr lang="en-GB" dirty="0" smtClean="0"/>
          </a:p>
          <a:p>
            <a:pPr algn="ctr"/>
            <a:endParaRPr lang="en-GB" dirty="0" smtClean="0"/>
          </a:p>
          <a:p>
            <a:pPr algn="ctr"/>
            <a:endParaRPr lang="en-GB" dirty="0" smtClean="0"/>
          </a:p>
          <a:p>
            <a:pPr algn="ctr"/>
            <a:endParaRPr lang="en-GB" dirty="0" smtClean="0"/>
          </a:p>
          <a:p>
            <a:pPr algn="ctr"/>
            <a:endParaRPr lang="en-GB" dirty="0" smtClean="0"/>
          </a:p>
          <a:p>
            <a:pPr algn="ctr"/>
            <a:endParaRPr lang="en-GB" dirty="0" smtClean="0"/>
          </a:p>
          <a:p>
            <a:pPr algn="ctr"/>
            <a:endParaRPr lang="en-GB" dirty="0" smtClean="0"/>
          </a:p>
          <a:p>
            <a:pPr algn="ctr"/>
            <a:endParaRPr lang="en-GB" dirty="0" smtClean="0"/>
          </a:p>
          <a:p>
            <a:pPr algn="ctr"/>
            <a:endParaRPr lang="en-GB" dirty="0" smtClean="0"/>
          </a:p>
          <a:p>
            <a:pPr algn="ctr"/>
            <a:endParaRPr lang="en-GB" dirty="0" smtClean="0"/>
          </a:p>
          <a:p>
            <a:pPr algn="ctr"/>
            <a:endParaRPr lang="en-GB" dirty="0" smtClean="0"/>
          </a:p>
          <a:p>
            <a:pPr algn="ctr"/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959561" y="2252931"/>
            <a:ext cx="1423788" cy="830997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 algn="ctr"/>
            <a:r>
              <a:rPr lang="en-GB" sz="2400" dirty="0" smtClean="0"/>
              <a:t>Generate</a:t>
            </a:r>
          </a:p>
          <a:p>
            <a:pPr algn="ctr"/>
            <a:r>
              <a:rPr lang="en-GB" sz="2400" dirty="0" smtClean="0"/>
              <a:t>S</a:t>
            </a:r>
            <a:endParaRPr lang="ru-RU" sz="2400" dirty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3357554" y="1330432"/>
            <a:ext cx="2357454" cy="4565837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2400" dirty="0" smtClean="0"/>
              <a:t>SVAR</a:t>
            </a:r>
          </a:p>
          <a:p>
            <a:pPr algn="ctr"/>
            <a:r>
              <a:rPr lang="en-US" sz="2400" dirty="0" smtClean="0"/>
              <a:t>model</a:t>
            </a:r>
            <a:endParaRPr lang="en-GB" sz="2400" dirty="0" smtClean="0"/>
          </a:p>
          <a:p>
            <a:pPr algn="ctr"/>
            <a:endParaRPr lang="en-GB" dirty="0" smtClean="0"/>
          </a:p>
          <a:p>
            <a:pPr algn="ctr"/>
            <a:endParaRPr lang="en-GB" dirty="0" smtClean="0"/>
          </a:p>
          <a:p>
            <a:pPr algn="ctr"/>
            <a:endParaRPr lang="en-GB" dirty="0" smtClean="0"/>
          </a:p>
          <a:p>
            <a:pPr algn="ctr"/>
            <a:endParaRPr lang="en-GB" dirty="0" smtClean="0"/>
          </a:p>
          <a:p>
            <a:pPr algn="ctr"/>
            <a:endParaRPr lang="en-GB" dirty="0" smtClean="0"/>
          </a:p>
          <a:p>
            <a:pPr algn="ctr"/>
            <a:endParaRPr lang="en-GB" dirty="0" smtClean="0"/>
          </a:p>
          <a:p>
            <a:pPr algn="ctr"/>
            <a:endParaRPr lang="en-GB" dirty="0" smtClean="0"/>
          </a:p>
          <a:p>
            <a:pPr algn="ctr"/>
            <a:endParaRPr lang="en-GB" dirty="0" smtClean="0"/>
          </a:p>
          <a:p>
            <a:pPr algn="ctr"/>
            <a:endParaRPr lang="en-GB" dirty="0" smtClean="0"/>
          </a:p>
          <a:p>
            <a:pPr algn="ctr"/>
            <a:endParaRPr lang="en-GB" dirty="0" smtClean="0"/>
          </a:p>
          <a:p>
            <a:pPr algn="ctr"/>
            <a:endParaRPr lang="en-GB" dirty="0" smtClean="0"/>
          </a:p>
          <a:p>
            <a:pPr algn="ctr"/>
            <a:endParaRPr lang="en-GB" dirty="0" smtClean="0"/>
          </a:p>
          <a:p>
            <a:pPr algn="ctr"/>
            <a:endParaRPr lang="en-GB" dirty="0" smtClean="0"/>
          </a:p>
          <a:p>
            <a:pPr algn="ctr"/>
            <a:endParaRPr lang="ru-RU" dirty="0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6143636" y="1330432"/>
            <a:ext cx="2612226" cy="4565837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2400" dirty="0" smtClean="0"/>
              <a:t>DVAR</a:t>
            </a:r>
          </a:p>
          <a:p>
            <a:pPr algn="ctr"/>
            <a:r>
              <a:rPr lang="en-US" sz="2400" dirty="0" smtClean="0"/>
              <a:t>model</a:t>
            </a:r>
            <a:endParaRPr lang="en-GB" sz="2400" dirty="0" smtClean="0"/>
          </a:p>
          <a:p>
            <a:pPr algn="ctr"/>
            <a:endParaRPr lang="en-GB" dirty="0" smtClean="0"/>
          </a:p>
          <a:p>
            <a:pPr algn="ctr"/>
            <a:endParaRPr lang="en-GB" dirty="0" smtClean="0"/>
          </a:p>
          <a:p>
            <a:pPr algn="ctr"/>
            <a:endParaRPr lang="en-GB" dirty="0" smtClean="0"/>
          </a:p>
          <a:p>
            <a:pPr algn="ctr"/>
            <a:endParaRPr lang="en-GB" dirty="0" smtClean="0"/>
          </a:p>
          <a:p>
            <a:pPr algn="ctr"/>
            <a:endParaRPr lang="en-GB" dirty="0" smtClean="0"/>
          </a:p>
          <a:p>
            <a:pPr algn="ctr"/>
            <a:endParaRPr lang="en-GB" dirty="0" smtClean="0"/>
          </a:p>
          <a:p>
            <a:pPr algn="ctr"/>
            <a:endParaRPr lang="en-GB" dirty="0" smtClean="0"/>
          </a:p>
          <a:p>
            <a:pPr algn="ctr"/>
            <a:endParaRPr lang="en-GB" dirty="0" smtClean="0"/>
          </a:p>
          <a:p>
            <a:pPr algn="ctr"/>
            <a:endParaRPr lang="en-GB" dirty="0" smtClean="0"/>
          </a:p>
          <a:p>
            <a:pPr algn="ctr"/>
            <a:endParaRPr lang="en-GB" dirty="0" smtClean="0"/>
          </a:p>
          <a:p>
            <a:pPr algn="ctr"/>
            <a:endParaRPr lang="en-GB" dirty="0" smtClean="0"/>
          </a:p>
          <a:p>
            <a:pPr algn="ctr"/>
            <a:endParaRPr lang="en-GB" dirty="0" smtClean="0"/>
          </a:p>
          <a:p>
            <a:pPr algn="ctr"/>
            <a:endParaRPr lang="en-GB" dirty="0" smtClean="0"/>
          </a:p>
          <a:p>
            <a:pPr algn="ctr"/>
            <a:endParaRPr lang="ru-RU" dirty="0"/>
          </a:p>
        </p:txBody>
      </p:sp>
      <p:sp>
        <p:nvSpPr>
          <p:cNvPr id="9" name="TextBox 8"/>
          <p:cNvSpPr txBox="1"/>
          <p:nvPr/>
        </p:nvSpPr>
        <p:spPr>
          <a:xfrm>
            <a:off x="1214414" y="4681823"/>
            <a:ext cx="989791" cy="73866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400" dirty="0" smtClean="0"/>
              <a:t>S*</a:t>
            </a:r>
          </a:p>
          <a:p>
            <a:pPr algn="ctr"/>
            <a:endParaRPr lang="ru-RU" dirty="0"/>
          </a:p>
        </p:txBody>
      </p:sp>
      <p:sp>
        <p:nvSpPr>
          <p:cNvPr id="10" name="TextBox 9"/>
          <p:cNvSpPr txBox="1"/>
          <p:nvPr/>
        </p:nvSpPr>
        <p:spPr>
          <a:xfrm>
            <a:off x="4071934" y="2252931"/>
            <a:ext cx="998712" cy="738664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l-GR" sz="2400" dirty="0" smtClean="0">
                <a:latin typeface="Times New Roman"/>
                <a:cs typeface="Times New Roman"/>
              </a:rPr>
              <a:t>Ψ</a:t>
            </a:r>
            <a:endParaRPr lang="en-US" sz="2400" dirty="0" smtClean="0">
              <a:latin typeface="Times New Roman"/>
              <a:cs typeface="Times New Roman"/>
            </a:endParaRPr>
          </a:p>
          <a:p>
            <a:endParaRPr lang="ru-RU" dirty="0"/>
          </a:p>
        </p:txBody>
      </p:sp>
      <p:sp>
        <p:nvSpPr>
          <p:cNvPr id="11" name="TextBox 10"/>
          <p:cNvSpPr txBox="1"/>
          <p:nvPr/>
        </p:nvSpPr>
        <p:spPr>
          <a:xfrm>
            <a:off x="4071934" y="4681823"/>
            <a:ext cx="998712" cy="738664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l-GR" sz="2400" dirty="0" smtClean="0">
                <a:latin typeface="Times New Roman"/>
                <a:cs typeface="Times New Roman"/>
              </a:rPr>
              <a:t>Ψ</a:t>
            </a:r>
            <a:r>
              <a:rPr lang="en-US" sz="2400" dirty="0" smtClean="0">
                <a:latin typeface="Times New Roman"/>
                <a:cs typeface="Times New Roman"/>
              </a:rPr>
              <a:t>*</a:t>
            </a:r>
          </a:p>
          <a:p>
            <a:endParaRPr lang="ru-RU" dirty="0"/>
          </a:p>
        </p:txBody>
      </p:sp>
      <p:sp>
        <p:nvSpPr>
          <p:cNvPr id="12" name="TextBox 11"/>
          <p:cNvSpPr txBox="1"/>
          <p:nvPr/>
        </p:nvSpPr>
        <p:spPr>
          <a:xfrm>
            <a:off x="6929454" y="2252931"/>
            <a:ext cx="857256" cy="738664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l-GR" sz="2400" dirty="0" smtClean="0"/>
              <a:t>Φ</a:t>
            </a:r>
            <a:endParaRPr lang="en-US" sz="2400" dirty="0" smtClean="0"/>
          </a:p>
          <a:p>
            <a:endParaRPr lang="ru-RU" dirty="0"/>
          </a:p>
        </p:txBody>
      </p:sp>
      <p:sp>
        <p:nvSpPr>
          <p:cNvPr id="13" name="TextBox 12"/>
          <p:cNvSpPr txBox="1"/>
          <p:nvPr/>
        </p:nvSpPr>
        <p:spPr>
          <a:xfrm>
            <a:off x="6929454" y="4681823"/>
            <a:ext cx="857256" cy="738664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l-GR" sz="2400" dirty="0" smtClean="0"/>
              <a:t>Φ</a:t>
            </a:r>
            <a:r>
              <a:rPr lang="en-US" sz="2400" dirty="0" smtClean="0"/>
              <a:t>*</a:t>
            </a:r>
          </a:p>
          <a:p>
            <a:endParaRPr lang="ru-RU" dirty="0"/>
          </a:p>
        </p:txBody>
      </p:sp>
      <p:sp>
        <p:nvSpPr>
          <p:cNvPr id="14" name="TextBox 13"/>
          <p:cNvSpPr txBox="1"/>
          <p:nvPr/>
        </p:nvSpPr>
        <p:spPr>
          <a:xfrm>
            <a:off x="6393669" y="3395939"/>
            <a:ext cx="2214578" cy="830997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Artificial</a:t>
            </a:r>
          </a:p>
          <a:p>
            <a:pPr algn="ctr"/>
            <a:r>
              <a:rPr lang="en-US" sz="2400" dirty="0" smtClean="0"/>
              <a:t>DVAR data set</a:t>
            </a:r>
            <a:endParaRPr lang="ru-RU" sz="2400" dirty="0"/>
          </a:p>
        </p:txBody>
      </p:sp>
      <p:sp>
        <p:nvSpPr>
          <p:cNvPr id="15" name="Стрелка вниз 14"/>
          <p:cNvSpPr/>
          <p:nvPr/>
        </p:nvSpPr>
        <p:spPr>
          <a:xfrm>
            <a:off x="7143768" y="4226935"/>
            <a:ext cx="428628" cy="454887"/>
          </a:xfrm>
          <a:prstGeom prst="downArrow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Стрелка вниз 15"/>
          <p:cNvSpPr/>
          <p:nvPr/>
        </p:nvSpPr>
        <p:spPr>
          <a:xfrm>
            <a:off x="7143768" y="2991594"/>
            <a:ext cx="357190" cy="437405"/>
          </a:xfrm>
          <a:prstGeom prst="downArrow">
            <a:avLst/>
          </a:prstGeom>
          <a:solidFill>
            <a:schemeClr val="accent4">
              <a:lumMod val="75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7656374" y="4189522"/>
            <a:ext cx="139172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MATLAB</a:t>
            </a:r>
          </a:p>
          <a:p>
            <a:r>
              <a:rPr lang="en-US" sz="2000" dirty="0" smtClean="0"/>
              <a:t>estimation</a:t>
            </a:r>
            <a:endParaRPr lang="ru-RU" sz="2000" dirty="0"/>
          </a:p>
        </p:txBody>
      </p:sp>
      <p:sp>
        <p:nvSpPr>
          <p:cNvPr id="22" name="Двойная стрелка вверх/вниз 21"/>
          <p:cNvSpPr/>
          <p:nvPr/>
        </p:nvSpPr>
        <p:spPr>
          <a:xfrm>
            <a:off x="4357686" y="2991595"/>
            <a:ext cx="357190" cy="1690228"/>
          </a:xfrm>
          <a:prstGeom prst="up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Двойная стрелка вверх/вниз 22"/>
          <p:cNvSpPr/>
          <p:nvPr/>
        </p:nvSpPr>
        <p:spPr>
          <a:xfrm>
            <a:off x="1500166" y="3083927"/>
            <a:ext cx="357190" cy="1597895"/>
          </a:xfrm>
          <a:prstGeom prst="up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Стрелка вправо 24"/>
          <p:cNvSpPr/>
          <p:nvPr/>
        </p:nvSpPr>
        <p:spPr>
          <a:xfrm>
            <a:off x="6572264" y="2324369"/>
            <a:ext cx="357190" cy="714380"/>
          </a:xfrm>
          <a:prstGeom prst="right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Стрелка влево 26"/>
          <p:cNvSpPr/>
          <p:nvPr/>
        </p:nvSpPr>
        <p:spPr>
          <a:xfrm>
            <a:off x="5072066" y="4896137"/>
            <a:ext cx="1571636" cy="214314"/>
          </a:xfrm>
          <a:prstGeom prst="leftArrow">
            <a:avLst/>
          </a:prstGeom>
          <a:solidFill>
            <a:srgbClr val="FF0000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Стрелка влево 27"/>
          <p:cNvSpPr/>
          <p:nvPr/>
        </p:nvSpPr>
        <p:spPr>
          <a:xfrm>
            <a:off x="2214546" y="4896137"/>
            <a:ext cx="1857388" cy="214314"/>
          </a:xfrm>
          <a:prstGeom prst="leftArrow">
            <a:avLst/>
          </a:prstGeom>
          <a:solidFill>
            <a:srgbClr val="FF0000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Стрелка вправо 25"/>
          <p:cNvSpPr/>
          <p:nvPr/>
        </p:nvSpPr>
        <p:spPr>
          <a:xfrm>
            <a:off x="6643702" y="4681823"/>
            <a:ext cx="357190" cy="714380"/>
          </a:xfrm>
          <a:prstGeom prst="right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Арка 23"/>
          <p:cNvSpPr/>
          <p:nvPr/>
        </p:nvSpPr>
        <p:spPr>
          <a:xfrm>
            <a:off x="4929190" y="3467377"/>
            <a:ext cx="2714644" cy="1428760"/>
          </a:xfrm>
          <a:prstGeom prst="blockArc">
            <a:avLst>
              <a:gd name="adj1" fmla="val 10702161"/>
              <a:gd name="adj2" fmla="val 0"/>
              <a:gd name="adj3" fmla="val 25000"/>
            </a:avLst>
          </a:prstGeom>
          <a:ln>
            <a:noFill/>
          </a:ln>
          <a:scene3d>
            <a:camera prst="orthographicFront">
              <a:rot lat="0" lon="0" rev="540000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9" name="Стрелка вправо 28"/>
          <p:cNvSpPr/>
          <p:nvPr/>
        </p:nvSpPr>
        <p:spPr>
          <a:xfrm>
            <a:off x="2383348" y="2467245"/>
            <a:ext cx="1688585" cy="214314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Стрелка вправо 29"/>
          <p:cNvSpPr/>
          <p:nvPr/>
        </p:nvSpPr>
        <p:spPr>
          <a:xfrm>
            <a:off x="5072066" y="2467245"/>
            <a:ext cx="1857388" cy="214314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TextBox 30"/>
          <p:cNvSpPr txBox="1"/>
          <p:nvPr/>
        </p:nvSpPr>
        <p:spPr>
          <a:xfrm>
            <a:off x="2229460" y="6021288"/>
            <a:ext cx="4214747" cy="830997"/>
          </a:xfrm>
          <a:prstGeom prst="rect">
            <a:avLst/>
          </a:prstGeom>
          <a:solidFill>
            <a:srgbClr val="7030A0"/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Parameters generation using provided relations</a:t>
            </a:r>
            <a:endParaRPr lang="ru-RU" sz="2400" dirty="0"/>
          </a:p>
        </p:txBody>
      </p:sp>
      <p:cxnSp>
        <p:nvCxnSpPr>
          <p:cNvPr id="33" name="Прямая со стрелкой 32"/>
          <p:cNvCxnSpPr/>
          <p:nvPr/>
        </p:nvCxnSpPr>
        <p:spPr>
          <a:xfrm flipV="1">
            <a:off x="3072596" y="4825493"/>
            <a:ext cx="0" cy="1195795"/>
          </a:xfrm>
          <a:prstGeom prst="straightConnector1">
            <a:avLst/>
          </a:prstGeom>
          <a:ln w="57150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Прямая со стрелкой 36"/>
          <p:cNvCxnSpPr/>
          <p:nvPr/>
        </p:nvCxnSpPr>
        <p:spPr>
          <a:xfrm flipV="1">
            <a:off x="5857884" y="2467245"/>
            <a:ext cx="1588" cy="3554043"/>
          </a:xfrm>
          <a:prstGeom prst="straightConnector1">
            <a:avLst/>
          </a:prstGeom>
          <a:ln w="57150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Прямая со стрелкой 37"/>
          <p:cNvCxnSpPr/>
          <p:nvPr/>
        </p:nvCxnSpPr>
        <p:spPr>
          <a:xfrm flipH="1" flipV="1">
            <a:off x="5859472" y="4896137"/>
            <a:ext cx="1" cy="1125151"/>
          </a:xfrm>
          <a:prstGeom prst="straightConnector1">
            <a:avLst/>
          </a:prstGeom>
          <a:ln w="57150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 rot="10800000">
            <a:off x="285720" y="3038749"/>
            <a:ext cx="553998" cy="166130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wrap="square" rtlCol="0">
            <a:spAutoFit/>
          </a:bodyPr>
          <a:lstStyle/>
          <a:p>
            <a:pPr algn="ctr"/>
            <a:r>
              <a:rPr lang="en-US" sz="2400" dirty="0" smtClean="0"/>
              <a:t>Compare</a:t>
            </a:r>
            <a:endParaRPr lang="ru-RU" sz="2400" dirty="0"/>
          </a:p>
        </p:txBody>
      </p:sp>
      <p:cxnSp>
        <p:nvCxnSpPr>
          <p:cNvPr id="41" name="Прямая со стрелкой 40"/>
          <p:cNvCxnSpPr>
            <a:stCxn id="39" idx="1"/>
          </p:cNvCxnSpPr>
          <p:nvPr/>
        </p:nvCxnSpPr>
        <p:spPr>
          <a:xfrm flipV="1">
            <a:off x="839718" y="3856664"/>
            <a:ext cx="3591685" cy="12738"/>
          </a:xfrm>
          <a:prstGeom prst="straightConnector1">
            <a:avLst/>
          </a:prstGeom>
          <a:ln w="5715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Прямая со стрелкой 43"/>
          <p:cNvCxnSpPr/>
          <p:nvPr/>
        </p:nvCxnSpPr>
        <p:spPr>
          <a:xfrm>
            <a:off x="857224" y="3837305"/>
            <a:ext cx="785818" cy="58700"/>
          </a:xfrm>
          <a:prstGeom prst="straightConnector1">
            <a:avLst/>
          </a:prstGeom>
          <a:ln w="5715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Прямая со стрелкой 45"/>
          <p:cNvCxnSpPr/>
          <p:nvPr/>
        </p:nvCxnSpPr>
        <p:spPr>
          <a:xfrm flipV="1">
            <a:off x="857224" y="3824567"/>
            <a:ext cx="5357850" cy="12738"/>
          </a:xfrm>
          <a:prstGeom prst="straightConnector1">
            <a:avLst/>
          </a:prstGeom>
          <a:ln w="5715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Заголовок 1"/>
          <p:cNvSpPr txBox="1">
            <a:spLocks/>
          </p:cNvSpPr>
          <p:nvPr/>
        </p:nvSpPr>
        <p:spPr>
          <a:xfrm>
            <a:off x="150311" y="571480"/>
            <a:ext cx="8993689" cy="758952"/>
          </a:xfrm>
          <a:prstGeom prst="rect">
            <a:avLst/>
          </a:prstGeom>
        </p:spPr>
        <p:txBody>
          <a:bodyPr vert="horz" anchor="b">
            <a:no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kumimoji="0" lang="en-GB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Numerical Performance</a:t>
            </a:r>
            <a:r>
              <a:rPr kumimoji="0" lang="en-GB" sz="2800" b="0" i="0" u="none" strike="noStrike" kern="1200" cap="none" spc="0" normalizeH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Evaluation </a:t>
            </a:r>
            <a:r>
              <a:rPr kumimoji="0" lang="en-US" altLang="ja-JP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Using Artificial </a:t>
            </a:r>
            <a:r>
              <a:rPr lang="en-US" altLang="ja-JP" sz="2800" dirty="0" smtClean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simulation data</a:t>
            </a:r>
            <a:endParaRPr kumimoji="0" lang="ru-RU" sz="2800" b="0" i="0" u="none" strike="noStrike" kern="1200" cap="none" spc="0" normalizeH="0" baseline="0" noProof="0" dirty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cxnSp>
        <p:nvCxnSpPr>
          <p:cNvPr id="35" name="Прямая со стрелкой 34"/>
          <p:cNvCxnSpPr/>
          <p:nvPr/>
        </p:nvCxnSpPr>
        <p:spPr>
          <a:xfrm flipV="1">
            <a:off x="3072596" y="2610916"/>
            <a:ext cx="0" cy="3481240"/>
          </a:xfrm>
          <a:prstGeom prst="straightConnector1">
            <a:avLst/>
          </a:prstGeom>
          <a:ln w="57150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14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 txBox="1">
            <a:spLocks/>
          </p:cNvSpPr>
          <p:nvPr/>
        </p:nvSpPr>
        <p:spPr>
          <a:xfrm>
            <a:off x="357158" y="642918"/>
            <a:ext cx="8229600" cy="1066800"/>
          </a:xfrm>
          <a:prstGeom prst="rect">
            <a:avLst/>
          </a:prstGeom>
        </p:spPr>
        <p:txBody>
          <a:bodyPr vert="horz" anchor="ctr">
            <a:normAutofit fontScale="975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Artificial data generation</a:t>
            </a:r>
            <a:endParaRPr kumimoji="0" lang="ru-RU" sz="40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4" name="Овал 11"/>
          <p:cNvSpPr/>
          <p:nvPr/>
        </p:nvSpPr>
        <p:spPr>
          <a:xfrm>
            <a:off x="0" y="1681426"/>
            <a:ext cx="3491880" cy="883477"/>
          </a:xfrm>
          <a:prstGeom prst="ellipse">
            <a:avLst/>
          </a:prstGeom>
          <a:ln/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 smtClean="0"/>
              <a:t>CTVAR model</a:t>
            </a:r>
          </a:p>
          <a:p>
            <a:pPr algn="ctr"/>
            <a:r>
              <a:rPr lang="en-GB" sz="2400" dirty="0" err="1"/>
              <a:t>S</a:t>
            </a:r>
            <a:r>
              <a:rPr lang="en-GB" sz="2400" baseline="-25000" dirty="0" err="1"/>
              <a:t>m</a:t>
            </a:r>
            <a:r>
              <a:rPr lang="en-GB" sz="2400" baseline="-25000" dirty="0"/>
              <a:t> </a:t>
            </a:r>
            <a:r>
              <a:rPr lang="en-GB" sz="2400" dirty="0"/>
              <a:t>(m=0,…,p–1)</a:t>
            </a:r>
            <a:endParaRPr lang="ru-RU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3406841" y="1484784"/>
            <a:ext cx="571136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Each</a:t>
            </a:r>
            <a:r>
              <a:rPr lang="en-GB" sz="2400" dirty="0" smtClean="0"/>
              <a:t> </a:t>
            </a:r>
            <a:r>
              <a:rPr lang="en-GB" sz="2400" dirty="0"/>
              <a:t>element of </a:t>
            </a:r>
            <a:r>
              <a:rPr lang="en-GB" sz="2400" dirty="0" err="1"/>
              <a:t>S</a:t>
            </a:r>
            <a:r>
              <a:rPr lang="en-GB" sz="2400" baseline="-25000" dirty="0" err="1"/>
              <a:t>m</a:t>
            </a:r>
            <a:r>
              <a:rPr lang="en-GB" sz="2400" baseline="-25000" dirty="0"/>
              <a:t> </a:t>
            </a:r>
            <a:r>
              <a:rPr lang="en-GB" sz="2400" baseline="-25000" dirty="0" smtClean="0"/>
              <a:t> </a:t>
            </a:r>
            <a:r>
              <a:rPr lang="en-GB" sz="2400" dirty="0" smtClean="0"/>
              <a:t>is a </a:t>
            </a:r>
            <a:r>
              <a:rPr lang="en-GB" sz="2400" dirty="0"/>
              <a:t>uniformly distributed random value in the interval (–1.5, 1.5</a:t>
            </a:r>
            <a:r>
              <a:rPr lang="en-GB" sz="2400" dirty="0" smtClean="0"/>
              <a:t>) , for given AR order </a:t>
            </a:r>
            <a:r>
              <a:rPr lang="en-GB" sz="2400" dirty="0" smtClean="0">
                <a:solidFill>
                  <a:srgbClr val="FF0000"/>
                </a:solidFill>
              </a:rPr>
              <a:t>p</a:t>
            </a:r>
            <a:r>
              <a:rPr lang="en-GB" sz="2400" dirty="0" smtClean="0"/>
              <a:t>, dimension </a:t>
            </a:r>
            <a:r>
              <a:rPr lang="en-GB" sz="2400" dirty="0" smtClean="0">
                <a:solidFill>
                  <a:srgbClr val="FF0000"/>
                </a:solidFill>
              </a:rPr>
              <a:t>d</a:t>
            </a:r>
            <a:r>
              <a:rPr lang="en-GB" sz="2400" dirty="0" smtClean="0"/>
              <a:t>, number of data points </a:t>
            </a:r>
            <a:r>
              <a:rPr lang="en-GB" sz="2400" dirty="0" smtClean="0">
                <a:solidFill>
                  <a:srgbClr val="FF0000"/>
                </a:solidFill>
              </a:rPr>
              <a:t>N</a:t>
            </a:r>
            <a:r>
              <a:rPr lang="en-GB" sz="2400" dirty="0" smtClean="0"/>
              <a:t> .</a:t>
            </a:r>
            <a:endParaRPr lang="en-US" sz="2400" dirty="0"/>
          </a:p>
        </p:txBody>
      </p:sp>
      <p:sp>
        <p:nvSpPr>
          <p:cNvPr id="6" name="Down Arrow 5"/>
          <p:cNvSpPr/>
          <p:nvPr/>
        </p:nvSpPr>
        <p:spPr>
          <a:xfrm>
            <a:off x="1187624" y="2636912"/>
            <a:ext cx="1008112" cy="576064"/>
          </a:xfrm>
          <a:prstGeom prst="downArrow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Овал 11"/>
          <p:cNvSpPr/>
          <p:nvPr/>
        </p:nvSpPr>
        <p:spPr>
          <a:xfrm>
            <a:off x="179512" y="3212976"/>
            <a:ext cx="3145622" cy="864096"/>
          </a:xfrm>
          <a:prstGeom prst="ellipse">
            <a:avLst/>
          </a:prstGeom>
          <a:solidFill>
            <a:srgbClr val="FFFF99"/>
          </a:solidFill>
          <a:ln>
            <a:solidFill>
              <a:srgbClr val="FF5050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2400" dirty="0" smtClean="0"/>
              <a:t>SVAR model</a:t>
            </a:r>
          </a:p>
          <a:p>
            <a:pPr algn="ctr"/>
            <a:r>
              <a:rPr lang="en-US" sz="2400" dirty="0" err="1"/>
              <a:t>Ψ</a:t>
            </a:r>
            <a:r>
              <a:rPr lang="en-US" sz="2400" baseline="-25000" dirty="0" err="1"/>
              <a:t>j</a:t>
            </a:r>
            <a:r>
              <a:rPr lang="en-GB" sz="2400" dirty="0"/>
              <a:t> (j=0,…,p)</a:t>
            </a:r>
            <a:endParaRPr lang="ru-RU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3491880" y="3414191"/>
            <a:ext cx="498085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 smtClean="0"/>
              <a:t>Estimated from </a:t>
            </a:r>
            <a:r>
              <a:rPr lang="en-GB" sz="2400" dirty="0" err="1"/>
              <a:t>S</a:t>
            </a:r>
            <a:r>
              <a:rPr lang="en-GB" sz="2400" baseline="-25000" dirty="0" err="1"/>
              <a:t>m</a:t>
            </a:r>
            <a:r>
              <a:rPr lang="en-GB" sz="2400" dirty="0" smtClean="0"/>
              <a:t> by </a:t>
            </a:r>
            <a:r>
              <a:rPr lang="en-GB" sz="2400" b="1" dirty="0" smtClean="0">
                <a:solidFill>
                  <a:srgbClr val="FF5050"/>
                </a:solidFill>
              </a:rPr>
              <a:t>Theorem 1</a:t>
            </a:r>
            <a:r>
              <a:rPr lang="en-GB" sz="2400" b="1" dirty="0" smtClean="0"/>
              <a:t>.</a:t>
            </a:r>
            <a:endParaRPr lang="en-US" sz="2400" b="1" dirty="0"/>
          </a:p>
        </p:txBody>
      </p:sp>
      <p:sp>
        <p:nvSpPr>
          <p:cNvPr id="9" name="Down Arrow 8"/>
          <p:cNvSpPr/>
          <p:nvPr/>
        </p:nvSpPr>
        <p:spPr>
          <a:xfrm>
            <a:off x="1248267" y="4077073"/>
            <a:ext cx="1008112" cy="432048"/>
          </a:xfrm>
          <a:prstGeom prst="downArrow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Параллелограмм 9"/>
          <p:cNvSpPr/>
          <p:nvPr/>
        </p:nvSpPr>
        <p:spPr>
          <a:xfrm>
            <a:off x="429167" y="4509120"/>
            <a:ext cx="2646312" cy="792087"/>
          </a:xfrm>
          <a:prstGeom prst="parallelogram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2400" dirty="0" smtClean="0"/>
              <a:t>DVAR model</a:t>
            </a:r>
          </a:p>
          <a:p>
            <a:pPr algn="ctr"/>
            <a:r>
              <a:rPr lang="en-US" sz="2400" dirty="0" err="1"/>
              <a:t>Φ</a:t>
            </a:r>
            <a:r>
              <a:rPr lang="en-US" sz="2400" baseline="-25000" dirty="0" err="1"/>
              <a:t>j</a:t>
            </a:r>
            <a:r>
              <a:rPr lang="en-GB" sz="2400" dirty="0"/>
              <a:t> (j=1,…,p)</a:t>
            </a:r>
            <a:endParaRPr lang="ru-RU" sz="2400" dirty="0"/>
          </a:p>
        </p:txBody>
      </p:sp>
      <p:sp>
        <p:nvSpPr>
          <p:cNvPr id="12" name="TextBox 11"/>
          <p:cNvSpPr txBox="1"/>
          <p:nvPr/>
        </p:nvSpPr>
        <p:spPr>
          <a:xfrm>
            <a:off x="3540123" y="4515252"/>
            <a:ext cx="475162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 smtClean="0"/>
              <a:t>Estimated from </a:t>
            </a:r>
            <a:r>
              <a:rPr lang="en-US" sz="2400" dirty="0" err="1"/>
              <a:t>Ψ</a:t>
            </a:r>
            <a:r>
              <a:rPr lang="en-US" sz="2400" baseline="-25000" dirty="0" err="1"/>
              <a:t>j</a:t>
            </a:r>
            <a:r>
              <a:rPr lang="en-GB" sz="2400" dirty="0" smtClean="0"/>
              <a:t> by </a:t>
            </a:r>
            <a:r>
              <a:rPr lang="en-GB" sz="2400" b="1" dirty="0" smtClean="0">
                <a:solidFill>
                  <a:srgbClr val="FF5050"/>
                </a:solidFill>
              </a:rPr>
              <a:t>Lemma</a:t>
            </a:r>
            <a:r>
              <a:rPr lang="ru-RU" sz="2400" b="1" dirty="0" smtClean="0">
                <a:solidFill>
                  <a:srgbClr val="FF5050"/>
                </a:solidFill>
              </a:rPr>
              <a:t> 2</a:t>
            </a:r>
            <a:r>
              <a:rPr lang="en-GB" sz="2400" b="1" dirty="0" smtClean="0"/>
              <a:t>.</a:t>
            </a:r>
            <a:endParaRPr lang="en-US" sz="2400" b="1" dirty="0">
              <a:solidFill>
                <a:srgbClr val="FF5050"/>
              </a:solidFill>
            </a:endParaRPr>
          </a:p>
        </p:txBody>
      </p:sp>
      <p:sp>
        <p:nvSpPr>
          <p:cNvPr id="13" name="Down Arrow 12"/>
          <p:cNvSpPr/>
          <p:nvPr/>
        </p:nvSpPr>
        <p:spPr>
          <a:xfrm>
            <a:off x="1248267" y="5301207"/>
            <a:ext cx="1008112" cy="432049"/>
          </a:xfrm>
          <a:prstGeom prst="downArrow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195736" y="5286398"/>
            <a:ext cx="58496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 smtClean="0">
                <a:solidFill>
                  <a:schemeClr val="tx2">
                    <a:lumMod val="75000"/>
                  </a:schemeClr>
                </a:solidFill>
              </a:rPr>
              <a:t>Check </a:t>
            </a:r>
            <a:r>
              <a:rPr lang="en-GB" sz="2400" dirty="0">
                <a:solidFill>
                  <a:schemeClr val="tx2">
                    <a:lumMod val="75000"/>
                  </a:schemeClr>
                </a:solidFill>
              </a:rPr>
              <a:t>the stability and the controllability </a:t>
            </a:r>
            <a:endParaRPr lang="en-US" sz="24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179513" y="5791122"/>
            <a:ext cx="4248472" cy="950245"/>
          </a:xfrm>
          <a:prstGeom prst="rect">
            <a:avLst/>
          </a:prstGeom>
          <a:solidFill>
            <a:srgbClr val="FFCCFF"/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GB" sz="2400" dirty="0" smtClean="0"/>
              <a:t>Generate </a:t>
            </a:r>
          </a:p>
          <a:p>
            <a:r>
              <a:rPr lang="en-US" sz="2400" dirty="0" smtClean="0"/>
              <a:t>DVAR </a:t>
            </a:r>
          </a:p>
          <a:p>
            <a:r>
              <a:rPr lang="en-US" sz="2400" dirty="0" smtClean="0"/>
              <a:t>data set</a:t>
            </a:r>
            <a:endParaRPr lang="en-US" sz="2400" dirty="0"/>
          </a:p>
        </p:txBody>
      </p:sp>
      <p:graphicFrame>
        <p:nvGraphicFramePr>
          <p:cNvPr id="17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1925088"/>
              </p:ext>
            </p:extLst>
          </p:nvPr>
        </p:nvGraphicFramePr>
        <p:xfrm>
          <a:off x="1331640" y="5907008"/>
          <a:ext cx="3041650" cy="7794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6048" name="Equation" r:id="rId3" imgW="1803240" imgH="457200" progId="Equation.3">
                  <p:embed/>
                </p:oleObj>
              </mc:Choice>
              <mc:Fallback>
                <p:oleObj name="Equation" r:id="rId3" imgW="1803240" imgH="457200" progId="Equation.3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31640" y="5907008"/>
                        <a:ext cx="3041650" cy="7794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63500" cmpd="dbl">
                            <a:solidFill>
                              <a:srgbClr val="000000"/>
                            </a:solidFill>
                            <a:prstDash val="solid"/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" name="TextBox 17"/>
          <p:cNvSpPr txBox="1"/>
          <p:nvPr/>
        </p:nvSpPr>
        <p:spPr>
          <a:xfrm>
            <a:off x="4400564" y="5758412"/>
            <a:ext cx="485257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/>
              <a:t>Where </a:t>
            </a:r>
            <a:r>
              <a:rPr lang="en-US" sz="2000" dirty="0"/>
              <a:t>U(t</a:t>
            </a:r>
            <a:r>
              <a:rPr lang="en-US" sz="2000" dirty="0" smtClean="0"/>
              <a:t>) is independently </a:t>
            </a:r>
            <a:r>
              <a:rPr lang="en-US" sz="2000" dirty="0"/>
              <a:t>distributed Gaussian time </a:t>
            </a:r>
            <a:r>
              <a:rPr lang="en-US" sz="2000" dirty="0" smtClean="0"/>
              <a:t>series with </a:t>
            </a:r>
            <a:r>
              <a:rPr lang="en-GB" sz="2000" dirty="0" smtClean="0"/>
              <a:t>zero mean value, standard </a:t>
            </a:r>
            <a:r>
              <a:rPr lang="en-GB" sz="2000" dirty="0"/>
              <a:t>deviation </a:t>
            </a:r>
            <a:r>
              <a:rPr lang="en-GB" sz="2000" dirty="0" smtClean="0"/>
              <a:t>from </a:t>
            </a:r>
            <a:r>
              <a:rPr lang="en-GB" sz="2000" dirty="0"/>
              <a:t>[0.3, 0.7</a:t>
            </a:r>
            <a:r>
              <a:rPr lang="en-GB" sz="2000" dirty="0" smtClean="0"/>
              <a:t>].  </a:t>
            </a:r>
            <a:endParaRPr lang="en-US" sz="20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15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0855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998" y="231015"/>
            <a:ext cx="8229600" cy="1066800"/>
          </a:xfrm>
        </p:spPr>
        <p:txBody>
          <a:bodyPr/>
          <a:lstStyle/>
          <a:p>
            <a:r>
              <a:rPr lang="en-US" dirty="0"/>
              <a:t>Accuracies </a:t>
            </a:r>
            <a:r>
              <a:rPr lang="en-US" dirty="0" smtClean="0"/>
              <a:t>evaluation</a:t>
            </a:r>
            <a:endParaRPr lang="en-US" dirty="0"/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720498" tIns="720498" rIns="720498" bIns="720498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720498" tIns="720498" rIns="720498" bIns="720498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9" name="Rectangle 9"/>
          <p:cNvSpPr>
            <a:spLocks noChangeArrowheads="1"/>
          </p:cNvSpPr>
          <p:nvPr/>
        </p:nvSpPr>
        <p:spPr bwMode="auto">
          <a:xfrm>
            <a:off x="0" y="34766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/>
            </a:r>
            <a:br>
              <a:rPr kumimoji="0" lang="en-US" altLang="ja-JP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MS Mincho" pitchFamily="49" charset="-128"/>
                <a:cs typeface="Times New Roman" pitchFamily="18" charset="0"/>
              </a:rPr>
            </a:br>
            <a:endParaRPr kumimoji="0" lang="en-US" altLang="ja-JP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69634" name="Picture 2" descr="C2ARdim копия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026" y="1260400"/>
            <a:ext cx="3456384" cy="25593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2" descr="C2ARp копия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1202322"/>
            <a:ext cx="3493234" cy="259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2" descr="C2ARn копия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55749" y="3645024"/>
            <a:ext cx="3329628" cy="23818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37486" y="3843025"/>
            <a:ext cx="2855109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dirty="0" smtClean="0">
                <a:solidFill>
                  <a:srgbClr val="7030A0"/>
                </a:solidFill>
              </a:rPr>
              <a:t>Over </a:t>
            </a:r>
            <a:r>
              <a:rPr lang="en-US" sz="2200" dirty="0">
                <a:solidFill>
                  <a:srgbClr val="7030A0"/>
                </a:solidFill>
              </a:rPr>
              <a:t>different dimensions </a:t>
            </a:r>
            <a:r>
              <a:rPr lang="en-US" sz="2200" dirty="0" smtClean="0">
                <a:solidFill>
                  <a:srgbClr val="7030A0"/>
                </a:solidFill>
              </a:rPr>
              <a:t>d, when </a:t>
            </a:r>
            <a:r>
              <a:rPr lang="en-US" sz="2200" dirty="0">
                <a:solidFill>
                  <a:srgbClr val="7030A0"/>
                </a:solidFill>
              </a:rPr>
              <a:t>N=1000, </a:t>
            </a:r>
            <a:r>
              <a:rPr lang="en-GB" sz="2200" dirty="0">
                <a:solidFill>
                  <a:srgbClr val="7030A0"/>
                </a:solidFill>
              </a:rPr>
              <a:t>and </a:t>
            </a:r>
            <a:r>
              <a:rPr lang="en-US" sz="2200" dirty="0" smtClean="0">
                <a:solidFill>
                  <a:srgbClr val="7030A0"/>
                </a:solidFill>
              </a:rPr>
              <a:t>р=2.</a:t>
            </a:r>
            <a:endParaRPr lang="en-US" sz="2200" dirty="0">
              <a:solidFill>
                <a:srgbClr val="7030A0"/>
              </a:solidFill>
            </a:endParaRPr>
          </a:p>
        </p:txBody>
      </p:sp>
      <p:sp>
        <p:nvSpPr>
          <p:cNvPr id="1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12231481"/>
              </p:ext>
            </p:extLst>
          </p:nvPr>
        </p:nvGraphicFramePr>
        <p:xfrm>
          <a:off x="0" y="4951021"/>
          <a:ext cx="3059832" cy="102724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7142" name="Equation" r:id="rId7" imgW="1917360" imgH="583920" progId="Equation.3">
                  <p:embed/>
                </p:oleObj>
              </mc:Choice>
              <mc:Fallback>
                <p:oleObj name="Equation" r:id="rId7" imgW="1917360" imgH="58392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4951021"/>
                        <a:ext cx="3059832" cy="1027241"/>
                      </a:xfrm>
                      <a:prstGeom prst="rect">
                        <a:avLst/>
                      </a:prstGeom>
                      <a:solidFill>
                        <a:srgbClr val="FFFFCC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Rectangle 14"/>
          <p:cNvSpPr/>
          <p:nvPr/>
        </p:nvSpPr>
        <p:spPr>
          <a:xfrm>
            <a:off x="137486" y="2204864"/>
            <a:ext cx="186042" cy="864096"/>
          </a:xfrm>
          <a:prstGeom prst="rect">
            <a:avLst/>
          </a:prstGeom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5292080" y="2096720"/>
            <a:ext cx="186042" cy="864096"/>
          </a:xfrm>
          <a:prstGeom prst="rect">
            <a:avLst/>
          </a:prstGeom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3141847" y="4356736"/>
            <a:ext cx="186042" cy="864096"/>
          </a:xfrm>
          <a:prstGeom prst="rect">
            <a:avLst/>
          </a:prstGeom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 rot="10800000">
            <a:off x="-139513" y="1864643"/>
            <a:ext cx="553998" cy="132824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en-GB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Accuracy</a:t>
            </a:r>
            <a:endParaRPr lang="en-US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 rot="10800000">
            <a:off x="5015081" y="1740711"/>
            <a:ext cx="553998" cy="132824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en-GB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Accuracy</a:t>
            </a:r>
            <a:endParaRPr lang="en-US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 rot="10800000">
            <a:off x="2888880" y="3998432"/>
            <a:ext cx="553998" cy="132824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en-GB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Accuracy</a:t>
            </a:r>
            <a:endParaRPr lang="en-US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1786240" y="3672914"/>
            <a:ext cx="533740" cy="340221"/>
          </a:xfrm>
          <a:prstGeom prst="rect">
            <a:avLst/>
          </a:prstGeom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6948264" y="3600453"/>
            <a:ext cx="533740" cy="340221"/>
          </a:xfrm>
          <a:prstGeom prst="rect">
            <a:avLst/>
          </a:prstGeom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6367573" y="3802738"/>
            <a:ext cx="2647036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dirty="0" smtClean="0">
                <a:solidFill>
                  <a:srgbClr val="7030A0"/>
                </a:solidFill>
              </a:rPr>
              <a:t>Over </a:t>
            </a:r>
            <a:r>
              <a:rPr lang="en-US" sz="2200" dirty="0">
                <a:solidFill>
                  <a:srgbClr val="7030A0"/>
                </a:solidFill>
              </a:rPr>
              <a:t>different AR orders p, when </a:t>
            </a:r>
            <a:r>
              <a:rPr lang="en-GB" sz="2200" dirty="0">
                <a:solidFill>
                  <a:srgbClr val="7030A0"/>
                </a:solidFill>
              </a:rPr>
              <a:t>d=5 </a:t>
            </a:r>
            <a:r>
              <a:rPr lang="en-US" sz="2200" dirty="0">
                <a:solidFill>
                  <a:srgbClr val="7030A0"/>
                </a:solidFill>
              </a:rPr>
              <a:t>and N=1000</a:t>
            </a:r>
            <a:r>
              <a:rPr lang="en-US" sz="2200" dirty="0" smtClean="0">
                <a:solidFill>
                  <a:srgbClr val="7030A0"/>
                </a:solidFill>
              </a:rPr>
              <a:t>.</a:t>
            </a:r>
            <a:endParaRPr lang="en-US" sz="2200" dirty="0">
              <a:solidFill>
                <a:srgbClr val="7030A0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4612994" y="5856747"/>
            <a:ext cx="533740" cy="340221"/>
          </a:xfrm>
          <a:prstGeom prst="rect">
            <a:avLst/>
          </a:prstGeom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78218" y="6026858"/>
            <a:ext cx="5574102" cy="701574"/>
          </a:xfrm>
          <a:solidFill>
            <a:schemeClr val="bg1"/>
          </a:solidFill>
        </p:spPr>
        <p:txBody>
          <a:bodyPr>
            <a:normAutofit fontScale="85000" lnSpcReduction="20000"/>
          </a:bodyPr>
          <a:lstStyle/>
          <a:p>
            <a:pPr marL="109728" lvl="0" indent="0" algn="ctr">
              <a:buNone/>
            </a:pPr>
            <a:r>
              <a:rPr lang="en-GB" dirty="0" smtClean="0">
                <a:solidFill>
                  <a:srgbClr val="7030A0"/>
                </a:solidFill>
              </a:rPr>
              <a:t>  </a:t>
            </a:r>
            <a:r>
              <a:rPr lang="en-US" dirty="0" smtClean="0">
                <a:solidFill>
                  <a:srgbClr val="7030A0"/>
                </a:solidFill>
              </a:rPr>
              <a:t>Over </a:t>
            </a:r>
            <a:r>
              <a:rPr lang="en-US" dirty="0">
                <a:solidFill>
                  <a:srgbClr val="7030A0"/>
                </a:solidFill>
              </a:rPr>
              <a:t>different numbers of data points N, when </a:t>
            </a:r>
            <a:r>
              <a:rPr lang="en-GB" dirty="0">
                <a:solidFill>
                  <a:srgbClr val="7030A0"/>
                </a:solidFill>
              </a:rPr>
              <a:t>d=5 and </a:t>
            </a:r>
            <a:r>
              <a:rPr lang="en-US" dirty="0" smtClean="0">
                <a:solidFill>
                  <a:srgbClr val="7030A0"/>
                </a:solidFill>
              </a:rPr>
              <a:t>р=2.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940619" y="3571342"/>
            <a:ext cx="317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d</a:t>
            </a:r>
            <a:endParaRPr 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6966951" y="3488248"/>
            <a:ext cx="3161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p</a:t>
            </a:r>
            <a:endParaRPr lang="en-US" dirty="0"/>
          </a:p>
        </p:txBody>
      </p:sp>
      <p:sp>
        <p:nvSpPr>
          <p:cNvPr id="26" name="TextBox 25"/>
          <p:cNvSpPr txBox="1"/>
          <p:nvPr/>
        </p:nvSpPr>
        <p:spPr>
          <a:xfrm>
            <a:off x="4724518" y="5679632"/>
            <a:ext cx="360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N</a:t>
            </a:r>
            <a:endParaRPr lang="en-US" dirty="0"/>
          </a:p>
        </p:txBody>
      </p:sp>
      <p:sp>
        <p:nvSpPr>
          <p:cNvPr id="30" name="Rectangle 29"/>
          <p:cNvSpPr/>
          <p:nvPr/>
        </p:nvSpPr>
        <p:spPr>
          <a:xfrm>
            <a:off x="5833833" y="4880611"/>
            <a:ext cx="266870" cy="636621"/>
          </a:xfrm>
          <a:prstGeom prst="rect">
            <a:avLst/>
          </a:prstGeom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/>
          <p:cNvSpPr/>
          <p:nvPr/>
        </p:nvSpPr>
        <p:spPr>
          <a:xfrm>
            <a:off x="8244408" y="2691495"/>
            <a:ext cx="266870" cy="636621"/>
          </a:xfrm>
          <a:prstGeom prst="rect">
            <a:avLst/>
          </a:prstGeom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3165879" y="2636912"/>
            <a:ext cx="266870" cy="636621"/>
          </a:xfrm>
          <a:prstGeom prst="rect">
            <a:avLst/>
          </a:prstGeom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29" name="Object 2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23366558"/>
              </p:ext>
            </p:extLst>
          </p:nvPr>
        </p:nvGraphicFramePr>
        <p:xfrm>
          <a:off x="3156408" y="2500201"/>
          <a:ext cx="450002" cy="93822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7143" name="Equation" r:id="rId9" imgW="266584" imgH="685502" progId="Equation.3">
                  <p:embed/>
                </p:oleObj>
              </mc:Choice>
              <mc:Fallback>
                <p:oleObj name="Equation" r:id="rId9" imgW="266584" imgH="685502" progId="Equation.3">
                  <p:embed/>
                  <p:pic>
                    <p:nvPicPr>
                      <p:cNvPr id="0" name="Object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56408" y="2500201"/>
                        <a:ext cx="450002" cy="93822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" name="Object 3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86472593"/>
              </p:ext>
            </p:extLst>
          </p:nvPr>
        </p:nvGraphicFramePr>
        <p:xfrm>
          <a:off x="8244408" y="2498466"/>
          <a:ext cx="450850" cy="938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7144" name="Equation" r:id="rId11" imgW="266584" imgH="685502" progId="Equation.3">
                  <p:embed/>
                </p:oleObj>
              </mc:Choice>
              <mc:Fallback>
                <p:oleObj name="Equation" r:id="rId11" imgW="266584" imgH="685502" progId="Equation.3">
                  <p:embed/>
                  <p:pic>
                    <p:nvPicPr>
                      <p:cNvPr id="0" name="Object 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44408" y="2498466"/>
                        <a:ext cx="450850" cy="9382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5" name="Object 3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67033482"/>
              </p:ext>
            </p:extLst>
          </p:nvPr>
        </p:nvGraphicFramePr>
        <p:xfrm>
          <a:off x="5833833" y="4729815"/>
          <a:ext cx="450850" cy="938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7145" name="Equation" r:id="rId12" imgW="266584" imgH="685502" progId="Equation.3">
                  <p:embed/>
                </p:oleObj>
              </mc:Choice>
              <mc:Fallback>
                <p:oleObj name="Equation" r:id="rId12" imgW="266584" imgH="685502" progId="Equation.3">
                  <p:embed/>
                  <p:pic>
                    <p:nvPicPr>
                      <p:cNvPr id="0" name="Object 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33833" y="4729815"/>
                        <a:ext cx="450850" cy="9382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16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48763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en-GB" b="1" dirty="0" smtClean="0"/>
              <a:t>Comparison with AR-LiNGAM method</a:t>
            </a:r>
            <a:endParaRPr lang="en-US" dirty="0"/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720498" tIns="720498" rIns="720498" bIns="720498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720498" tIns="720498" rIns="720498" bIns="720498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84994" name="Picture 2" descr="C:\Users\Marina\Desktop\LINGAMar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458909"/>
            <a:ext cx="5362249" cy="22932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4995" name="Picture 3" descr="C:\Users\Marina\Desktop\LINGAMar2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5897" y="4328262"/>
            <a:ext cx="5325341" cy="23514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787958" y="3632307"/>
            <a:ext cx="259228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/>
              <a:t>(a) non-Gaussian and acyclic</a:t>
            </a:r>
            <a:endParaRPr lang="en-US" sz="2000" dirty="0"/>
          </a:p>
        </p:txBody>
      </p:sp>
      <p:sp>
        <p:nvSpPr>
          <p:cNvPr id="6" name="TextBox 5"/>
          <p:cNvSpPr txBox="1"/>
          <p:nvPr/>
        </p:nvSpPr>
        <p:spPr>
          <a:xfrm>
            <a:off x="3851921" y="3654920"/>
            <a:ext cx="217915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/>
              <a:t>(b) non-Gaussian and cyclic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878772" y="6466256"/>
            <a:ext cx="290977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(c) Gaussian and acyclic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851921" y="6479656"/>
            <a:ext cx="281038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(d) Gaussian and cyclic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228184" y="4396441"/>
            <a:ext cx="167385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d=5, </a:t>
            </a:r>
            <a:r>
              <a:rPr lang="en-US" dirty="0"/>
              <a:t>N=1000, </a:t>
            </a:r>
            <a:endParaRPr lang="en-US" dirty="0" smtClean="0"/>
          </a:p>
          <a:p>
            <a:r>
              <a:rPr lang="en-US" dirty="0" smtClean="0"/>
              <a:t>p</a:t>
            </a:r>
            <a:r>
              <a:rPr lang="en-GB" dirty="0"/>
              <a:t>=2</a:t>
            </a:r>
            <a:r>
              <a:rPr lang="en-US" dirty="0"/>
              <a:t> and </a:t>
            </a:r>
            <a:r>
              <a:rPr lang="en-US" dirty="0" smtClean="0"/>
              <a:t>q=2.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6024936" y="1916832"/>
            <a:ext cx="298831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>
                <a:solidFill>
                  <a:srgbClr val="7030A0"/>
                </a:solidFill>
              </a:rPr>
              <a:t>AR-LiNGAM is a past representative SVAR modeling method. </a:t>
            </a:r>
            <a:endParaRPr lang="en-US" sz="2400" dirty="0">
              <a:solidFill>
                <a:srgbClr val="7030A0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17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5490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1880" y="404664"/>
            <a:ext cx="8229600" cy="830893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kumimoji="1" lang="en-US" altLang="ja-JP" dirty="0" smtClean="0">
                <a:solidFill>
                  <a:schemeClr val="accent2">
                    <a:lumMod val="75000"/>
                  </a:schemeClr>
                </a:solidFill>
              </a:rPr>
              <a:t>Performance demonstration in practical application</a:t>
            </a:r>
            <a:endParaRPr kumimoji="1" lang="ja-JP" altLang="en-US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02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kumimoji="0" lang="ja-JP" altLang="en-US">
              <a:ea typeface="ＭＳ Ｐ明朝" pitchFamily="18" charset="-128"/>
            </a:endParaRPr>
          </a:p>
        </p:txBody>
      </p:sp>
      <p:graphicFrame>
        <p:nvGraphicFramePr>
          <p:cNvPr id="1026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64505980"/>
              </p:ext>
            </p:extLst>
          </p:nvPr>
        </p:nvGraphicFramePr>
        <p:xfrm>
          <a:off x="921230" y="2850574"/>
          <a:ext cx="4564063" cy="3619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8687" name="CorelDRAW" r:id="rId4" imgW="6928104" imgH="6915912" progId="CorelDRAW.Graphic.12">
                  <p:embed/>
                </p:oleObj>
              </mc:Choice>
              <mc:Fallback>
                <p:oleObj name="CorelDRAW" r:id="rId4" imgW="6928104" imgH="6915912" progId="CorelDRAW.Graphic.12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t="2603" b="18013"/>
                      <a:stretch>
                        <a:fillRect/>
                      </a:stretch>
                    </p:blipFill>
                    <p:spPr bwMode="auto">
                      <a:xfrm>
                        <a:off x="921230" y="2850574"/>
                        <a:ext cx="4564063" cy="3619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9" name="TextBox 6"/>
          <p:cNvSpPr txBox="1">
            <a:spLocks noChangeArrowheads="1"/>
          </p:cNvSpPr>
          <p:nvPr/>
        </p:nvSpPr>
        <p:spPr bwMode="auto">
          <a:xfrm>
            <a:off x="735380" y="3201497"/>
            <a:ext cx="1435100" cy="83099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kumimoji="0" lang="en-US" altLang="ja-JP" sz="2400" dirty="0" smtClean="0"/>
              <a:t>Reactor </a:t>
            </a:r>
            <a:r>
              <a:rPr kumimoji="0" lang="en-US" altLang="ja-JP" sz="2400" dirty="0"/>
              <a:t>core</a:t>
            </a:r>
            <a:endParaRPr kumimoji="0" lang="ru-RU" altLang="ja-JP" sz="2400" dirty="0"/>
          </a:p>
        </p:txBody>
      </p:sp>
      <p:sp>
        <p:nvSpPr>
          <p:cNvPr id="1030" name="TextBox 7"/>
          <p:cNvSpPr txBox="1">
            <a:spLocks noChangeArrowheads="1"/>
          </p:cNvSpPr>
          <p:nvPr/>
        </p:nvSpPr>
        <p:spPr bwMode="auto">
          <a:xfrm>
            <a:off x="4350230" y="4820291"/>
            <a:ext cx="1661930" cy="46166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kumimoji="0" lang="en-US" altLang="ja-JP" sz="2400" dirty="0"/>
              <a:t>Moderator</a:t>
            </a:r>
          </a:p>
        </p:txBody>
      </p:sp>
      <p:sp>
        <p:nvSpPr>
          <p:cNvPr id="1031" name="TextBox 9"/>
          <p:cNvSpPr txBox="1">
            <a:spLocks noChangeArrowheads="1"/>
          </p:cNvSpPr>
          <p:nvPr/>
        </p:nvSpPr>
        <p:spPr bwMode="auto">
          <a:xfrm>
            <a:off x="4534553" y="3562121"/>
            <a:ext cx="1622425" cy="83099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kumimoji="0" lang="en-US" altLang="ja-JP" sz="2400" dirty="0"/>
              <a:t>Stationary</a:t>
            </a:r>
          </a:p>
          <a:p>
            <a:r>
              <a:rPr kumimoji="0" lang="en-US" altLang="ja-JP" sz="2400" dirty="0"/>
              <a:t>reflector</a:t>
            </a:r>
            <a:endParaRPr kumimoji="0" lang="ru-RU" altLang="ja-JP" sz="2400" dirty="0"/>
          </a:p>
        </p:txBody>
      </p:sp>
      <p:sp>
        <p:nvSpPr>
          <p:cNvPr id="1032" name="TextBox 10"/>
          <p:cNvSpPr txBox="1">
            <a:spLocks noChangeArrowheads="1"/>
          </p:cNvSpPr>
          <p:nvPr/>
        </p:nvSpPr>
        <p:spPr bwMode="auto">
          <a:xfrm>
            <a:off x="395537" y="4403800"/>
            <a:ext cx="1503768" cy="1200329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kumimoji="0" lang="en-US" altLang="ja-JP" sz="2400" dirty="0"/>
              <a:t>Main neutron</a:t>
            </a:r>
          </a:p>
          <a:p>
            <a:r>
              <a:rPr kumimoji="0" lang="en-US" altLang="ja-JP" sz="2400" dirty="0"/>
              <a:t>reflector</a:t>
            </a:r>
            <a:endParaRPr kumimoji="0" lang="ru-RU" altLang="ja-JP" sz="2400" dirty="0"/>
          </a:p>
        </p:txBody>
      </p:sp>
      <p:sp>
        <p:nvSpPr>
          <p:cNvPr id="1033" name="TextBox 11"/>
          <p:cNvSpPr txBox="1">
            <a:spLocks noChangeArrowheads="1"/>
          </p:cNvSpPr>
          <p:nvPr/>
        </p:nvSpPr>
        <p:spPr bwMode="auto">
          <a:xfrm>
            <a:off x="395537" y="5648053"/>
            <a:ext cx="1616502" cy="1200329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kumimoji="0" lang="en-US" altLang="ja-JP" sz="2400" dirty="0"/>
              <a:t>Additional</a:t>
            </a:r>
          </a:p>
          <a:p>
            <a:r>
              <a:rPr kumimoji="0" lang="en-US" altLang="ja-JP" sz="2400" dirty="0"/>
              <a:t> neutron</a:t>
            </a:r>
          </a:p>
          <a:p>
            <a:r>
              <a:rPr kumimoji="0" lang="en-US" altLang="ja-JP" sz="2400" dirty="0"/>
              <a:t>reflector</a:t>
            </a:r>
            <a:endParaRPr kumimoji="0" lang="ru-RU" altLang="ja-JP" sz="2400" dirty="0"/>
          </a:p>
        </p:txBody>
      </p:sp>
      <p:sp>
        <p:nvSpPr>
          <p:cNvPr id="1034" name="TextBox 13"/>
          <p:cNvSpPr txBox="1">
            <a:spLocks noChangeArrowheads="1"/>
          </p:cNvSpPr>
          <p:nvPr/>
        </p:nvSpPr>
        <p:spPr bwMode="auto">
          <a:xfrm>
            <a:off x="4301811" y="2801623"/>
            <a:ext cx="1468438" cy="83099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kumimoji="0" lang="en-US" altLang="ja-JP" sz="2400" dirty="0"/>
              <a:t>Reactor body</a:t>
            </a:r>
            <a:endParaRPr kumimoji="0" lang="ru-RU" altLang="ja-JP" sz="2400" dirty="0"/>
          </a:p>
        </p:txBody>
      </p:sp>
      <p:sp>
        <p:nvSpPr>
          <p:cNvPr id="12" name="Номер слайда 11"/>
          <p:cNvSpPr>
            <a:spLocks noGrp="1"/>
          </p:cNvSpPr>
          <p:nvPr>
            <p:ph type="sldNum" sz="quarter" idx="11"/>
          </p:nvPr>
        </p:nvSpPr>
        <p:spPr>
          <a:xfrm>
            <a:off x="7270706" y="5332196"/>
            <a:ext cx="554038" cy="481012"/>
          </a:xfrm>
        </p:spPr>
        <p:txBody>
          <a:bodyPr/>
          <a:lstStyle/>
          <a:p>
            <a:pPr>
              <a:defRPr/>
            </a:pPr>
            <a:fld id="{3172EE8D-CECB-4F8E-AFC1-32638788480B}" type="slidenum">
              <a:rPr lang="ru-RU" smtClean="0"/>
              <a:pPr>
                <a:defRPr/>
              </a:pPr>
              <a:t>18</a:t>
            </a:fld>
            <a:endParaRPr lang="ru-RU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4114048" y="5605383"/>
            <a:ext cx="3796224" cy="773113"/>
          </a:xfrm>
        </p:spPr>
        <p:txBody>
          <a:bodyPr>
            <a:noAutofit/>
          </a:bodyPr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en-US" altLang="ja-JP" sz="2400" u="sng" kern="100" dirty="0" smtClean="0">
                <a:latin typeface="Times New Roman"/>
                <a:ea typeface="ＭＳ 明朝"/>
                <a:cs typeface="Times New Roman"/>
              </a:rPr>
              <a:t>Peak pulse power </a:t>
            </a:r>
            <a:r>
              <a:rPr lang="ru-RU" sz="2400" u="sng" kern="100" dirty="0" smtClean="0">
                <a:latin typeface="Times New Roman"/>
                <a:ea typeface="ＭＳ 明朝"/>
                <a:cs typeface="Times New Roman"/>
              </a:rPr>
              <a:t>1500 М</a:t>
            </a:r>
            <a:r>
              <a:rPr lang="en-US" sz="2400" u="sng" kern="100" dirty="0" smtClean="0">
                <a:latin typeface="Times New Roman"/>
                <a:ea typeface="ＭＳ 明朝"/>
                <a:cs typeface="Times New Roman"/>
              </a:rPr>
              <a:t>W</a:t>
            </a:r>
            <a:endParaRPr lang="ja-JP" altLang="en-US" sz="2400" u="sng" kern="100" dirty="0" smtClean="0">
              <a:latin typeface="Times New Roman"/>
              <a:ea typeface="ＭＳ 明朝"/>
              <a:cs typeface="Times New Roman"/>
            </a:endParaRP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z="2400" u="sng" kern="100" dirty="0" smtClean="0">
                <a:latin typeface="Times New Roman"/>
                <a:ea typeface="ＭＳ 明朝"/>
                <a:cs typeface="Times New Roman"/>
              </a:rPr>
              <a:t>Pulse Frequency </a:t>
            </a:r>
            <a:r>
              <a:rPr lang="ru-RU" sz="2400" u="sng" kern="100" dirty="0" smtClean="0">
                <a:latin typeface="Times New Roman"/>
                <a:ea typeface="ＭＳ 明朝"/>
                <a:cs typeface="Times New Roman"/>
              </a:rPr>
              <a:t>5 </a:t>
            </a:r>
            <a:r>
              <a:rPr lang="en-US" sz="2400" u="sng" kern="100" dirty="0" smtClean="0">
                <a:latin typeface="Times New Roman"/>
                <a:ea typeface="ＭＳ 明朝"/>
                <a:cs typeface="Times New Roman"/>
              </a:rPr>
              <a:t>Hz</a:t>
            </a:r>
            <a:endParaRPr lang="ja-JP" altLang="en-US" sz="2400" u="sng" kern="100" dirty="0" smtClean="0">
              <a:latin typeface="Times New Roman"/>
              <a:ea typeface="ＭＳ 明朝"/>
              <a:cs typeface="Times New Roman"/>
            </a:endParaRPr>
          </a:p>
          <a:p>
            <a:pPr eaLnBrk="1" hangingPunct="1">
              <a:defRPr/>
            </a:pPr>
            <a:endParaRPr lang="ja-JP" altLang="en-US" sz="2400" u="sng" kern="100" dirty="0" smtClean="0">
              <a:latin typeface="Times New Roman"/>
              <a:ea typeface="ＭＳ 明朝"/>
              <a:cs typeface="Times New Roman"/>
            </a:endParaRPr>
          </a:p>
          <a:p>
            <a:pPr eaLnBrk="1" hangingPunct="1">
              <a:defRPr/>
            </a:pPr>
            <a:endParaRPr kumimoji="1" lang="ja-JP" altLang="en-US" sz="2400" u="sng" dirty="0" smtClean="0"/>
          </a:p>
        </p:txBody>
      </p:sp>
      <p:sp>
        <p:nvSpPr>
          <p:cNvPr id="13" name="Дуга 12"/>
          <p:cNvSpPr/>
          <p:nvPr/>
        </p:nvSpPr>
        <p:spPr>
          <a:xfrm>
            <a:off x="2043767" y="4265341"/>
            <a:ext cx="1452562" cy="1687512"/>
          </a:xfrm>
          <a:prstGeom prst="arc">
            <a:avLst>
              <a:gd name="adj1" fmla="val 17960796"/>
              <a:gd name="adj2" fmla="val 1964119"/>
            </a:avLst>
          </a:prstGeom>
          <a:ln w="38100">
            <a:solidFill>
              <a:srgbClr val="FF0000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4" name="Дуга 13"/>
          <p:cNvSpPr/>
          <p:nvPr/>
        </p:nvSpPr>
        <p:spPr>
          <a:xfrm rot="16676054">
            <a:off x="1638954" y="3981178"/>
            <a:ext cx="1476375" cy="1660525"/>
          </a:xfrm>
          <a:prstGeom prst="arc">
            <a:avLst>
              <a:gd name="adj1" fmla="val 17960796"/>
              <a:gd name="adj2" fmla="val 1964119"/>
            </a:avLst>
          </a:prstGeom>
          <a:ln w="38100">
            <a:solidFill>
              <a:srgbClr val="FF0000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cxnSp>
        <p:nvCxnSpPr>
          <p:cNvPr id="16" name="Прямая соединительная линия 15"/>
          <p:cNvCxnSpPr/>
          <p:nvPr/>
        </p:nvCxnSpPr>
        <p:spPr>
          <a:xfrm rot="5400000" flipH="1" flipV="1">
            <a:off x="2635250" y="1006475"/>
            <a:ext cx="33338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/>
          <p:nvPr/>
        </p:nvCxnSpPr>
        <p:spPr>
          <a:xfrm>
            <a:off x="2966104" y="2447653"/>
            <a:ext cx="760413" cy="1588"/>
          </a:xfrm>
          <a:prstGeom prst="straightConnector1">
            <a:avLst/>
          </a:prstGeom>
          <a:ln>
            <a:solidFill>
              <a:schemeClr val="tx1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3" name="TextBox 20"/>
          <p:cNvSpPr txBox="1">
            <a:spLocks noChangeArrowheads="1"/>
          </p:cNvSpPr>
          <p:nvPr/>
        </p:nvSpPr>
        <p:spPr bwMode="auto">
          <a:xfrm>
            <a:off x="2966104" y="2142853"/>
            <a:ext cx="73449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dirty="0" smtClean="0"/>
              <a:t>1.2 </a:t>
            </a:r>
            <a:r>
              <a:rPr lang="en-US" altLang="ja-JP" dirty="0"/>
              <a:t>m</a:t>
            </a:r>
          </a:p>
        </p:txBody>
      </p:sp>
      <p:cxnSp>
        <p:nvCxnSpPr>
          <p:cNvPr id="23" name="Прямая со стрелкой 22"/>
          <p:cNvCxnSpPr/>
          <p:nvPr/>
        </p:nvCxnSpPr>
        <p:spPr>
          <a:xfrm rot="5400000">
            <a:off x="5153679" y="4184379"/>
            <a:ext cx="2320925" cy="0"/>
          </a:xfrm>
          <a:prstGeom prst="straightConnector1">
            <a:avLst/>
          </a:prstGeom>
          <a:ln>
            <a:solidFill>
              <a:schemeClr val="tx1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5" name="TextBox 25"/>
          <p:cNvSpPr txBox="1">
            <a:spLocks noChangeArrowheads="1"/>
          </p:cNvSpPr>
          <p:nvPr/>
        </p:nvSpPr>
        <p:spPr bwMode="auto">
          <a:xfrm>
            <a:off x="6539567" y="3847828"/>
            <a:ext cx="105676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ja-JP" sz="2400" dirty="0" smtClean="0"/>
              <a:t>4.5 </a:t>
            </a:r>
            <a:r>
              <a:rPr lang="en-US" altLang="ja-JP" sz="2400" dirty="0"/>
              <a:t>m</a:t>
            </a:r>
          </a:p>
        </p:txBody>
      </p:sp>
      <p:cxnSp>
        <p:nvCxnSpPr>
          <p:cNvPr id="28" name="Прямая соединительная линия 27"/>
          <p:cNvCxnSpPr/>
          <p:nvPr/>
        </p:nvCxnSpPr>
        <p:spPr>
          <a:xfrm>
            <a:off x="6156979" y="3052491"/>
            <a:ext cx="414338" cy="158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единительная линия 28"/>
          <p:cNvCxnSpPr/>
          <p:nvPr/>
        </p:nvCxnSpPr>
        <p:spPr>
          <a:xfrm>
            <a:off x="6129992" y="5343253"/>
            <a:ext cx="414337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48" name="Picture 7" descr="C:\Users\Marina\Desktop\IMG_0739.JP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7213253" y="4435500"/>
            <a:ext cx="1637873" cy="9008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34" name="Straight Connector 33"/>
          <p:cNvCxnSpPr>
            <a:endCxn id="1043" idx="1"/>
          </p:cNvCxnSpPr>
          <p:nvPr/>
        </p:nvCxnSpPr>
        <p:spPr>
          <a:xfrm flipV="1">
            <a:off x="2964517" y="2327519"/>
            <a:ext cx="1587" cy="35032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 rot="5400000" flipH="1" flipV="1">
            <a:off x="3556942" y="2508392"/>
            <a:ext cx="347663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Rounded Rectangle 35"/>
          <p:cNvSpPr/>
          <p:nvPr/>
        </p:nvSpPr>
        <p:spPr>
          <a:xfrm>
            <a:off x="7164288" y="4369496"/>
            <a:ext cx="1686838" cy="1014608"/>
          </a:xfrm>
          <a:prstGeom prst="roundRect">
            <a:avLst/>
          </a:prstGeom>
          <a:noFill/>
          <a:ln w="571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30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4361688" y="1004451"/>
            <a:ext cx="457200" cy="441325"/>
          </a:xfrm>
        </p:spPr>
        <p:txBody>
          <a:bodyPr/>
          <a:lstStyle/>
          <a:p>
            <a:pPr>
              <a:defRPr/>
            </a:pPr>
            <a:fld id="{1FC5257B-A728-45F9-B86A-6D065B3E3334}" type="slidenum">
              <a:rPr lang="ru-RU" smtClean="0"/>
              <a:pPr>
                <a:defRPr/>
              </a:pPr>
              <a:t>18</a:t>
            </a:fld>
            <a:endParaRPr lang="ru-RU" dirty="0"/>
          </a:p>
        </p:txBody>
      </p:sp>
      <p:sp>
        <p:nvSpPr>
          <p:cNvPr id="31" name="TextBox 30"/>
          <p:cNvSpPr txBox="1"/>
          <p:nvPr/>
        </p:nvSpPr>
        <p:spPr>
          <a:xfrm>
            <a:off x="1054693" y="1412024"/>
            <a:ext cx="7034614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FF0000"/>
                </a:solidFill>
              </a:rPr>
              <a:t>Nuclear Reactor IBR-2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</a:p>
          <a:p>
            <a:pPr algn="ctr"/>
            <a:r>
              <a:rPr lang="en-US" sz="2400" dirty="0" smtClean="0">
                <a:solidFill>
                  <a:srgbClr val="FF0000"/>
                </a:solidFill>
              </a:rPr>
              <a:t>situated in JINR, Dubna.</a:t>
            </a:r>
            <a:endParaRPr kumimoji="1" lang="ja-JP" altLang="en-US" sz="2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3360" y="1628800"/>
            <a:ext cx="243831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solidFill>
                  <a:srgbClr val="002060"/>
                </a:solidFill>
              </a:rPr>
              <a:t>Axial deviations of the additional reflector (X</a:t>
            </a:r>
            <a:r>
              <a:rPr lang="en-GB" sz="2400" baseline="-25000" dirty="0" smtClean="0">
                <a:solidFill>
                  <a:srgbClr val="002060"/>
                </a:solidFill>
              </a:rPr>
              <a:t>A</a:t>
            </a:r>
            <a:r>
              <a:rPr lang="en-GB" sz="2400" dirty="0" smtClean="0">
                <a:solidFill>
                  <a:srgbClr val="002060"/>
                </a:solidFill>
              </a:rPr>
              <a:t>)</a:t>
            </a:r>
            <a:endParaRPr kumimoji="1" lang="ja-JP" altLang="en-US" sz="2400" dirty="0">
              <a:solidFill>
                <a:srgbClr val="002060"/>
              </a:solidFill>
            </a:endParaRPr>
          </a:p>
        </p:txBody>
      </p:sp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ja-JP" alt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08774" y="548680"/>
            <a:ext cx="8229600" cy="830893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kumimoji="1" lang="en-US" altLang="ja-JP" dirty="0" smtClean="0">
                <a:solidFill>
                  <a:schemeClr val="accent2">
                    <a:lumMod val="75000"/>
                  </a:schemeClr>
                </a:solidFill>
              </a:rPr>
              <a:t>Performance demonstration in practical application</a:t>
            </a:r>
            <a:endParaRPr kumimoji="1" lang="ja-JP" altLang="en-US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89090" name="Picture 2" descr="C:\Users\Marina\Desktop\IBR2 _1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6211" y="3422351"/>
            <a:ext cx="1447800" cy="2387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3" descr="C:\Users\Marina\Downloads\fuel core.gi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738343" y="3691183"/>
            <a:ext cx="1752600" cy="1726325"/>
          </a:xfrm>
          <a:prstGeom prst="rect">
            <a:avLst/>
          </a:prstGeom>
          <a:noFill/>
        </p:spPr>
      </p:pic>
      <p:sp>
        <p:nvSpPr>
          <p:cNvPr id="9" name="Овал 4"/>
          <p:cNvSpPr/>
          <p:nvPr/>
        </p:nvSpPr>
        <p:spPr>
          <a:xfrm>
            <a:off x="2786302" y="4027164"/>
            <a:ext cx="200416" cy="200416"/>
          </a:xfrm>
          <a:prstGeom prst="ellipse">
            <a:avLst/>
          </a:prstGeom>
          <a:solidFill>
            <a:srgbClr val="99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Овал 5"/>
          <p:cNvSpPr/>
          <p:nvPr/>
        </p:nvSpPr>
        <p:spPr>
          <a:xfrm>
            <a:off x="3089015" y="4329877"/>
            <a:ext cx="200416" cy="200416"/>
          </a:xfrm>
          <a:prstGeom prst="ellipse">
            <a:avLst/>
          </a:prstGeom>
          <a:solidFill>
            <a:srgbClr val="99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Овал 6"/>
          <p:cNvSpPr/>
          <p:nvPr/>
        </p:nvSpPr>
        <p:spPr>
          <a:xfrm>
            <a:off x="2702795" y="4494802"/>
            <a:ext cx="200416" cy="200416"/>
          </a:xfrm>
          <a:prstGeom prst="ellipse">
            <a:avLst/>
          </a:prstGeom>
          <a:solidFill>
            <a:srgbClr val="99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Овал 7"/>
          <p:cNvSpPr/>
          <p:nvPr/>
        </p:nvSpPr>
        <p:spPr>
          <a:xfrm>
            <a:off x="3005508" y="4872671"/>
            <a:ext cx="200416" cy="200416"/>
          </a:xfrm>
          <a:prstGeom prst="ellipse">
            <a:avLst/>
          </a:prstGeom>
          <a:solidFill>
            <a:srgbClr val="99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Овал 66"/>
          <p:cNvSpPr/>
          <p:nvPr/>
        </p:nvSpPr>
        <p:spPr>
          <a:xfrm>
            <a:off x="3189223" y="3758966"/>
            <a:ext cx="200416" cy="200416"/>
          </a:xfrm>
          <a:prstGeom prst="ellipse">
            <a:avLst/>
          </a:prstGeom>
          <a:solidFill>
            <a:srgbClr val="99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8" name="Прямая со стрелкой 23"/>
          <p:cNvCxnSpPr>
            <a:stCxn id="13" idx="2"/>
          </p:cNvCxnSpPr>
          <p:nvPr/>
        </p:nvCxnSpPr>
        <p:spPr>
          <a:xfrm flipH="1" flipV="1">
            <a:off x="2310387" y="3691184"/>
            <a:ext cx="878836" cy="16799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 стрелкой 23"/>
          <p:cNvCxnSpPr/>
          <p:nvPr/>
        </p:nvCxnSpPr>
        <p:spPr>
          <a:xfrm flipH="1">
            <a:off x="2265845" y="4184268"/>
            <a:ext cx="596154" cy="11124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 стрелкой 23"/>
          <p:cNvCxnSpPr/>
          <p:nvPr/>
        </p:nvCxnSpPr>
        <p:spPr>
          <a:xfrm flipH="1" flipV="1">
            <a:off x="2265845" y="4494802"/>
            <a:ext cx="436950" cy="8465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 стрелкой 23"/>
          <p:cNvCxnSpPr/>
          <p:nvPr/>
        </p:nvCxnSpPr>
        <p:spPr>
          <a:xfrm flipH="1" flipV="1">
            <a:off x="2265845" y="4738910"/>
            <a:ext cx="786084" cy="26146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0725" name="Group 30724"/>
          <p:cNvGrpSpPr/>
          <p:nvPr/>
        </p:nvGrpSpPr>
        <p:grpSpPr>
          <a:xfrm>
            <a:off x="2265845" y="3691184"/>
            <a:ext cx="1218349" cy="1582321"/>
            <a:chOff x="2223202" y="2625525"/>
            <a:chExt cx="1218349" cy="1582321"/>
          </a:xfrm>
        </p:grpSpPr>
        <p:cxnSp>
          <p:nvCxnSpPr>
            <p:cNvPr id="40" name="Прямая со стрелкой 23"/>
            <p:cNvCxnSpPr/>
            <p:nvPr/>
          </p:nvCxnSpPr>
          <p:spPr>
            <a:xfrm flipV="1">
              <a:off x="2261916" y="3197126"/>
              <a:ext cx="1079427" cy="34600"/>
            </a:xfrm>
            <a:prstGeom prst="straightConnector1">
              <a:avLst/>
            </a:prstGeom>
            <a:ln>
              <a:solidFill>
                <a:srgbClr val="FF33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Прямая со стрелкой 23"/>
            <p:cNvCxnSpPr/>
            <p:nvPr/>
          </p:nvCxnSpPr>
          <p:spPr>
            <a:xfrm>
              <a:off x="2308490" y="2625525"/>
              <a:ext cx="1133061" cy="335980"/>
            </a:xfrm>
            <a:prstGeom prst="straightConnector1">
              <a:avLst/>
            </a:prstGeom>
            <a:ln>
              <a:solidFill>
                <a:srgbClr val="FF33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Прямая со стрелкой 23"/>
            <p:cNvCxnSpPr/>
            <p:nvPr/>
          </p:nvCxnSpPr>
          <p:spPr>
            <a:xfrm flipV="1">
              <a:off x="2256164" y="3671334"/>
              <a:ext cx="1163901" cy="34600"/>
            </a:xfrm>
            <a:prstGeom prst="straightConnector1">
              <a:avLst/>
            </a:prstGeom>
            <a:ln>
              <a:solidFill>
                <a:srgbClr val="FF33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Прямая со стрелкой 23"/>
            <p:cNvCxnSpPr/>
            <p:nvPr/>
          </p:nvCxnSpPr>
          <p:spPr>
            <a:xfrm>
              <a:off x="2223202" y="3399025"/>
              <a:ext cx="940079" cy="808821"/>
            </a:xfrm>
            <a:prstGeom prst="straightConnector1">
              <a:avLst/>
            </a:prstGeom>
            <a:ln>
              <a:solidFill>
                <a:srgbClr val="FF33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0728" name="Group 30727"/>
          <p:cNvGrpSpPr/>
          <p:nvPr/>
        </p:nvGrpSpPr>
        <p:grpSpPr>
          <a:xfrm>
            <a:off x="3206281" y="3989179"/>
            <a:ext cx="478329" cy="1428329"/>
            <a:chOff x="3392238" y="2877041"/>
            <a:chExt cx="478329" cy="1428329"/>
          </a:xfrm>
        </p:grpSpPr>
        <p:sp>
          <p:nvSpPr>
            <p:cNvPr id="48" name="Овал 66"/>
            <p:cNvSpPr/>
            <p:nvPr/>
          </p:nvSpPr>
          <p:spPr>
            <a:xfrm>
              <a:off x="3670151" y="3551524"/>
              <a:ext cx="200416" cy="200416"/>
            </a:xfrm>
            <a:prstGeom prst="ellipse">
              <a:avLst/>
            </a:prstGeom>
            <a:solidFill>
              <a:srgbClr val="99FFCC"/>
            </a:solidFill>
            <a:ln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9" name="Овал 66"/>
            <p:cNvSpPr/>
            <p:nvPr/>
          </p:nvSpPr>
          <p:spPr>
            <a:xfrm>
              <a:off x="3392238" y="4104954"/>
              <a:ext cx="200416" cy="200416"/>
            </a:xfrm>
            <a:prstGeom prst="ellipse">
              <a:avLst/>
            </a:prstGeom>
            <a:solidFill>
              <a:srgbClr val="99FFCC"/>
            </a:solidFill>
            <a:ln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0" name="Овал 66"/>
            <p:cNvSpPr/>
            <p:nvPr/>
          </p:nvSpPr>
          <p:spPr>
            <a:xfrm>
              <a:off x="3569943" y="3127754"/>
              <a:ext cx="200416" cy="200416"/>
            </a:xfrm>
            <a:prstGeom prst="ellipse">
              <a:avLst/>
            </a:prstGeom>
            <a:solidFill>
              <a:srgbClr val="99FFCC"/>
            </a:solidFill>
            <a:ln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1" name="Овал 66"/>
            <p:cNvSpPr/>
            <p:nvPr/>
          </p:nvSpPr>
          <p:spPr>
            <a:xfrm>
              <a:off x="3651046" y="2877041"/>
              <a:ext cx="200416" cy="200416"/>
            </a:xfrm>
            <a:prstGeom prst="ellipse">
              <a:avLst/>
            </a:prstGeom>
            <a:solidFill>
              <a:srgbClr val="99FFCC"/>
            </a:solidFill>
            <a:ln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30742" name="Group 30741"/>
          <p:cNvGrpSpPr/>
          <p:nvPr/>
        </p:nvGrpSpPr>
        <p:grpSpPr>
          <a:xfrm>
            <a:off x="5911766" y="5321770"/>
            <a:ext cx="3371179" cy="1406403"/>
            <a:chOff x="5532363" y="5321771"/>
            <a:chExt cx="3371179" cy="1406403"/>
          </a:xfrm>
        </p:grpSpPr>
        <p:pic>
          <p:nvPicPr>
            <p:cNvPr id="89091" name="Picture 3" descr="C:\Users\Marina\Desktop\nj260678fig6.jpg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532363" y="5321771"/>
              <a:ext cx="1515052" cy="140640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30734" name="TextBox 30733"/>
            <p:cNvSpPr txBox="1"/>
            <p:nvPr/>
          </p:nvSpPr>
          <p:spPr>
            <a:xfrm>
              <a:off x="6418566" y="5337737"/>
              <a:ext cx="2484976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2400" dirty="0">
                  <a:solidFill>
                    <a:srgbClr val="002060"/>
                  </a:solidFill>
                </a:rPr>
                <a:t>Energy of power </a:t>
              </a:r>
              <a:endParaRPr lang="en-GB" sz="2400" dirty="0" smtClean="0">
                <a:solidFill>
                  <a:srgbClr val="002060"/>
                </a:solidFill>
              </a:endParaRPr>
            </a:p>
            <a:p>
              <a:pPr algn="ctr"/>
              <a:r>
                <a:rPr lang="en-GB" sz="2400" dirty="0" smtClean="0">
                  <a:solidFill>
                    <a:srgbClr val="002060"/>
                  </a:solidFill>
                </a:rPr>
                <a:t>pulses Q</a:t>
              </a:r>
              <a:endParaRPr lang="en-GB" sz="2400" dirty="0">
                <a:solidFill>
                  <a:srgbClr val="002060"/>
                </a:solidFill>
              </a:endParaRPr>
            </a:p>
          </p:txBody>
        </p:sp>
      </p:grpSp>
      <p:sp>
        <p:nvSpPr>
          <p:cNvPr id="30735" name="TextBox 30734"/>
          <p:cNvSpPr txBox="1"/>
          <p:nvPr/>
        </p:nvSpPr>
        <p:spPr>
          <a:xfrm>
            <a:off x="2843867" y="1946907"/>
            <a:ext cx="247953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rgbClr val="002060"/>
                </a:solidFill>
              </a:rPr>
              <a:t>Axial deviations of the main </a:t>
            </a:r>
            <a:r>
              <a:rPr lang="en-GB" sz="2400" dirty="0" smtClean="0">
                <a:solidFill>
                  <a:srgbClr val="002060"/>
                </a:solidFill>
              </a:rPr>
              <a:t>reflector </a:t>
            </a:r>
            <a:r>
              <a:rPr lang="en-GB" sz="2400" dirty="0">
                <a:solidFill>
                  <a:srgbClr val="002060"/>
                </a:solidFill>
              </a:rPr>
              <a:t>(X</a:t>
            </a:r>
            <a:r>
              <a:rPr lang="en-GB" sz="2400" baseline="-25000" dirty="0">
                <a:solidFill>
                  <a:srgbClr val="002060"/>
                </a:solidFill>
              </a:rPr>
              <a:t>Q</a:t>
            </a:r>
            <a:r>
              <a:rPr lang="en-GB" sz="2400" dirty="0" smtClean="0">
                <a:solidFill>
                  <a:srgbClr val="002060"/>
                </a:solidFill>
              </a:rPr>
              <a:t>)</a:t>
            </a:r>
            <a:endParaRPr lang="en-GB" sz="2400" dirty="0">
              <a:solidFill>
                <a:srgbClr val="002060"/>
              </a:solidFill>
            </a:endParaRPr>
          </a:p>
        </p:txBody>
      </p:sp>
      <p:cxnSp>
        <p:nvCxnSpPr>
          <p:cNvPr id="30737" name="Straight Arrow Connector 30736"/>
          <p:cNvCxnSpPr/>
          <p:nvPr/>
        </p:nvCxnSpPr>
        <p:spPr>
          <a:xfrm flipH="1">
            <a:off x="1835696" y="2708920"/>
            <a:ext cx="965934" cy="1475348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Arrow Connector 69"/>
          <p:cNvCxnSpPr/>
          <p:nvPr/>
        </p:nvCxnSpPr>
        <p:spPr>
          <a:xfrm>
            <a:off x="1094527" y="2708919"/>
            <a:ext cx="312941" cy="1290061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19</a:t>
            </a:fld>
            <a:endParaRPr lang="ru-RU"/>
          </a:p>
        </p:txBody>
      </p:sp>
      <p:cxnSp>
        <p:nvCxnSpPr>
          <p:cNvPr id="67" name="Прямая со стрелкой 23"/>
          <p:cNvCxnSpPr>
            <a:endCxn id="12" idx="6"/>
          </p:cNvCxnSpPr>
          <p:nvPr/>
        </p:nvCxnSpPr>
        <p:spPr>
          <a:xfrm flipH="1">
            <a:off x="3205924" y="4946208"/>
            <a:ext cx="760647" cy="2667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Прямая со стрелкой 23"/>
          <p:cNvCxnSpPr>
            <a:endCxn id="11" idx="6"/>
          </p:cNvCxnSpPr>
          <p:nvPr/>
        </p:nvCxnSpPr>
        <p:spPr>
          <a:xfrm flipH="1">
            <a:off x="2903211" y="4552781"/>
            <a:ext cx="861099" cy="4222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Прямая со стрелкой 23"/>
          <p:cNvCxnSpPr>
            <a:endCxn id="10" idx="6"/>
          </p:cNvCxnSpPr>
          <p:nvPr/>
        </p:nvCxnSpPr>
        <p:spPr>
          <a:xfrm flipH="1" flipV="1">
            <a:off x="3289431" y="4430085"/>
            <a:ext cx="474880" cy="4360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Прямая со стрелкой 23"/>
          <p:cNvCxnSpPr>
            <a:endCxn id="9" idx="6"/>
          </p:cNvCxnSpPr>
          <p:nvPr/>
        </p:nvCxnSpPr>
        <p:spPr>
          <a:xfrm flipH="1" flipV="1">
            <a:off x="2986718" y="4127372"/>
            <a:ext cx="827818" cy="11429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Прямая со стрелкой 23"/>
          <p:cNvCxnSpPr>
            <a:endCxn id="13" idx="6"/>
          </p:cNvCxnSpPr>
          <p:nvPr/>
        </p:nvCxnSpPr>
        <p:spPr>
          <a:xfrm flipH="1" flipV="1">
            <a:off x="3389639" y="3859174"/>
            <a:ext cx="503863" cy="21294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0739" name="Group 30738"/>
          <p:cNvGrpSpPr/>
          <p:nvPr/>
        </p:nvGrpSpPr>
        <p:grpSpPr>
          <a:xfrm>
            <a:off x="5337378" y="1029482"/>
            <a:ext cx="3806622" cy="2117754"/>
            <a:chOff x="5337378" y="1029482"/>
            <a:chExt cx="3806622" cy="2117754"/>
          </a:xfrm>
        </p:grpSpPr>
        <p:pic>
          <p:nvPicPr>
            <p:cNvPr id="88066" name="Picture 2" descr="C:\Users\Marina\Desktop\fission.gif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419434" y="1357993"/>
              <a:ext cx="3365024" cy="170278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30738" name="Oval Callout 30737"/>
            <p:cNvSpPr/>
            <p:nvPr/>
          </p:nvSpPr>
          <p:spPr>
            <a:xfrm>
              <a:off x="5337378" y="1029482"/>
              <a:ext cx="3806622" cy="2117754"/>
            </a:xfrm>
            <a:prstGeom prst="wedgeEllipseCallout">
              <a:avLst>
                <a:gd name="adj1" fmla="val -69394"/>
                <a:gd name="adj2" fmla="val 100495"/>
              </a:avLst>
            </a:prstGeom>
            <a:noFill/>
            <a:ln w="38100"/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0740" name="TextBox 30739"/>
          <p:cNvSpPr txBox="1"/>
          <p:nvPr/>
        </p:nvSpPr>
        <p:spPr>
          <a:xfrm>
            <a:off x="2291787" y="3123116"/>
            <a:ext cx="14590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 smtClean="0"/>
              <a:t>Neutrons</a:t>
            </a:r>
            <a:endParaRPr lang="en-US" sz="2400" dirty="0"/>
          </a:p>
        </p:txBody>
      </p:sp>
      <p:sp>
        <p:nvSpPr>
          <p:cNvPr id="30743" name="TextBox 30742"/>
          <p:cNvSpPr txBox="1"/>
          <p:nvPr/>
        </p:nvSpPr>
        <p:spPr>
          <a:xfrm>
            <a:off x="3722018" y="5474432"/>
            <a:ext cx="189987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 smtClean="0"/>
              <a:t>Reactor core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07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07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07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07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одержимое 3"/>
          <p:cNvSpPr>
            <a:spLocks noGrp="1"/>
          </p:cNvSpPr>
          <p:nvPr>
            <p:ph sz="quarter" idx="1"/>
          </p:nvPr>
        </p:nvSpPr>
        <p:spPr>
          <a:xfrm>
            <a:off x="-865699" y="1232968"/>
            <a:ext cx="7092788" cy="4832298"/>
          </a:xfrm>
        </p:spPr>
        <p:txBody>
          <a:bodyPr>
            <a:normAutofit/>
          </a:bodyPr>
          <a:lstStyle/>
          <a:p>
            <a:pPr lvl="1" algn="ctr"/>
            <a:r>
              <a:rPr lang="en-US" dirty="0" smtClean="0"/>
              <a:t> </a:t>
            </a:r>
            <a:r>
              <a:rPr lang="en-US" sz="2400" dirty="0" smtClean="0"/>
              <a:t>Continuous </a:t>
            </a:r>
            <a:r>
              <a:rPr lang="en-US" sz="2400" dirty="0"/>
              <a:t>time, </a:t>
            </a:r>
            <a:r>
              <a:rPr lang="en-US" sz="2400" dirty="0" smtClean="0"/>
              <a:t>multivariate, stationary linear Markov system</a:t>
            </a:r>
          </a:p>
          <a:p>
            <a:endParaRPr lang="en-US" dirty="0" smtClean="0"/>
          </a:p>
          <a:p>
            <a:pPr algn="ctr"/>
            <a:endParaRPr lang="ru-RU" dirty="0" smtClean="0"/>
          </a:p>
          <a:p>
            <a:pPr algn="ctr">
              <a:buNone/>
            </a:pPr>
            <a:endParaRPr lang="en-US" dirty="0" smtClean="0"/>
          </a:p>
          <a:p>
            <a:pPr algn="ctr">
              <a:buNone/>
            </a:pPr>
            <a:r>
              <a:rPr lang="en-US" dirty="0" smtClean="0"/>
              <a:t>     </a:t>
            </a:r>
          </a:p>
          <a:p>
            <a:pPr algn="ctr">
              <a:buNone/>
            </a:pPr>
            <a:endParaRPr lang="en-US" dirty="0" smtClean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6E4C24-74F8-4FF1-B819-4A92FC0CC5ED}" type="slidenum">
              <a:rPr lang="ru-RU" smtClean="0"/>
              <a:pPr>
                <a:defRPr/>
              </a:pPr>
              <a:t>2</a:t>
            </a:fld>
            <a:endParaRPr lang="ru-RU"/>
          </a:p>
        </p:txBody>
      </p:sp>
      <p:sp>
        <p:nvSpPr>
          <p:cNvPr id="17" name="Заголовок 1"/>
          <p:cNvSpPr txBox="1">
            <a:spLocks/>
          </p:cNvSpPr>
          <p:nvPr/>
        </p:nvSpPr>
        <p:spPr>
          <a:xfrm>
            <a:off x="357158" y="476672"/>
            <a:ext cx="8229600" cy="1066800"/>
          </a:xfrm>
          <a:prstGeom prst="rect">
            <a:avLst/>
          </a:prstGeom>
        </p:spPr>
        <p:txBody>
          <a:bodyPr vert="horz" anchor="ctr">
            <a:normAutofit fontScale="90000" lnSpcReduction="2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Introduction</a:t>
            </a:r>
            <a:r>
              <a:rPr kumimoji="0" lang="ru-RU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ru-RU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ru-RU" sz="40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20854" y="4329652"/>
            <a:ext cx="4927064" cy="1200329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chemeClr val="accent3">
                    <a:lumMod val="75000"/>
                  </a:schemeClr>
                </a:solidFill>
              </a:rPr>
              <a:t>Discrete </a:t>
            </a:r>
            <a:r>
              <a:rPr lang="en-US" sz="2400" b="1" dirty="0">
                <a:solidFill>
                  <a:schemeClr val="accent3">
                    <a:lumMod val="75000"/>
                  </a:schemeClr>
                </a:solidFill>
              </a:rPr>
              <a:t>Vector Autoregressive  (</a:t>
            </a:r>
            <a:r>
              <a:rPr lang="en-US" sz="2400" b="1" dirty="0" smtClean="0">
                <a:solidFill>
                  <a:schemeClr val="accent3">
                    <a:lumMod val="75000"/>
                  </a:schemeClr>
                </a:solidFill>
              </a:rPr>
              <a:t>DVAR) model</a:t>
            </a:r>
          </a:p>
        </p:txBody>
      </p:sp>
      <p:sp>
        <p:nvSpPr>
          <p:cNvPr id="12" name="Equal 11"/>
          <p:cNvSpPr/>
          <p:nvPr/>
        </p:nvSpPr>
        <p:spPr>
          <a:xfrm rot="5400000">
            <a:off x="2744147" y="1980567"/>
            <a:ext cx="415502" cy="432048"/>
          </a:xfrm>
          <a:prstGeom prst="mathEqua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20854" y="2404342"/>
            <a:ext cx="4927064" cy="1200329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chemeClr val="accent3">
                    <a:lumMod val="75000"/>
                  </a:schemeClr>
                </a:solidFill>
              </a:rPr>
              <a:t>Discrete Autoregressive  Moving Average (DARMA) model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167922" y="2011925"/>
            <a:ext cx="22076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Exactly represented</a:t>
            </a:r>
            <a:endParaRPr lang="en-GB" dirty="0"/>
          </a:p>
        </p:txBody>
      </p:sp>
      <p:sp>
        <p:nvSpPr>
          <p:cNvPr id="15" name="TextBox 14"/>
          <p:cNvSpPr txBox="1"/>
          <p:nvPr/>
        </p:nvSpPr>
        <p:spPr>
          <a:xfrm rot="5400000">
            <a:off x="2534956" y="3447558"/>
            <a:ext cx="833883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200" b="1" dirty="0" smtClean="0">
                <a:solidFill>
                  <a:schemeClr val="accent1">
                    <a:lumMod val="75000"/>
                  </a:schemeClr>
                </a:solidFill>
              </a:rPr>
              <a:t>≈</a:t>
            </a:r>
            <a:endParaRPr lang="en-US" sz="72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244545" y="3774464"/>
            <a:ext cx="16530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Approximated</a:t>
            </a:r>
            <a:endParaRPr lang="en-GB" dirty="0"/>
          </a:p>
        </p:txBody>
      </p:sp>
      <p:pic>
        <p:nvPicPr>
          <p:cNvPr id="83970" name="Picture 2" descr="C:\Users\Marina\Desktop\images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216" y="804479"/>
            <a:ext cx="1749508" cy="15445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TextBox 17"/>
          <p:cNvSpPr txBox="1"/>
          <p:nvPr/>
        </p:nvSpPr>
        <p:spPr>
          <a:xfrm>
            <a:off x="5744194" y="825522"/>
            <a:ext cx="73302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b="1" dirty="0" smtClean="0">
                <a:solidFill>
                  <a:schemeClr val="accent1">
                    <a:lumMod val="75000"/>
                  </a:schemeClr>
                </a:solidFill>
              </a:rPr>
              <a:t>≈</a:t>
            </a:r>
            <a:endParaRPr lang="en-US" sz="72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6081350" y="4929816"/>
            <a:ext cx="2880320" cy="1569660"/>
          </a:xfrm>
          <a:prstGeom prst="rect">
            <a:avLst/>
          </a:prstGeom>
          <a:ln>
            <a:noFill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400" dirty="0" smtClean="0"/>
              <a:t>We focus on </a:t>
            </a:r>
            <a:r>
              <a:rPr lang="en-US" sz="2400" dirty="0" smtClean="0"/>
              <a:t>objective </a:t>
            </a:r>
            <a:r>
              <a:rPr lang="en-US" sz="2400" dirty="0"/>
              <a:t>system </a:t>
            </a:r>
            <a:r>
              <a:rPr lang="en-US" sz="2400" dirty="0" smtClean="0"/>
              <a:t>exactly </a:t>
            </a:r>
            <a:r>
              <a:rPr lang="en-US" sz="2400" dirty="0"/>
              <a:t>described by </a:t>
            </a:r>
            <a:r>
              <a:rPr lang="en-US" sz="2400" dirty="0" smtClean="0"/>
              <a:t>AR processes.</a:t>
            </a:r>
          </a:p>
        </p:txBody>
      </p:sp>
      <p:sp>
        <p:nvSpPr>
          <p:cNvPr id="20" name="Equal 19"/>
          <p:cNvSpPr/>
          <p:nvPr/>
        </p:nvSpPr>
        <p:spPr>
          <a:xfrm rot="10800000">
            <a:off x="5547918" y="4738492"/>
            <a:ext cx="762311" cy="432048"/>
          </a:xfrm>
          <a:prstGeom prst="mathEqua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pic>
        <p:nvPicPr>
          <p:cNvPr id="21" name="Picture 2" descr="C:\Users\Marina\Downloads\Snpp-1-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615018" y="3649689"/>
            <a:ext cx="1714512" cy="127902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187624" y="1280449"/>
            <a:ext cx="10983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 smtClean="0">
                <a:solidFill>
                  <a:srgbClr val="00B0F0"/>
                </a:solidFill>
              </a:rPr>
              <a:t>SVAR</a:t>
            </a:r>
            <a:endParaRPr lang="en-US" sz="2400" b="1" dirty="0">
              <a:solidFill>
                <a:srgbClr val="00B0F0"/>
              </a:solidFill>
            </a:endParaRP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0962746"/>
              </p:ext>
            </p:extLst>
          </p:nvPr>
        </p:nvGraphicFramePr>
        <p:xfrm>
          <a:off x="296653" y="2188022"/>
          <a:ext cx="3123220" cy="114243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148" name="Equation" r:id="rId3" imgW="1955520" imgH="711000" progId="Equation.3">
                  <p:embed/>
                </p:oleObj>
              </mc:Choice>
              <mc:Fallback>
                <p:oleObj name="Equation" r:id="rId3" imgW="1955520" imgH="71100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6653" y="2188022"/>
                        <a:ext cx="3123220" cy="1142434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27468063"/>
              </p:ext>
            </p:extLst>
          </p:nvPr>
        </p:nvGraphicFramePr>
        <p:xfrm>
          <a:off x="395536" y="3789040"/>
          <a:ext cx="2952328" cy="108287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149" name="Equation" r:id="rId5" imgW="1955520" imgH="711000" progId="Equation.3">
                  <p:embed/>
                </p:oleObj>
              </mc:Choice>
              <mc:Fallback>
                <p:oleObj name="Equation" r:id="rId5" imgW="1955520" imgH="7110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5536" y="3789040"/>
                        <a:ext cx="2952328" cy="1082879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04640305"/>
              </p:ext>
            </p:extLst>
          </p:nvPr>
        </p:nvGraphicFramePr>
        <p:xfrm>
          <a:off x="323528" y="5445224"/>
          <a:ext cx="3134031" cy="114223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150" name="Equation" r:id="rId7" imgW="1968480" imgH="711000" progId="Equation.3">
                  <p:embed/>
                </p:oleObj>
              </mc:Choice>
              <mc:Fallback>
                <p:oleObj name="Equation" r:id="rId7" imgW="1968480" imgH="7110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3528" y="5445224"/>
                        <a:ext cx="3134031" cy="1142231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971600" y="1739956"/>
            <a:ext cx="204094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/>
              <a:t> </a:t>
            </a:r>
            <a:r>
              <a:rPr lang="en-GB" sz="2000" i="1" dirty="0" smtClean="0"/>
              <a:t>Q        </a:t>
            </a:r>
            <a:r>
              <a:rPr lang="en-GB" sz="2000" i="1" dirty="0"/>
              <a:t>X</a:t>
            </a:r>
            <a:r>
              <a:rPr lang="en-GB" sz="2000" i="1" baseline="-25000" dirty="0"/>
              <a:t>Q</a:t>
            </a:r>
            <a:r>
              <a:rPr lang="en-GB" sz="2000" i="1" dirty="0"/>
              <a:t> </a:t>
            </a:r>
            <a:r>
              <a:rPr lang="en-GB" sz="2000" i="1" dirty="0" smtClean="0"/>
              <a:t>       X</a:t>
            </a:r>
            <a:r>
              <a:rPr lang="en-GB" sz="2000" i="1" baseline="-25000" dirty="0" smtClean="0"/>
              <a:t>A</a:t>
            </a:r>
            <a:endParaRPr lang="en-US" sz="2000" dirty="0"/>
          </a:p>
        </p:txBody>
      </p:sp>
      <p:sp>
        <p:nvSpPr>
          <p:cNvPr id="12" name="TextBox 11"/>
          <p:cNvSpPr txBox="1"/>
          <p:nvPr/>
        </p:nvSpPr>
        <p:spPr>
          <a:xfrm>
            <a:off x="957356" y="3429000"/>
            <a:ext cx="204094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/>
              <a:t> </a:t>
            </a:r>
            <a:r>
              <a:rPr lang="en-GB" sz="2000" i="1" dirty="0" smtClean="0"/>
              <a:t>Q        </a:t>
            </a:r>
            <a:r>
              <a:rPr lang="en-GB" sz="2000" i="1" dirty="0"/>
              <a:t>X</a:t>
            </a:r>
            <a:r>
              <a:rPr lang="en-GB" sz="2000" i="1" baseline="-25000" dirty="0"/>
              <a:t>Q</a:t>
            </a:r>
            <a:r>
              <a:rPr lang="en-GB" sz="2000" i="1" dirty="0"/>
              <a:t> </a:t>
            </a:r>
            <a:r>
              <a:rPr lang="en-GB" sz="2000" i="1" dirty="0" smtClean="0"/>
              <a:t>       X</a:t>
            </a:r>
            <a:r>
              <a:rPr lang="en-GB" sz="2000" i="1" baseline="-25000" dirty="0" smtClean="0"/>
              <a:t>A</a:t>
            </a:r>
            <a:endParaRPr lang="en-US" sz="2000" dirty="0"/>
          </a:p>
        </p:txBody>
      </p:sp>
      <p:sp>
        <p:nvSpPr>
          <p:cNvPr id="13" name="TextBox 12"/>
          <p:cNvSpPr txBox="1"/>
          <p:nvPr/>
        </p:nvSpPr>
        <p:spPr>
          <a:xfrm>
            <a:off x="941922" y="5085184"/>
            <a:ext cx="204094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/>
              <a:t> </a:t>
            </a:r>
            <a:r>
              <a:rPr lang="en-GB" sz="2000" i="1" dirty="0" smtClean="0"/>
              <a:t>Q        </a:t>
            </a:r>
            <a:r>
              <a:rPr lang="en-GB" sz="2000" i="1" dirty="0"/>
              <a:t>X</a:t>
            </a:r>
            <a:r>
              <a:rPr lang="en-GB" sz="2000" i="1" baseline="-25000" dirty="0"/>
              <a:t>Q</a:t>
            </a:r>
            <a:r>
              <a:rPr lang="en-GB" sz="2000" i="1" dirty="0"/>
              <a:t> </a:t>
            </a:r>
            <a:r>
              <a:rPr lang="en-GB" sz="2000" i="1" dirty="0" smtClean="0"/>
              <a:t>       X</a:t>
            </a:r>
            <a:r>
              <a:rPr lang="en-GB" sz="2000" i="1" baseline="-25000" dirty="0" smtClean="0"/>
              <a:t>A</a:t>
            </a:r>
            <a:endParaRPr lang="en-US" sz="2000" dirty="0"/>
          </a:p>
        </p:txBody>
      </p:sp>
      <p:sp>
        <p:nvSpPr>
          <p:cNvPr id="14" name="TextBox 13"/>
          <p:cNvSpPr txBox="1"/>
          <p:nvPr/>
        </p:nvSpPr>
        <p:spPr>
          <a:xfrm>
            <a:off x="6167695" y="1465113"/>
            <a:ext cx="132760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 smtClean="0">
                <a:solidFill>
                  <a:srgbClr val="00B0F0"/>
                </a:solidFill>
              </a:rPr>
              <a:t>CTVAR</a:t>
            </a:r>
            <a:endParaRPr lang="en-US" sz="2400" b="1" dirty="0">
              <a:solidFill>
                <a:srgbClr val="00B0F0"/>
              </a:solidFill>
            </a:endParaRPr>
          </a:p>
        </p:txBody>
      </p:sp>
      <p:graphicFrame>
        <p:nvGraphicFramePr>
          <p:cNvPr id="15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72129121"/>
              </p:ext>
            </p:extLst>
          </p:nvPr>
        </p:nvGraphicFramePr>
        <p:xfrm>
          <a:off x="4572000" y="2993859"/>
          <a:ext cx="3423075" cy="127039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151" name="Equation" r:id="rId9" imgW="1930320" imgH="711000" progId="Equation.3">
                  <p:embed/>
                </p:oleObj>
              </mc:Choice>
              <mc:Fallback>
                <p:oleObj name="Equation" r:id="rId9" imgW="1930320" imgH="7110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0" y="2993859"/>
                        <a:ext cx="3423075" cy="127039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40601988"/>
              </p:ext>
            </p:extLst>
          </p:nvPr>
        </p:nvGraphicFramePr>
        <p:xfrm>
          <a:off x="4716016" y="5082090"/>
          <a:ext cx="3289330" cy="121984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152" name="Equation" r:id="rId11" imgW="1930320" imgH="711000" progId="Equation.3">
                  <p:embed/>
                </p:oleObj>
              </mc:Choice>
              <mc:Fallback>
                <p:oleObj name="Equation" r:id="rId11" imgW="1930320" imgH="7110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16016" y="5082090"/>
                        <a:ext cx="3289330" cy="1219844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" name="TextBox 17"/>
          <p:cNvSpPr txBox="1"/>
          <p:nvPr/>
        </p:nvSpPr>
        <p:spPr>
          <a:xfrm>
            <a:off x="5220073" y="4722050"/>
            <a:ext cx="24560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 </a:t>
            </a:r>
            <a:r>
              <a:rPr lang="en-GB" sz="2400" i="1" dirty="0"/>
              <a:t>Q	</a:t>
            </a:r>
            <a:r>
              <a:rPr lang="en-GB" sz="2400" i="1" dirty="0" smtClean="0"/>
              <a:t>X</a:t>
            </a:r>
            <a:r>
              <a:rPr lang="en-GB" sz="2400" i="1" baseline="-25000" dirty="0" smtClean="0"/>
              <a:t>Q</a:t>
            </a:r>
            <a:r>
              <a:rPr lang="en-GB" sz="2400" i="1" dirty="0" smtClean="0"/>
              <a:t>      X</a:t>
            </a:r>
            <a:r>
              <a:rPr lang="en-GB" sz="2400" i="1" baseline="-25000" dirty="0" smtClean="0"/>
              <a:t>A</a:t>
            </a:r>
            <a:endParaRPr lang="en-US" sz="2400" dirty="0"/>
          </a:p>
        </p:txBody>
      </p:sp>
      <p:sp>
        <p:nvSpPr>
          <p:cNvPr id="20" name="Title 1"/>
          <p:cNvSpPr>
            <a:spLocks noGrp="1"/>
          </p:cNvSpPr>
          <p:nvPr>
            <p:ph type="title"/>
          </p:nvPr>
        </p:nvSpPr>
        <p:spPr>
          <a:xfrm>
            <a:off x="179512" y="451971"/>
            <a:ext cx="8229600" cy="830893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kumimoji="1" lang="en-US" altLang="ja-JP" dirty="0" smtClean="0">
                <a:solidFill>
                  <a:schemeClr val="accent2">
                    <a:lumMod val="75000"/>
                  </a:schemeClr>
                </a:solidFill>
              </a:rPr>
              <a:t>Performance demonstration in practical application</a:t>
            </a:r>
            <a:endParaRPr kumimoji="1" lang="ja-JP" altLang="en-US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20</a:t>
            </a:fld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5220073" y="2561810"/>
            <a:ext cx="24560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 </a:t>
            </a:r>
            <a:r>
              <a:rPr lang="en-GB" sz="2400" i="1" dirty="0"/>
              <a:t>Q	</a:t>
            </a:r>
            <a:r>
              <a:rPr lang="en-GB" sz="2400" i="1" dirty="0" smtClean="0"/>
              <a:t>X</a:t>
            </a:r>
            <a:r>
              <a:rPr lang="en-GB" sz="2400" i="1" baseline="-25000" dirty="0" smtClean="0"/>
              <a:t>Q</a:t>
            </a:r>
            <a:r>
              <a:rPr lang="en-GB" sz="2400" i="1" dirty="0" smtClean="0"/>
              <a:t>     X</a:t>
            </a:r>
            <a:r>
              <a:rPr lang="en-GB" sz="2400" i="1" baseline="-25000" dirty="0" smtClean="0"/>
              <a:t>A</a:t>
            </a:r>
            <a:endParaRPr lang="en-US" sz="2400" dirty="0"/>
          </a:p>
        </p:txBody>
      </p:sp>
      <p:grpSp>
        <p:nvGrpSpPr>
          <p:cNvPr id="10" name="Group 9"/>
          <p:cNvGrpSpPr/>
          <p:nvPr/>
        </p:nvGrpSpPr>
        <p:grpSpPr>
          <a:xfrm>
            <a:off x="1636105" y="1631460"/>
            <a:ext cx="5823076" cy="1740852"/>
            <a:chOff x="1636105" y="1631460"/>
            <a:chExt cx="5823076" cy="1740852"/>
          </a:xfrm>
        </p:grpSpPr>
        <p:pic>
          <p:nvPicPr>
            <p:cNvPr id="19" name="Picture 2" descr="C:\Users\Marina\Desktop\IBR2 _1.jpg"/>
            <p:cNvPicPr>
              <a:picLocks noChangeAspect="1" noChangeArrowheads="1"/>
            </p:cNvPicPr>
            <p:nvPr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635896" y="1631460"/>
              <a:ext cx="583927" cy="96296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1" name="Picture 3" descr="C:\Users\Marina\Downloads\fuel core.gif"/>
            <p:cNvPicPr>
              <a:picLocks noChangeAspect="1" noChangeArrowheads="1"/>
            </p:cNvPicPr>
            <p:nvPr/>
          </p:nvPicPr>
          <p:blipFill>
            <a:blip r:embed="rId14"/>
            <a:srcRect/>
            <a:stretch>
              <a:fillRect/>
            </a:stretch>
          </p:blipFill>
          <p:spPr bwMode="auto">
            <a:xfrm>
              <a:off x="4693283" y="1742114"/>
              <a:ext cx="759033" cy="747653"/>
            </a:xfrm>
            <a:prstGeom prst="rect">
              <a:avLst/>
            </a:prstGeom>
            <a:noFill/>
          </p:spPr>
        </p:pic>
        <p:cxnSp>
          <p:nvCxnSpPr>
            <p:cNvPr id="25" name="Straight Arrow Connector 24"/>
            <p:cNvCxnSpPr/>
            <p:nvPr/>
          </p:nvCxnSpPr>
          <p:spPr>
            <a:xfrm>
              <a:off x="4295446" y="2115940"/>
              <a:ext cx="473460" cy="0"/>
            </a:xfrm>
            <a:prstGeom prst="straightConnector1">
              <a:avLst/>
            </a:prstGeom>
            <a:ln w="381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Rounded Rectangle 29"/>
            <p:cNvSpPr/>
            <p:nvPr/>
          </p:nvSpPr>
          <p:spPr>
            <a:xfrm>
              <a:off x="6012160" y="3022611"/>
              <a:ext cx="663804" cy="349701"/>
            </a:xfrm>
            <a:prstGeom prst="roundRect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Rounded Rectangle 30"/>
            <p:cNvSpPr/>
            <p:nvPr/>
          </p:nvSpPr>
          <p:spPr>
            <a:xfrm>
              <a:off x="6795377" y="3015035"/>
              <a:ext cx="663804" cy="349701"/>
            </a:xfrm>
            <a:prstGeom prst="roundRect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Rounded Rectangle 31"/>
            <p:cNvSpPr/>
            <p:nvPr/>
          </p:nvSpPr>
          <p:spPr>
            <a:xfrm>
              <a:off x="1636105" y="2212109"/>
              <a:ext cx="663804" cy="349701"/>
            </a:xfrm>
            <a:prstGeom prst="roundRect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Rounded Rectangle 32"/>
            <p:cNvSpPr/>
            <p:nvPr/>
          </p:nvSpPr>
          <p:spPr>
            <a:xfrm>
              <a:off x="2348739" y="2212109"/>
              <a:ext cx="663804" cy="349701"/>
            </a:xfrm>
            <a:prstGeom prst="roundRect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Овал 66"/>
            <p:cNvSpPr/>
            <p:nvPr/>
          </p:nvSpPr>
          <p:spPr>
            <a:xfrm>
              <a:off x="4195238" y="2015732"/>
              <a:ext cx="200416" cy="200416"/>
            </a:xfrm>
            <a:prstGeom prst="ellipse">
              <a:avLst/>
            </a:prstGeom>
            <a:solidFill>
              <a:srgbClr val="99FFCC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cxnSp>
        <p:nvCxnSpPr>
          <p:cNvPr id="28" name="Straight Arrow Connector 24"/>
          <p:cNvCxnSpPr/>
          <p:nvPr/>
        </p:nvCxnSpPr>
        <p:spPr>
          <a:xfrm>
            <a:off x="4314564" y="1844824"/>
            <a:ext cx="473460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24"/>
          <p:cNvCxnSpPr/>
          <p:nvPr/>
        </p:nvCxnSpPr>
        <p:spPr>
          <a:xfrm>
            <a:off x="4314564" y="2420740"/>
            <a:ext cx="473460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Овал 66"/>
          <p:cNvSpPr/>
          <p:nvPr/>
        </p:nvSpPr>
        <p:spPr>
          <a:xfrm>
            <a:off x="4227568" y="1752138"/>
            <a:ext cx="200416" cy="200416"/>
          </a:xfrm>
          <a:prstGeom prst="ellipse">
            <a:avLst/>
          </a:prstGeom>
          <a:solidFill>
            <a:srgbClr val="99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Овал 66"/>
          <p:cNvSpPr/>
          <p:nvPr/>
        </p:nvSpPr>
        <p:spPr>
          <a:xfrm>
            <a:off x="4211960" y="2320532"/>
            <a:ext cx="200416" cy="200416"/>
          </a:xfrm>
          <a:prstGeom prst="ellipse">
            <a:avLst/>
          </a:prstGeom>
          <a:solidFill>
            <a:srgbClr val="99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589971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064759" y="1628800"/>
            <a:ext cx="131799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b="1" dirty="0" smtClean="0">
                <a:solidFill>
                  <a:srgbClr val="00B0F0"/>
                </a:solidFill>
              </a:rPr>
              <a:t>DVAR</a:t>
            </a:r>
            <a:endParaRPr lang="en-US" sz="2800" b="1" dirty="0">
              <a:solidFill>
                <a:srgbClr val="00B0F0"/>
              </a:solidFill>
            </a:endParaRP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80914093"/>
              </p:ext>
            </p:extLst>
          </p:nvPr>
        </p:nvGraphicFramePr>
        <p:xfrm>
          <a:off x="2673902" y="2810545"/>
          <a:ext cx="3870978" cy="141054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9952" name="Equation" r:id="rId3" imgW="1968480" imgH="711000" progId="Equation.3">
                  <p:embed/>
                </p:oleObj>
              </mc:Choice>
              <mc:Fallback>
                <p:oleObj name="Equation" r:id="rId3" imgW="1968480" imgH="71100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73902" y="2810545"/>
                        <a:ext cx="3870978" cy="141054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3268890" y="2348880"/>
            <a:ext cx="29033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/>
              <a:t> </a:t>
            </a:r>
            <a:r>
              <a:rPr lang="en-GB" sz="2400" i="1" dirty="0"/>
              <a:t>Q	</a:t>
            </a:r>
            <a:r>
              <a:rPr lang="en-GB" sz="2400" i="1" dirty="0" smtClean="0"/>
              <a:t>    </a:t>
            </a:r>
            <a:r>
              <a:rPr lang="en-GB" sz="2400" i="1" dirty="0"/>
              <a:t>X</a:t>
            </a:r>
            <a:r>
              <a:rPr lang="en-GB" sz="2400" i="1" baseline="-25000" dirty="0"/>
              <a:t>Q</a:t>
            </a:r>
            <a:r>
              <a:rPr lang="en-GB" sz="2400" i="1" dirty="0"/>
              <a:t> 	  </a:t>
            </a:r>
            <a:r>
              <a:rPr lang="en-GB" sz="2400" i="1" dirty="0" smtClean="0"/>
              <a:t>     X</a:t>
            </a:r>
            <a:r>
              <a:rPr lang="en-GB" sz="2400" i="1" baseline="-25000" dirty="0" smtClean="0"/>
              <a:t>A</a:t>
            </a:r>
            <a:endParaRPr lang="en-US" sz="2400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08774" y="548680"/>
            <a:ext cx="8229600" cy="830893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kumimoji="1" lang="en-US" altLang="ja-JP" dirty="0" smtClean="0">
                <a:solidFill>
                  <a:schemeClr val="accent2">
                    <a:lumMod val="75000"/>
                  </a:schemeClr>
                </a:solidFill>
              </a:rPr>
              <a:t>Performance demonstration in practical application</a:t>
            </a:r>
            <a:endParaRPr kumimoji="1" lang="ja-JP" altLang="en-US" dirty="0">
              <a:solidFill>
                <a:schemeClr val="accent2">
                  <a:lumMod val="75000"/>
                </a:schemeClr>
              </a:solidFill>
            </a:endParaRPr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4177190"/>
              </p:ext>
            </p:extLst>
          </p:nvPr>
        </p:nvGraphicFramePr>
        <p:xfrm>
          <a:off x="2651125" y="4926013"/>
          <a:ext cx="3914775" cy="1455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9953" name="Equation" r:id="rId5" imgW="1930320" imgH="711000" progId="Equation.3">
                  <p:embed/>
                </p:oleObj>
              </mc:Choice>
              <mc:Fallback>
                <p:oleObj name="Equation" r:id="rId5" imgW="1930320" imgH="7110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51125" y="4926013"/>
                        <a:ext cx="3914775" cy="145573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3265705" y="4464694"/>
            <a:ext cx="29033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/>
              <a:t> </a:t>
            </a:r>
            <a:r>
              <a:rPr lang="en-GB" sz="2400" i="1" dirty="0"/>
              <a:t>Q	</a:t>
            </a:r>
            <a:r>
              <a:rPr lang="en-GB" sz="2400" i="1" dirty="0" smtClean="0"/>
              <a:t>    </a:t>
            </a:r>
            <a:r>
              <a:rPr lang="en-GB" sz="2400" i="1" dirty="0"/>
              <a:t>X</a:t>
            </a:r>
            <a:r>
              <a:rPr lang="en-GB" sz="2400" i="1" baseline="-25000" dirty="0"/>
              <a:t>Q</a:t>
            </a:r>
            <a:r>
              <a:rPr lang="en-GB" sz="2400" i="1" dirty="0"/>
              <a:t> 	  </a:t>
            </a:r>
            <a:r>
              <a:rPr lang="en-GB" sz="2400" i="1" dirty="0" smtClean="0"/>
              <a:t>     X</a:t>
            </a:r>
            <a:r>
              <a:rPr lang="en-GB" sz="2400" i="1" baseline="-25000" dirty="0" smtClean="0"/>
              <a:t>A</a:t>
            </a:r>
            <a:endParaRPr lang="en-US" sz="2400" dirty="0"/>
          </a:p>
        </p:txBody>
      </p:sp>
      <p:grpSp>
        <p:nvGrpSpPr>
          <p:cNvPr id="4" name="Group 3"/>
          <p:cNvGrpSpPr/>
          <p:nvPr/>
        </p:nvGrpSpPr>
        <p:grpSpPr>
          <a:xfrm>
            <a:off x="4283968" y="2237780"/>
            <a:ext cx="3382093" cy="1569660"/>
            <a:chOff x="4283968" y="2237780"/>
            <a:chExt cx="3382093" cy="1569660"/>
          </a:xfrm>
        </p:grpSpPr>
        <p:sp>
          <p:nvSpPr>
            <p:cNvPr id="10" name="Rounded Rectangle 9"/>
            <p:cNvSpPr/>
            <p:nvPr/>
          </p:nvSpPr>
          <p:spPr>
            <a:xfrm>
              <a:off x="4283968" y="2847760"/>
              <a:ext cx="663804" cy="349701"/>
            </a:xfrm>
            <a:prstGeom prst="roundRect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ounded Rectangle 10"/>
            <p:cNvSpPr/>
            <p:nvPr/>
          </p:nvSpPr>
          <p:spPr>
            <a:xfrm>
              <a:off x="5220072" y="2865913"/>
              <a:ext cx="663804" cy="349701"/>
            </a:xfrm>
            <a:prstGeom prst="roundRect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" name="TextBox 1"/>
            <p:cNvSpPr txBox="1"/>
            <p:nvPr/>
          </p:nvSpPr>
          <p:spPr>
            <a:xfrm>
              <a:off x="6806530" y="2237780"/>
              <a:ext cx="859531" cy="156966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9600" b="1" dirty="0" smtClean="0">
                  <a:solidFill>
                    <a:srgbClr val="FF0000"/>
                  </a:solidFill>
                </a:rPr>
                <a:t>?</a:t>
              </a:r>
              <a:endParaRPr lang="en-US" sz="9600" b="1" dirty="0">
                <a:solidFill>
                  <a:srgbClr val="FF0000"/>
                </a:solidFill>
              </a:endParaRPr>
            </a:p>
          </p:txBody>
        </p:sp>
      </p:grp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21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363410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161760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en-US" dirty="0"/>
              <a:t>W</a:t>
            </a:r>
            <a:r>
              <a:rPr lang="en-US" dirty="0" smtClean="0"/>
              <a:t>e </a:t>
            </a:r>
            <a:r>
              <a:rPr lang="en-US" dirty="0"/>
              <a:t>showed that the </a:t>
            </a:r>
            <a:r>
              <a:rPr lang="en-GB" dirty="0">
                <a:solidFill>
                  <a:srgbClr val="FF0000"/>
                </a:solidFill>
              </a:rPr>
              <a:t>DVAR model uniquely represents </a:t>
            </a:r>
            <a:r>
              <a:rPr lang="en-GB" dirty="0" smtClean="0"/>
              <a:t>the </a:t>
            </a:r>
            <a:r>
              <a:rPr lang="en-US" dirty="0" smtClean="0"/>
              <a:t>continuous </a:t>
            </a:r>
            <a:r>
              <a:rPr lang="en-US" dirty="0"/>
              <a:t>time, </a:t>
            </a:r>
            <a:r>
              <a:rPr lang="en-GB" dirty="0"/>
              <a:t>multivariate,</a:t>
            </a:r>
            <a:r>
              <a:rPr lang="en-US" dirty="0"/>
              <a:t> linear Markov system</a:t>
            </a:r>
            <a:r>
              <a:rPr lang="en-US" dirty="0" smtClean="0"/>
              <a:t>.</a:t>
            </a:r>
          </a:p>
          <a:p>
            <a:pPr algn="just"/>
            <a:endParaRPr lang="en-GB" dirty="0" smtClean="0"/>
          </a:p>
          <a:p>
            <a:pPr algn="just"/>
            <a:r>
              <a:rPr lang="en-GB" dirty="0" smtClean="0"/>
              <a:t>We clarified </a:t>
            </a:r>
            <a:r>
              <a:rPr lang="en-US" dirty="0">
                <a:solidFill>
                  <a:srgbClr val="FF0000"/>
                </a:solidFill>
              </a:rPr>
              <a:t>mathematical relations</a:t>
            </a:r>
            <a:r>
              <a:rPr lang="en-US" dirty="0"/>
              <a:t> between </a:t>
            </a:r>
            <a:r>
              <a:rPr lang="en-GB" dirty="0" smtClean="0">
                <a:solidFill>
                  <a:srgbClr val="FF0000"/>
                </a:solidFill>
              </a:rPr>
              <a:t>the CTVAR, </a:t>
            </a:r>
            <a:r>
              <a:rPr lang="en-GB" dirty="0">
                <a:solidFill>
                  <a:srgbClr val="FF0000"/>
                </a:solidFill>
              </a:rPr>
              <a:t>the </a:t>
            </a:r>
            <a:r>
              <a:rPr lang="en-GB" dirty="0" smtClean="0">
                <a:solidFill>
                  <a:srgbClr val="FF0000"/>
                </a:solidFill>
              </a:rPr>
              <a:t>SVAR </a:t>
            </a:r>
            <a:r>
              <a:rPr lang="en-GB" dirty="0">
                <a:solidFill>
                  <a:srgbClr val="FF0000"/>
                </a:solidFill>
              </a:rPr>
              <a:t>and the </a:t>
            </a:r>
            <a:r>
              <a:rPr lang="en-GB" dirty="0" smtClean="0">
                <a:solidFill>
                  <a:srgbClr val="FF0000"/>
                </a:solidFill>
              </a:rPr>
              <a:t>DVAR </a:t>
            </a:r>
            <a:r>
              <a:rPr lang="en-GB" dirty="0" smtClean="0"/>
              <a:t>models.</a:t>
            </a:r>
          </a:p>
          <a:p>
            <a:pPr algn="just"/>
            <a:endParaRPr lang="en-GB" u="sng" dirty="0" smtClean="0"/>
          </a:p>
          <a:p>
            <a:pPr algn="just"/>
            <a:r>
              <a:rPr lang="en-GB" dirty="0" smtClean="0"/>
              <a:t>Proposed </a:t>
            </a:r>
            <a:r>
              <a:rPr lang="en-GB" dirty="0"/>
              <a:t>modeling </a:t>
            </a:r>
            <a:r>
              <a:rPr lang="en-GB" dirty="0" smtClean="0"/>
              <a:t>approach accurately derives </a:t>
            </a:r>
            <a:r>
              <a:rPr lang="en-GB" dirty="0"/>
              <a:t>the </a:t>
            </a:r>
            <a:r>
              <a:rPr lang="en-GB" dirty="0" smtClean="0"/>
              <a:t>CTVAR </a:t>
            </a:r>
            <a:r>
              <a:rPr lang="en-GB" dirty="0"/>
              <a:t>and the </a:t>
            </a:r>
            <a:r>
              <a:rPr lang="en-GB" dirty="0" smtClean="0"/>
              <a:t>SVAR </a:t>
            </a:r>
            <a:r>
              <a:rPr lang="en-GB" dirty="0"/>
              <a:t>models </a:t>
            </a:r>
            <a:r>
              <a:rPr lang="en-GB" dirty="0">
                <a:solidFill>
                  <a:srgbClr val="FF0000"/>
                </a:solidFill>
              </a:rPr>
              <a:t>from the </a:t>
            </a:r>
            <a:r>
              <a:rPr lang="en-GB" dirty="0" smtClean="0">
                <a:solidFill>
                  <a:srgbClr val="FF0000"/>
                </a:solidFill>
              </a:rPr>
              <a:t>DVAR </a:t>
            </a:r>
            <a:r>
              <a:rPr lang="en-GB" dirty="0" smtClean="0"/>
              <a:t>model </a:t>
            </a:r>
            <a:r>
              <a:rPr lang="en-GB" dirty="0"/>
              <a:t>under a generic </a:t>
            </a:r>
            <a:r>
              <a:rPr lang="en-GB" dirty="0" smtClean="0"/>
              <a:t>assumption.</a:t>
            </a:r>
          </a:p>
          <a:p>
            <a:pPr algn="just"/>
            <a:endParaRPr lang="en-GB" u="sng" dirty="0" smtClean="0"/>
          </a:p>
          <a:p>
            <a:pPr algn="just"/>
            <a:r>
              <a:rPr lang="en-GB" dirty="0" smtClean="0"/>
              <a:t>We </a:t>
            </a:r>
            <a:r>
              <a:rPr lang="en-GB" dirty="0" smtClean="0">
                <a:solidFill>
                  <a:srgbClr val="FF0000"/>
                </a:solidFill>
              </a:rPr>
              <a:t>demonstrated </a:t>
            </a:r>
            <a:r>
              <a:rPr lang="en-GB" dirty="0">
                <a:solidFill>
                  <a:srgbClr val="FF0000"/>
                </a:solidFill>
              </a:rPr>
              <a:t>the practical performance </a:t>
            </a:r>
            <a:r>
              <a:rPr lang="en-GB" dirty="0"/>
              <a:t>of our proposed approach </a:t>
            </a:r>
            <a:r>
              <a:rPr lang="en-GB" dirty="0" smtClean="0"/>
              <a:t>through some </a:t>
            </a:r>
            <a:r>
              <a:rPr lang="en-GB" dirty="0"/>
              <a:t>numerical experiments using both </a:t>
            </a:r>
            <a:r>
              <a:rPr lang="en-GB" dirty="0" smtClean="0">
                <a:solidFill>
                  <a:srgbClr val="FF0000"/>
                </a:solidFill>
              </a:rPr>
              <a:t>artificial </a:t>
            </a:r>
            <a:r>
              <a:rPr lang="en-GB" dirty="0">
                <a:solidFill>
                  <a:srgbClr val="FF0000"/>
                </a:solidFill>
              </a:rPr>
              <a:t>and real world data</a:t>
            </a:r>
            <a:r>
              <a:rPr lang="en-GB" dirty="0" smtClean="0"/>
              <a:t>.</a:t>
            </a:r>
            <a:endParaRPr lang="en-GB" u="sng" dirty="0" smtClean="0">
              <a:solidFill>
                <a:srgbClr val="C00000"/>
              </a:solidFill>
            </a:endParaRPr>
          </a:p>
          <a:p>
            <a:pPr algn="just"/>
            <a:endParaRPr lang="en-GB" u="sng" dirty="0" smtClean="0">
              <a:solidFill>
                <a:srgbClr val="C00000"/>
              </a:solidFill>
            </a:endParaRPr>
          </a:p>
          <a:p>
            <a:endParaRPr lang="ru-RU" dirty="0" smtClean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548680"/>
            <a:ext cx="8229600" cy="1066800"/>
          </a:xfrm>
        </p:spPr>
        <p:txBody>
          <a:bodyPr>
            <a:normAutofit fontScale="90000"/>
          </a:bodyPr>
          <a:lstStyle/>
          <a:p>
            <a:pPr lvl="0"/>
            <a:r>
              <a:rPr lang="en-GB" b="1" dirty="0" smtClean="0"/>
              <a:t>Conclusion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22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642918"/>
            <a:ext cx="8229600" cy="1066800"/>
          </a:xfrm>
        </p:spPr>
        <p:txBody>
          <a:bodyPr/>
          <a:lstStyle/>
          <a:p>
            <a:r>
              <a:rPr kumimoji="1" lang="en-US" altLang="ja-JP" dirty="0" smtClean="0"/>
              <a:t>References</a:t>
            </a:r>
            <a:endParaRPr kumimoji="1" lang="ja-JP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75364" y="1439366"/>
            <a:ext cx="8968635" cy="4936382"/>
          </a:xfrm>
        </p:spPr>
        <p:txBody>
          <a:bodyPr>
            <a:noAutofit/>
          </a:bodyPr>
          <a:lstStyle/>
          <a:p>
            <a:r>
              <a:rPr lang="en-GB" sz="1400" dirty="0"/>
              <a:t>[1] P.J. </a:t>
            </a:r>
            <a:r>
              <a:rPr lang="en-GB" sz="1400" dirty="0" err="1"/>
              <a:t>Brockwell</a:t>
            </a:r>
            <a:r>
              <a:rPr lang="en-GB" sz="1400" dirty="0"/>
              <a:t> and R.A. Davis, “Time Series: Theory and Methods”, Springer, 2nd ed., 1991.</a:t>
            </a:r>
            <a:endParaRPr lang="en-US" sz="1400" dirty="0"/>
          </a:p>
          <a:p>
            <a:r>
              <a:rPr lang="en-GB" sz="1400" dirty="0"/>
              <a:t>[2] O. </a:t>
            </a:r>
            <a:r>
              <a:rPr lang="en-GB" sz="1400" dirty="0" err="1"/>
              <a:t>Stamer</a:t>
            </a:r>
            <a:r>
              <a:rPr lang="en-GB" sz="1400" dirty="0"/>
              <a:t>, R.L. </a:t>
            </a:r>
            <a:r>
              <a:rPr lang="en-GB" sz="1400" dirty="0" err="1"/>
              <a:t>Tweedie</a:t>
            </a:r>
            <a:r>
              <a:rPr lang="en-GB" sz="1400" dirty="0"/>
              <a:t> and P.J. </a:t>
            </a:r>
            <a:r>
              <a:rPr lang="en-GB" sz="1400" dirty="0" err="1"/>
              <a:t>Brockwell</a:t>
            </a:r>
            <a:r>
              <a:rPr lang="en-GB" sz="1400" dirty="0"/>
              <a:t>, “Existence and Stability of Continuous Time Threshold ARMA Process”, </a:t>
            </a:r>
            <a:r>
              <a:rPr lang="en-GB" sz="1400" dirty="0" err="1"/>
              <a:t>Statica</a:t>
            </a:r>
            <a:r>
              <a:rPr lang="en-GB" sz="1400" dirty="0"/>
              <a:t> </a:t>
            </a:r>
            <a:r>
              <a:rPr lang="en-GB" sz="1400" dirty="0" err="1"/>
              <a:t>Sinica</a:t>
            </a:r>
            <a:r>
              <a:rPr lang="en-GB" sz="1400" dirty="0"/>
              <a:t>, Vol.6, 1996, 715-732.</a:t>
            </a:r>
            <a:endParaRPr lang="en-US" sz="1400" dirty="0"/>
          </a:p>
          <a:p>
            <a:r>
              <a:rPr lang="en-GB" sz="1400" dirty="0"/>
              <a:t>[</a:t>
            </a:r>
            <a:r>
              <a:rPr lang="en-US" sz="1400" dirty="0"/>
              <a:t>3</a:t>
            </a:r>
            <a:r>
              <a:rPr lang="en-GB" sz="1400" dirty="0"/>
              <a:t>] </a:t>
            </a:r>
            <a:r>
              <a:rPr lang="en-US" sz="1400" dirty="0"/>
              <a:t>J. Gottschalk, “An Introduction into the SVAR Methodology: Identification, Interpretation and Limitations of SVAR models”, Kiel Working Paper, No.1072. Institute of World Economics, Kiel, 2001.</a:t>
            </a:r>
          </a:p>
          <a:p>
            <a:r>
              <a:rPr lang="en-US" sz="1400" dirty="0"/>
              <a:t>[4] A. Moneta, D. </a:t>
            </a:r>
            <a:r>
              <a:rPr lang="en-US" sz="1400" dirty="0" err="1"/>
              <a:t>Entner</a:t>
            </a:r>
            <a:r>
              <a:rPr lang="en-US" sz="1400" dirty="0"/>
              <a:t>, P. O. Hoyer and A. Coad. Causal inference </a:t>
            </a:r>
            <a:r>
              <a:rPr lang="en-US" sz="1400" dirty="0" smtClean="0"/>
              <a:t>by independent </a:t>
            </a:r>
            <a:r>
              <a:rPr lang="en-US" sz="1400" dirty="0"/>
              <a:t>component analysis: Theory and applications. </a:t>
            </a:r>
            <a:r>
              <a:rPr lang="en-US" sz="1400" dirty="0" smtClean="0"/>
              <a:t>Oxford Bulletin </a:t>
            </a:r>
            <a:r>
              <a:rPr lang="en-US" sz="1400" dirty="0"/>
              <a:t>of Economics and Statistics, 75(5): 705-730, 2013.</a:t>
            </a:r>
            <a:r>
              <a:rPr lang="en-US" sz="1400" dirty="0" smtClean="0"/>
              <a:t>. </a:t>
            </a:r>
            <a:endParaRPr lang="en-US" sz="1400" dirty="0"/>
          </a:p>
          <a:p>
            <a:r>
              <a:rPr lang="en-US" sz="1400" dirty="0"/>
              <a:t>[5] A. </a:t>
            </a:r>
            <a:r>
              <a:rPr lang="en-US" sz="1400" dirty="0" err="1"/>
              <a:t>Hyvärinen</a:t>
            </a:r>
            <a:r>
              <a:rPr lang="en-US" sz="1400" dirty="0"/>
              <a:t>, S. Shimizu and P. Hoyer, “Casual Modeling Combining Instantaneous and Lagged Effects: an Identifiable Model Based on Non-Gaussianity”, Proceedings of the 25</a:t>
            </a:r>
            <a:r>
              <a:rPr lang="en-US" sz="1400" baseline="30000" dirty="0"/>
              <a:t>th</a:t>
            </a:r>
            <a:r>
              <a:rPr lang="en-US" sz="1400" dirty="0"/>
              <a:t> International Conference on Machine Learning, Helsinki, Finland, 2008, 424-431. </a:t>
            </a:r>
          </a:p>
          <a:p>
            <a:r>
              <a:rPr lang="en-US" sz="1400" dirty="0"/>
              <a:t>[6] B. Pfaff and T. </a:t>
            </a:r>
            <a:r>
              <a:rPr lang="en-US" sz="1400" dirty="0" err="1"/>
              <a:t>Kronberg</a:t>
            </a:r>
            <a:r>
              <a:rPr lang="en-US" sz="1400" dirty="0"/>
              <a:t>, “VAR, SVAR and SVEC Models: Implementation within R Package </a:t>
            </a:r>
            <a:r>
              <a:rPr lang="en-US" sz="1400" dirty="0" err="1"/>
              <a:t>vars</a:t>
            </a:r>
            <a:r>
              <a:rPr lang="en-US" sz="1400" dirty="0"/>
              <a:t>”, Journal of statistical software, Vol.27, No.4, 2008, 1-32.</a:t>
            </a:r>
          </a:p>
          <a:p>
            <a:r>
              <a:rPr lang="en-US" sz="1400" dirty="0"/>
              <a:t>[7] </a:t>
            </a:r>
            <a:r>
              <a:rPr lang="en-GB" sz="1400" dirty="0"/>
              <a:t>L. </a:t>
            </a:r>
            <a:r>
              <a:rPr lang="en-US" sz="1400" dirty="0" err="1"/>
              <a:t>Kilian</a:t>
            </a:r>
            <a:r>
              <a:rPr lang="en-US" sz="1400" dirty="0"/>
              <a:t>, “Structural Vector </a:t>
            </a:r>
            <a:r>
              <a:rPr lang="en-US" sz="1400" dirty="0" err="1"/>
              <a:t>Autoregressions</a:t>
            </a:r>
            <a:r>
              <a:rPr lang="en-US" sz="1400" dirty="0"/>
              <a:t>, Handbook of Research Methods and Applications on Empirical Macroeconomics”, Edward </a:t>
            </a:r>
            <a:r>
              <a:rPr lang="en-US" sz="1400" dirty="0" err="1"/>
              <a:t>Elger</a:t>
            </a:r>
            <a:r>
              <a:rPr lang="en-US" sz="1400" dirty="0"/>
              <a:t>, 2011.</a:t>
            </a:r>
          </a:p>
          <a:p>
            <a:r>
              <a:rPr lang="en-US" sz="1400" dirty="0"/>
              <a:t>[8] J. Pearl, "Causality: Models, Reasoning, and Inference", Chap.1 and Chap.5, Cambridge University Press, 2000.</a:t>
            </a:r>
          </a:p>
          <a:p>
            <a:r>
              <a:rPr lang="en-GB" sz="1400" dirty="0"/>
              <a:t>[9] F. Fisher, “</a:t>
            </a:r>
            <a:r>
              <a:rPr lang="en-US" sz="1400" dirty="0"/>
              <a:t>A Correspondence Principle for Simultaneous Equation Models</a:t>
            </a:r>
            <a:r>
              <a:rPr lang="en-GB" sz="1400" dirty="0"/>
              <a:t>”, </a:t>
            </a:r>
            <a:r>
              <a:rPr lang="en-GB" sz="1400" dirty="0" err="1"/>
              <a:t>Econometrica</a:t>
            </a:r>
            <a:r>
              <a:rPr lang="en-GB" sz="1400" dirty="0"/>
              <a:t>, Vol. 38, </a:t>
            </a:r>
            <a:r>
              <a:rPr lang="ru-RU" sz="1400" dirty="0"/>
              <a:t>№ 1, 1970, 73-92</a:t>
            </a:r>
            <a:r>
              <a:rPr lang="ru-RU" sz="1400" dirty="0" smtClean="0"/>
              <a:t>.</a:t>
            </a:r>
            <a:endParaRPr lang="en-GB" sz="1400" dirty="0" smtClean="0"/>
          </a:p>
          <a:p>
            <a:r>
              <a:rPr lang="ru-RU" sz="1400" dirty="0"/>
              <a:t>[10] Y. Iwasaki and H.A. Simon, </a:t>
            </a:r>
            <a:r>
              <a:rPr lang="en-GB" sz="1400" dirty="0"/>
              <a:t>“</a:t>
            </a:r>
            <a:r>
              <a:rPr lang="ru-RU" sz="1400" dirty="0"/>
              <a:t>Causality and Model Abstraction</a:t>
            </a:r>
            <a:r>
              <a:rPr lang="en-GB" sz="1400" dirty="0"/>
              <a:t>”</a:t>
            </a:r>
            <a:r>
              <a:rPr lang="ru-RU" sz="1400" dirty="0"/>
              <a:t>, Articial Intelligence, Vol.67, 1994, 143-194.</a:t>
            </a:r>
            <a:endParaRPr lang="en-US" sz="1400" dirty="0"/>
          </a:p>
          <a:p>
            <a:pPr marL="109728" indent="0">
              <a:buNone/>
            </a:pPr>
            <a:endParaRPr lang="en-US" sz="14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1484784"/>
            <a:ext cx="8856984" cy="5017744"/>
          </a:xfrm>
        </p:spPr>
        <p:txBody>
          <a:bodyPr>
            <a:noAutofit/>
          </a:bodyPr>
          <a:lstStyle/>
          <a:p>
            <a:r>
              <a:rPr lang="en-GB" sz="1400" dirty="0" smtClean="0"/>
              <a:t>[</a:t>
            </a:r>
            <a:r>
              <a:rPr lang="en-GB" sz="1400" dirty="0"/>
              <a:t>11] </a:t>
            </a:r>
            <a:r>
              <a:rPr lang="en-US" sz="1400" dirty="0"/>
              <a:t>G. </a:t>
            </a:r>
            <a:r>
              <a:rPr lang="en-US" sz="1400" dirty="0" err="1"/>
              <a:t>Lacerda</a:t>
            </a:r>
            <a:r>
              <a:rPr lang="en-US" sz="1400" dirty="0"/>
              <a:t>, P. </a:t>
            </a:r>
            <a:r>
              <a:rPr lang="en-US" sz="1400" dirty="0" err="1"/>
              <a:t>Spirtes</a:t>
            </a:r>
            <a:r>
              <a:rPr lang="en-US" sz="1400" dirty="0"/>
              <a:t>, J. Ramsey, and P. O. Hoyer, “Discovering cyclic causal models by independent components analysis, Proceedings of the 24</a:t>
            </a:r>
            <a:r>
              <a:rPr lang="en-US" sz="1400" baseline="30000" dirty="0"/>
              <a:t>th</a:t>
            </a:r>
            <a:r>
              <a:rPr lang="en-US" sz="1400" dirty="0"/>
              <a:t> conference on</a:t>
            </a:r>
            <a:r>
              <a:rPr lang="en-US" sz="1400" i="1" dirty="0"/>
              <a:t> </a:t>
            </a:r>
            <a:r>
              <a:rPr lang="en-US" sz="1400" dirty="0"/>
              <a:t>Uncertainty in Artificial Intelligence</a:t>
            </a:r>
            <a:r>
              <a:rPr lang="en-US" sz="1400" i="1" dirty="0"/>
              <a:t>, </a:t>
            </a:r>
            <a:r>
              <a:rPr lang="en-US" sz="1400" dirty="0"/>
              <a:t>2008. </a:t>
            </a:r>
          </a:p>
          <a:p>
            <a:r>
              <a:rPr lang="en-US" sz="1400" dirty="0"/>
              <a:t>[12] J.M. </a:t>
            </a:r>
            <a:r>
              <a:rPr lang="en-US" sz="1400" dirty="0" err="1"/>
              <a:t>Mooij</a:t>
            </a:r>
            <a:r>
              <a:rPr lang="en-US" sz="1400" dirty="0"/>
              <a:t>, D. </a:t>
            </a:r>
            <a:r>
              <a:rPr lang="en-US" sz="1400" dirty="0" err="1"/>
              <a:t>Janzing</a:t>
            </a:r>
            <a:r>
              <a:rPr lang="en-US" sz="1400" dirty="0"/>
              <a:t> and B. </a:t>
            </a:r>
            <a:r>
              <a:rPr lang="en-US" sz="1400" dirty="0" err="1"/>
              <a:t>Scholkopf</a:t>
            </a:r>
            <a:r>
              <a:rPr lang="en-US" sz="1400" dirty="0"/>
              <a:t>, </a:t>
            </a:r>
            <a:r>
              <a:rPr lang="en-GB" sz="1400" dirty="0"/>
              <a:t>“</a:t>
            </a:r>
            <a:r>
              <a:rPr lang="en-US" sz="1400" dirty="0"/>
              <a:t>From Ordinary Differential Equations to Structural Causal Models: the deterministic case”, Proceedings of the 29</a:t>
            </a:r>
            <a:r>
              <a:rPr lang="en-US" sz="1400" baseline="30000" dirty="0"/>
              <a:t>th</a:t>
            </a:r>
            <a:r>
              <a:rPr lang="en-US" sz="1400" dirty="0"/>
              <a:t> conference on</a:t>
            </a:r>
            <a:r>
              <a:rPr lang="en-US" sz="1400" i="1" dirty="0"/>
              <a:t> </a:t>
            </a:r>
            <a:r>
              <a:rPr lang="en-US" sz="1400" dirty="0"/>
              <a:t>Uncertainty in Artificial Intelligence</a:t>
            </a:r>
            <a:r>
              <a:rPr lang="en-US" sz="1400" i="1" dirty="0"/>
              <a:t>, </a:t>
            </a:r>
            <a:r>
              <a:rPr lang="en-US" sz="1400" dirty="0"/>
              <a:t>2013.</a:t>
            </a:r>
          </a:p>
          <a:p>
            <a:r>
              <a:rPr lang="en-US" sz="1400" dirty="0"/>
              <a:t>[13] Y. Kawahara, S. Shimizu and T. Washio, “Analyzing Relationships between ARMA Processes Based on Non-Gaussianity of External Influences”, </a:t>
            </a:r>
            <a:r>
              <a:rPr lang="en-US" sz="1400" dirty="0" err="1"/>
              <a:t>Neurocomputing</a:t>
            </a:r>
            <a:r>
              <a:rPr lang="en-US" sz="1400" dirty="0"/>
              <a:t>, Vol. 74, </a:t>
            </a:r>
            <a:r>
              <a:rPr lang="en-GB" sz="1400" dirty="0"/>
              <a:t>№ 12-13, 2011, 2212-2221.</a:t>
            </a:r>
            <a:endParaRPr lang="en-US" sz="1400" dirty="0"/>
          </a:p>
          <a:p>
            <a:r>
              <a:rPr lang="en-GB" sz="1400" dirty="0"/>
              <a:t>[14] R.J. </a:t>
            </a:r>
            <a:r>
              <a:rPr lang="en-GB" sz="1400" dirty="0" err="1"/>
              <a:t>LeVeque</a:t>
            </a:r>
            <a:r>
              <a:rPr lang="en-GB" sz="1400" dirty="0"/>
              <a:t>, “Finite Difference Methods for Ordinary and Partial Differential Equations: Steady-state and Time-dependent Problems”,</a:t>
            </a:r>
            <a:r>
              <a:rPr lang="ja-JP" altLang="en-US" sz="1400" dirty="0"/>
              <a:t>　</a:t>
            </a:r>
            <a:r>
              <a:rPr lang="en-GB" sz="1400" dirty="0"/>
              <a:t>SIAM e-books, 2007.</a:t>
            </a:r>
            <a:endParaRPr lang="en-US" sz="1400" dirty="0"/>
          </a:p>
          <a:p>
            <a:r>
              <a:rPr lang="en-GB" sz="1400" dirty="0"/>
              <a:t>[15] P. </a:t>
            </a:r>
            <a:r>
              <a:rPr lang="en-GB" sz="1400" dirty="0" err="1"/>
              <a:t>Olver</a:t>
            </a:r>
            <a:r>
              <a:rPr lang="en-GB" sz="1400" dirty="0"/>
              <a:t>, “Applications of Lie groups to differential equations”, Springer, New-York, 1993, 318.</a:t>
            </a:r>
            <a:endParaRPr lang="en-US" sz="1400" dirty="0"/>
          </a:p>
          <a:p>
            <a:r>
              <a:rPr lang="en-GB" sz="1400" dirty="0"/>
              <a:t>[16] B. L. Shea, “Estimation of multivariate time series”</a:t>
            </a:r>
            <a:r>
              <a:rPr lang="en-US" sz="1400" dirty="0"/>
              <a:t>,</a:t>
            </a:r>
            <a:r>
              <a:rPr lang="en-GB" sz="1400" dirty="0"/>
              <a:t> Journal of Time Series Analysis, Vol. 8, 1987, 95–110.</a:t>
            </a:r>
            <a:endParaRPr lang="en-US" sz="1400" dirty="0"/>
          </a:p>
          <a:p>
            <a:r>
              <a:rPr lang="en-GB" sz="1400" dirty="0"/>
              <a:t>[17] S. Shimizu, T. </a:t>
            </a:r>
            <a:r>
              <a:rPr lang="en-GB" sz="1400" dirty="0" err="1"/>
              <a:t>Inazumi</a:t>
            </a:r>
            <a:r>
              <a:rPr lang="en-GB" sz="1400" dirty="0"/>
              <a:t>, Y. </a:t>
            </a:r>
            <a:r>
              <a:rPr lang="en-GB" sz="1400" dirty="0" err="1"/>
              <a:t>Sogawa</a:t>
            </a:r>
            <a:r>
              <a:rPr lang="en-GB" sz="1400" dirty="0"/>
              <a:t>, A. </a:t>
            </a:r>
            <a:r>
              <a:rPr lang="en-GB" sz="1400" dirty="0" err="1"/>
              <a:t>Hyvärinen</a:t>
            </a:r>
            <a:r>
              <a:rPr lang="en-GB" sz="1400" dirty="0"/>
              <a:t>, Y. Kawahara, T. Washio, P. O. Hoyer and K. </a:t>
            </a:r>
            <a:r>
              <a:rPr lang="en-GB" sz="1400" dirty="0" err="1"/>
              <a:t>Bollen</a:t>
            </a:r>
            <a:r>
              <a:rPr lang="en-GB" sz="1400" dirty="0"/>
              <a:t>, “</a:t>
            </a:r>
            <a:r>
              <a:rPr lang="en-GB" sz="1400" dirty="0" err="1"/>
              <a:t>DirectLiNGAM</a:t>
            </a:r>
            <a:r>
              <a:rPr lang="en-GB" sz="1400" dirty="0"/>
              <a:t>: A direct method for learning a linear non-Gaussian structural equation model</a:t>
            </a:r>
            <a:r>
              <a:rPr lang="en-US" sz="1400" dirty="0"/>
              <a:t>”</a:t>
            </a:r>
            <a:r>
              <a:rPr lang="en-GB" sz="1400" dirty="0"/>
              <a:t>, J. of Machine Learning Research, Vol. 12, 2011, 1225-1248.</a:t>
            </a:r>
            <a:endParaRPr lang="en-US" sz="1400" dirty="0"/>
          </a:p>
          <a:p>
            <a:r>
              <a:rPr lang="en-GB" sz="1400" cap="all" dirty="0"/>
              <a:t>[18] </a:t>
            </a:r>
            <a:r>
              <a:rPr lang="en-GB" sz="1400" dirty="0"/>
              <a:t>Yu</a:t>
            </a:r>
            <a:r>
              <a:rPr lang="en-GB" sz="1400" cap="all" dirty="0"/>
              <a:t>. N.</a:t>
            </a:r>
            <a:r>
              <a:rPr lang="en-GB" sz="1400" dirty="0"/>
              <a:t> </a:t>
            </a:r>
            <a:r>
              <a:rPr lang="en-GB" sz="1400" dirty="0" err="1"/>
              <a:t>Pepyolyshev</a:t>
            </a:r>
            <a:r>
              <a:rPr lang="en-GB" sz="1400" dirty="0"/>
              <a:t>, “Spectral characteristics of power noise parameters and fluctuations of neutron reflectors of nuclear reactor IBR-2”, Preprint, JINR, </a:t>
            </a:r>
            <a:r>
              <a:rPr lang="en-GB" sz="1400" dirty="0" err="1"/>
              <a:t>Dubna</a:t>
            </a:r>
            <a:r>
              <a:rPr lang="en-GB" sz="1400" dirty="0"/>
              <a:t> (in Russian), 1988.</a:t>
            </a:r>
            <a:endParaRPr lang="en-US" sz="1400" dirty="0"/>
          </a:p>
          <a:p>
            <a:r>
              <a:rPr lang="en-GB" sz="1400" dirty="0"/>
              <a:t>[19] M. </a:t>
            </a:r>
            <a:r>
              <a:rPr lang="en-GB" sz="1400" dirty="0" err="1"/>
              <a:t>Voortman</a:t>
            </a:r>
            <a:r>
              <a:rPr lang="en-GB" sz="1400" dirty="0"/>
              <a:t>, D. Dash and M.J. </a:t>
            </a:r>
            <a:r>
              <a:rPr lang="en-GB" sz="1400" dirty="0" err="1"/>
              <a:t>Druzdzel</a:t>
            </a:r>
            <a:r>
              <a:rPr lang="en-GB" sz="1400" dirty="0"/>
              <a:t>, "Learning Why Things Change: The Difference-Based Causality Learner", Proceedings of the 26th conference on Uncertainty in Artificial Intelligence, 2010</a:t>
            </a:r>
            <a:endParaRPr lang="en-US" sz="1400" dirty="0"/>
          </a:p>
          <a:p>
            <a:pPr marL="109728" indent="0" algn="just">
              <a:buNone/>
            </a:pPr>
            <a:endParaRPr lang="ru-RU" sz="1400" dirty="0"/>
          </a:p>
          <a:p>
            <a:pPr marL="109728" indent="0" algn="just">
              <a:buNone/>
            </a:pPr>
            <a:endParaRPr lang="ru-RU" altLang="ja-JP" sz="1400" dirty="0"/>
          </a:p>
          <a:p>
            <a:endParaRPr lang="en-US" sz="1400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28596" y="642918"/>
            <a:ext cx="8229600" cy="1066800"/>
          </a:xfrm>
        </p:spPr>
        <p:txBody>
          <a:bodyPr/>
          <a:lstStyle/>
          <a:p>
            <a:r>
              <a:rPr kumimoji="1" lang="en-US" altLang="ja-JP" dirty="0" smtClean="0"/>
              <a:t>References</a:t>
            </a:r>
            <a:endParaRPr kumimoji="1" lang="ja-JP" alt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24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5332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25</a:t>
            </a:fld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1"/>
          </p:nvPr>
        </p:nvSpPr>
        <p:spPr>
          <a:xfrm>
            <a:off x="457200" y="3200400"/>
            <a:ext cx="8458200" cy="228600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de-DE" sz="4000" b="1" i="1" dirty="0" err="1" smtClean="0">
                <a:solidFill>
                  <a:schemeClr val="accent1">
                    <a:lumMod val="50000"/>
                  </a:schemeClr>
                </a:solidFill>
              </a:rPr>
              <a:t>Thank</a:t>
            </a:r>
            <a:r>
              <a:rPr lang="de-DE" sz="4000" b="1" i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altLang="ja-JP" sz="4000" b="1" i="1" dirty="0" smtClean="0">
                <a:solidFill>
                  <a:schemeClr val="accent1">
                    <a:lumMod val="50000"/>
                  </a:schemeClr>
                </a:solidFill>
              </a:rPr>
              <a:t>you for your attention</a:t>
            </a:r>
            <a:endParaRPr lang="ru-RU" sz="4000" b="1" i="1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357158" y="476672"/>
            <a:ext cx="8229600" cy="1066800"/>
          </a:xfrm>
          <a:prstGeom prst="rect">
            <a:avLst/>
          </a:prstGeom>
        </p:spPr>
        <p:txBody>
          <a:bodyPr vert="horz" anchor="ctr">
            <a:normAutofit fontScale="90000" lnSpcReduction="2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Introduction</a:t>
            </a:r>
            <a:r>
              <a:rPr kumimoji="0" lang="ru-RU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ru-RU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ru-RU" sz="40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Блок-схема: альтернативный процесс 8"/>
          <p:cNvSpPr/>
          <p:nvPr/>
        </p:nvSpPr>
        <p:spPr>
          <a:xfrm>
            <a:off x="1175101" y="2483163"/>
            <a:ext cx="2786082" cy="659479"/>
          </a:xfrm>
          <a:prstGeom prst="flowChartAlternateProcess">
            <a:avLst/>
          </a:prstGeom>
          <a:solidFill>
            <a:srgbClr val="FFFF99"/>
          </a:solidFill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rgbClr val="FF0000"/>
                </a:solidFill>
              </a:rPr>
              <a:t>Not structural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611747" y="1557894"/>
            <a:ext cx="4352739" cy="2677656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Each mathematical relation </a:t>
            </a:r>
            <a:r>
              <a:rPr lang="en-GB" sz="2800" dirty="0" smtClean="0"/>
              <a:t>in DVAR model doesn’t </a:t>
            </a:r>
            <a:r>
              <a:rPr lang="en-GB" sz="2800" dirty="0"/>
              <a:t>have a </a:t>
            </a:r>
            <a:r>
              <a:rPr lang="en-GB" sz="2800" dirty="0" err="1"/>
              <a:t>bijective</a:t>
            </a:r>
            <a:r>
              <a:rPr lang="en-GB" sz="2800" dirty="0"/>
              <a:t> correspondence to an individual process in the </a:t>
            </a:r>
            <a:r>
              <a:rPr lang="en-GB" sz="2800" dirty="0" smtClean="0"/>
              <a:t>objective system.</a:t>
            </a:r>
            <a:endParaRPr lang="en-GB" sz="2800" dirty="0"/>
          </a:p>
        </p:txBody>
      </p:sp>
      <p:sp>
        <p:nvSpPr>
          <p:cNvPr id="8" name="Равно 11"/>
          <p:cNvSpPr/>
          <p:nvPr/>
        </p:nvSpPr>
        <p:spPr>
          <a:xfrm>
            <a:off x="3960883" y="2501427"/>
            <a:ext cx="571504" cy="428628"/>
          </a:xfrm>
          <a:prstGeom prst="mathEqual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0" name="Down Arrow 9"/>
          <p:cNvSpPr/>
          <p:nvPr/>
        </p:nvSpPr>
        <p:spPr>
          <a:xfrm>
            <a:off x="2282969" y="2021498"/>
            <a:ext cx="428628" cy="392037"/>
          </a:xfrm>
          <a:prstGeom prst="downArrow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extBox 1"/>
          <p:cNvSpPr txBox="1"/>
          <p:nvPr/>
        </p:nvSpPr>
        <p:spPr>
          <a:xfrm>
            <a:off x="2711597" y="2025812"/>
            <a:ext cx="13676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70C0"/>
                </a:solidFill>
              </a:rPr>
              <a:t>Limitations</a:t>
            </a:r>
            <a:endParaRPr lang="en-GB" b="1" dirty="0">
              <a:solidFill>
                <a:srgbClr val="0070C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396294" y="1541788"/>
            <a:ext cx="2226892" cy="461665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0070C0"/>
                </a:solidFill>
              </a:rPr>
              <a:t>DVAR </a:t>
            </a:r>
            <a:r>
              <a:rPr lang="en-US" sz="2400" b="1" dirty="0" smtClean="0">
                <a:solidFill>
                  <a:srgbClr val="0070C0"/>
                </a:solidFill>
              </a:rPr>
              <a:t>model</a:t>
            </a:r>
            <a:endParaRPr lang="en-GB" sz="2400" b="1" dirty="0">
              <a:solidFill>
                <a:srgbClr val="0070C0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313631" y="3515138"/>
            <a:ext cx="1190506" cy="397752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2200" dirty="0" smtClean="0"/>
              <a:t>Eq. </a:t>
            </a:r>
            <a:r>
              <a:rPr lang="en-GB" sz="2200" dirty="0"/>
              <a:t>1</a:t>
            </a:r>
            <a:endParaRPr lang="en-US" sz="2200" dirty="0"/>
          </a:p>
        </p:txBody>
      </p:sp>
      <p:sp>
        <p:nvSpPr>
          <p:cNvPr id="11" name="Oval 10"/>
          <p:cNvSpPr/>
          <p:nvPr/>
        </p:nvSpPr>
        <p:spPr>
          <a:xfrm>
            <a:off x="303932" y="4975862"/>
            <a:ext cx="1296144" cy="397752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2200" dirty="0" smtClean="0"/>
              <a:t>Eq. N</a:t>
            </a:r>
            <a:endParaRPr lang="en-US" sz="2200" dirty="0"/>
          </a:p>
        </p:txBody>
      </p:sp>
      <p:sp>
        <p:nvSpPr>
          <p:cNvPr id="12" name="Parallelogram 11"/>
          <p:cNvSpPr/>
          <p:nvPr/>
        </p:nvSpPr>
        <p:spPr>
          <a:xfrm>
            <a:off x="2282969" y="3549306"/>
            <a:ext cx="1796310" cy="325744"/>
          </a:xfrm>
          <a:prstGeom prst="parallelogram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2200" dirty="0" smtClean="0"/>
              <a:t>Process 1</a:t>
            </a:r>
            <a:endParaRPr lang="en-US" sz="2200" dirty="0"/>
          </a:p>
        </p:txBody>
      </p:sp>
      <p:sp>
        <p:nvSpPr>
          <p:cNvPr id="13" name="Oval 12"/>
          <p:cNvSpPr/>
          <p:nvPr/>
        </p:nvSpPr>
        <p:spPr>
          <a:xfrm>
            <a:off x="339767" y="4051178"/>
            <a:ext cx="1190506" cy="397752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2200" dirty="0" smtClean="0"/>
              <a:t>Eq. 2</a:t>
            </a:r>
            <a:endParaRPr lang="en-US" sz="2200" dirty="0"/>
          </a:p>
        </p:txBody>
      </p:sp>
      <p:sp>
        <p:nvSpPr>
          <p:cNvPr id="14" name="TextBox 13"/>
          <p:cNvSpPr txBox="1"/>
          <p:nvPr/>
        </p:nvSpPr>
        <p:spPr>
          <a:xfrm>
            <a:off x="576166" y="4475800"/>
            <a:ext cx="954107" cy="61010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en-GB" sz="5000" dirty="0" smtClean="0">
                <a:solidFill>
                  <a:schemeClr val="accent5">
                    <a:lumMod val="75000"/>
                  </a:schemeClr>
                </a:solidFill>
              </a:rPr>
              <a:t>…</a:t>
            </a:r>
            <a:endParaRPr lang="en-US" sz="500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15" name="Parallelogram 14"/>
          <p:cNvSpPr/>
          <p:nvPr/>
        </p:nvSpPr>
        <p:spPr>
          <a:xfrm>
            <a:off x="2267092" y="4030132"/>
            <a:ext cx="1812187" cy="325744"/>
          </a:xfrm>
          <a:prstGeom prst="parallelogram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2200" dirty="0" smtClean="0"/>
              <a:t>Process 2</a:t>
            </a:r>
            <a:endParaRPr lang="en-US" sz="2200" dirty="0"/>
          </a:p>
        </p:txBody>
      </p:sp>
      <p:sp>
        <p:nvSpPr>
          <p:cNvPr id="16" name="Parallelogram 15"/>
          <p:cNvSpPr/>
          <p:nvPr/>
        </p:nvSpPr>
        <p:spPr>
          <a:xfrm>
            <a:off x="2282968" y="5046034"/>
            <a:ext cx="1796311" cy="325744"/>
          </a:xfrm>
          <a:prstGeom prst="parallelogram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2200" dirty="0" smtClean="0"/>
              <a:t>Process N</a:t>
            </a:r>
            <a:endParaRPr lang="en-US" sz="2200" dirty="0"/>
          </a:p>
        </p:txBody>
      </p:sp>
      <p:sp>
        <p:nvSpPr>
          <p:cNvPr id="17" name="TextBox 16"/>
          <p:cNvSpPr txBox="1"/>
          <p:nvPr/>
        </p:nvSpPr>
        <p:spPr>
          <a:xfrm>
            <a:off x="2696131" y="4399927"/>
            <a:ext cx="954107" cy="61010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en-GB" sz="50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…</a:t>
            </a:r>
            <a:endParaRPr lang="en-US" sz="5000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cxnSp>
        <p:nvCxnSpPr>
          <p:cNvPr id="19" name="Straight Arrow Connector 18"/>
          <p:cNvCxnSpPr>
            <a:stCxn id="9" idx="6"/>
            <a:endCxn id="12" idx="5"/>
          </p:cNvCxnSpPr>
          <p:nvPr/>
        </p:nvCxnSpPr>
        <p:spPr>
          <a:xfrm flipV="1">
            <a:off x="1504137" y="3712178"/>
            <a:ext cx="819550" cy="1836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stCxn id="13" idx="6"/>
          </p:cNvCxnSpPr>
          <p:nvPr/>
        </p:nvCxnSpPr>
        <p:spPr>
          <a:xfrm flipV="1">
            <a:off x="1530273" y="4248218"/>
            <a:ext cx="793413" cy="1836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>
            <a:off x="1600076" y="5190904"/>
            <a:ext cx="819550" cy="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1684326" y="3443002"/>
            <a:ext cx="504056" cy="2287945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4616925" y="4605813"/>
            <a:ext cx="4347561" cy="1938992"/>
          </a:xfrm>
          <a:prstGeom prst="rect">
            <a:avLst/>
          </a:prstGeom>
          <a:solidFill>
            <a:srgbClr val="FFCCFF"/>
          </a:solidFill>
          <a:ln w="57150">
            <a:solidFill>
              <a:srgbClr val="FF7C8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/>
              <a:t>We aim to analyse the mechanism of the objective system and DVAR model is not applicable for such analysis.</a:t>
            </a:r>
            <a:endParaRPr lang="en-US" sz="2400" dirty="0"/>
          </a:p>
        </p:txBody>
      </p:sp>
      <p:sp>
        <p:nvSpPr>
          <p:cNvPr id="27" name="Rounded Rectangle 26"/>
          <p:cNvSpPr/>
          <p:nvPr/>
        </p:nvSpPr>
        <p:spPr>
          <a:xfrm>
            <a:off x="303932" y="3408834"/>
            <a:ext cx="1296144" cy="2592288"/>
          </a:xfrm>
          <a:prstGeom prst="roundRect">
            <a:avLst/>
          </a:prstGeom>
          <a:noFill/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TextBox 27"/>
          <p:cNvSpPr txBox="1"/>
          <p:nvPr/>
        </p:nvSpPr>
        <p:spPr>
          <a:xfrm>
            <a:off x="485723" y="5373614"/>
            <a:ext cx="88517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DVAR </a:t>
            </a:r>
          </a:p>
          <a:p>
            <a:r>
              <a:rPr lang="en-GB" dirty="0" smtClean="0"/>
              <a:t>model</a:t>
            </a:r>
            <a:endParaRPr lang="en-US" dirty="0"/>
          </a:p>
        </p:txBody>
      </p:sp>
      <p:sp>
        <p:nvSpPr>
          <p:cNvPr id="29" name="Rounded Rectangle 28"/>
          <p:cNvSpPr/>
          <p:nvPr/>
        </p:nvSpPr>
        <p:spPr>
          <a:xfrm>
            <a:off x="2267092" y="3443002"/>
            <a:ext cx="1979543" cy="2592288"/>
          </a:xfrm>
          <a:prstGeom prst="roundRect">
            <a:avLst/>
          </a:prstGeom>
          <a:noFill/>
          <a:ln>
            <a:solidFill>
              <a:srgbClr val="00B05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TextBox 29"/>
          <p:cNvSpPr txBox="1"/>
          <p:nvPr/>
        </p:nvSpPr>
        <p:spPr>
          <a:xfrm>
            <a:off x="2757898" y="5578238"/>
            <a:ext cx="9236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S</a:t>
            </a:r>
            <a:r>
              <a:rPr lang="en-GB" dirty="0" smtClean="0"/>
              <a:t>ystem</a:t>
            </a:r>
            <a:endParaRPr lang="en-US" dirty="0"/>
          </a:p>
        </p:txBody>
      </p:sp>
      <p:cxnSp>
        <p:nvCxnSpPr>
          <p:cNvPr id="34" name="Straight Connector 33"/>
          <p:cNvCxnSpPr/>
          <p:nvPr/>
        </p:nvCxnSpPr>
        <p:spPr>
          <a:xfrm>
            <a:off x="1836726" y="3549306"/>
            <a:ext cx="279648" cy="2181641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89780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467544" y="1285462"/>
            <a:ext cx="15247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DVAR model</a:t>
            </a:r>
            <a:endParaRPr lang="en-GB" dirty="0"/>
          </a:p>
        </p:txBody>
      </p:sp>
      <p:sp>
        <p:nvSpPr>
          <p:cNvPr id="10" name="Up-Down Arrow 9"/>
          <p:cNvSpPr/>
          <p:nvPr/>
        </p:nvSpPr>
        <p:spPr>
          <a:xfrm>
            <a:off x="719137" y="2544083"/>
            <a:ext cx="396479" cy="1119272"/>
          </a:xfrm>
          <a:prstGeom prst="up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>
            <a:off x="1131015" y="2780553"/>
            <a:ext cx="404790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dirty="0">
                <a:solidFill>
                  <a:srgbClr val="FF0000"/>
                </a:solidFill>
              </a:rPr>
              <a:t>They are </a:t>
            </a:r>
            <a:r>
              <a:rPr lang="en-US" altLang="ja-JP" dirty="0" smtClean="0">
                <a:solidFill>
                  <a:srgbClr val="FF0000"/>
                </a:solidFill>
              </a:rPr>
              <a:t>equivalent for any regular Q,</a:t>
            </a:r>
          </a:p>
          <a:p>
            <a:r>
              <a:rPr lang="en-US" dirty="0">
                <a:solidFill>
                  <a:srgbClr val="FF0000"/>
                </a:solidFill>
              </a:rPr>
              <a:t>	</a:t>
            </a:r>
            <a:r>
              <a:rPr lang="en-US" dirty="0" smtClean="0">
                <a:solidFill>
                  <a:srgbClr val="FF0000"/>
                </a:solidFill>
              </a:rPr>
              <a:t>where W(t)=QU(t).</a:t>
            </a:r>
            <a:endParaRPr lang="en-GB" dirty="0"/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72149032"/>
              </p:ext>
            </p:extLst>
          </p:nvPr>
        </p:nvGraphicFramePr>
        <p:xfrm>
          <a:off x="718443" y="1678487"/>
          <a:ext cx="3341688" cy="855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871" name="Equation" r:id="rId3" imgW="1803240" imgH="457200" progId="Equation.3">
                  <p:embed/>
                </p:oleObj>
              </mc:Choice>
              <mc:Fallback>
                <p:oleObj name="Equation" r:id="rId3" imgW="1803240" imgH="45720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8443" y="1678487"/>
                        <a:ext cx="3341688" cy="855663"/>
                      </a:xfrm>
                      <a:prstGeom prst="rect">
                        <a:avLst/>
                      </a:prstGeom>
                      <a:noFill/>
                      <a:ln w="38100">
                        <a:solidFill>
                          <a:srgbClr val="FF3300"/>
                        </a:solidFill>
                        <a:prstDash val="sysDash"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581495" y="4564592"/>
            <a:ext cx="412149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</a:t>
            </a:r>
            <a:r>
              <a:rPr lang="en-GB" dirty="0"/>
              <a:t>here </a:t>
            </a:r>
            <a:r>
              <a:rPr lang="en-GB" dirty="0" err="1"/>
              <a:t>Φ</a:t>
            </a:r>
            <a:r>
              <a:rPr lang="en-GB" baseline="-25000" dirty="0" err="1"/>
              <a:t>j</a:t>
            </a:r>
            <a:r>
              <a:rPr lang="en-GB" dirty="0"/>
              <a:t> </a:t>
            </a:r>
            <a:r>
              <a:rPr lang="en-US" dirty="0"/>
              <a:t>are </a:t>
            </a:r>
            <a:r>
              <a:rPr lang="en-US" dirty="0" err="1"/>
              <a:t>d×d</a:t>
            </a:r>
            <a:r>
              <a:rPr lang="en-US" dirty="0"/>
              <a:t> coefficient matrices. U(t) is a d-dimensional unobserved noise </a:t>
            </a:r>
            <a:r>
              <a:rPr lang="en-US" dirty="0" smtClean="0"/>
              <a:t>vector. </a:t>
            </a:r>
            <a:endParaRPr lang="en-US" dirty="0"/>
          </a:p>
        </p:txBody>
      </p:sp>
      <p:sp>
        <p:nvSpPr>
          <p:cNvPr id="16" name="Заголовок 1"/>
          <p:cNvSpPr txBox="1">
            <a:spLocks/>
          </p:cNvSpPr>
          <p:nvPr/>
        </p:nvSpPr>
        <p:spPr>
          <a:xfrm>
            <a:off x="357158" y="476672"/>
            <a:ext cx="8566164" cy="1066800"/>
          </a:xfrm>
          <a:prstGeom prst="rect">
            <a:avLst/>
          </a:prstGeom>
        </p:spPr>
        <p:txBody>
          <a:bodyPr vert="horz" anchor="ctr">
            <a:normAutofit fontScale="82500" lnSpcReduction="10000"/>
          </a:bodyPr>
          <a:lstStyle/>
          <a:p>
            <a:pPr lvl="0">
              <a:spcBef>
                <a:spcPct val="0"/>
              </a:spcBef>
              <a:defRPr/>
            </a:pPr>
            <a:r>
              <a:rPr kumimoji="0" lang="en-GB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The lack of </a:t>
            </a:r>
            <a:r>
              <a:rPr lang="en-GB" sz="4000" b="1" dirty="0" err="1">
                <a:solidFill>
                  <a:schemeClr val="tx2"/>
                </a:solidFill>
              </a:rPr>
              <a:t>structurality</a:t>
            </a:r>
            <a:r>
              <a:rPr lang="en-GB" sz="4000" b="1" dirty="0">
                <a:solidFill>
                  <a:schemeClr val="tx2"/>
                </a:solidFill>
              </a:rPr>
              <a:t> </a:t>
            </a:r>
            <a:r>
              <a:rPr lang="en-GB" sz="4000" b="1" dirty="0" smtClean="0">
                <a:solidFill>
                  <a:schemeClr val="tx2"/>
                </a:solidFill>
              </a:rPr>
              <a:t>of </a:t>
            </a:r>
            <a:r>
              <a:rPr kumimoji="0" lang="en-GB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DVAR model</a:t>
            </a:r>
            <a:r>
              <a:rPr kumimoji="0" lang="ru-RU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ru-RU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ru-RU" sz="40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357159" y="5589240"/>
            <a:ext cx="858444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u="sng" dirty="0" smtClean="0">
                <a:solidFill>
                  <a:srgbClr val="FF3300"/>
                </a:solidFill>
              </a:rPr>
              <a:t>The DVAR model doesn’t represent the system uniquely, since their correspondence depends on the choice of U(t).</a:t>
            </a:r>
            <a:endParaRPr lang="en-US" sz="2400" b="1" u="sng" dirty="0">
              <a:solidFill>
                <a:srgbClr val="FF3300"/>
              </a:solidFill>
            </a:endParaRP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35824907"/>
              </p:ext>
            </p:extLst>
          </p:nvPr>
        </p:nvGraphicFramePr>
        <p:xfrm>
          <a:off x="642397" y="3653424"/>
          <a:ext cx="3729038" cy="895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872" name="Equation" r:id="rId5" imgW="2197080" imgH="457200" progId="Equation.3">
                  <p:embed/>
                </p:oleObj>
              </mc:Choice>
              <mc:Fallback>
                <p:oleObj name="Equation" r:id="rId5" imgW="2197080" imgH="4572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2397" y="3653424"/>
                        <a:ext cx="3729038" cy="895350"/>
                      </a:xfrm>
                      <a:prstGeom prst="rect">
                        <a:avLst/>
                      </a:prstGeom>
                      <a:noFill/>
                      <a:ln w="38100">
                        <a:solidFill>
                          <a:srgbClr val="FF3300"/>
                        </a:solidFill>
                        <a:prstDash val="sysDash"/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34" name="Parallelogram 33"/>
          <p:cNvSpPr/>
          <p:nvPr/>
        </p:nvSpPr>
        <p:spPr>
          <a:xfrm>
            <a:off x="7061619" y="2156696"/>
            <a:ext cx="1796310" cy="325744"/>
          </a:xfrm>
          <a:prstGeom prst="parallelogram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2200" dirty="0" smtClean="0"/>
              <a:t>Process 1</a:t>
            </a:r>
            <a:endParaRPr lang="en-US" sz="2200" dirty="0"/>
          </a:p>
        </p:txBody>
      </p:sp>
      <p:sp>
        <p:nvSpPr>
          <p:cNvPr id="32" name="Oval 31"/>
          <p:cNvSpPr/>
          <p:nvPr/>
        </p:nvSpPr>
        <p:spPr>
          <a:xfrm>
            <a:off x="5132172" y="1716484"/>
            <a:ext cx="714158" cy="140024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2200" dirty="0"/>
          </a:p>
        </p:txBody>
      </p:sp>
      <p:sp>
        <p:nvSpPr>
          <p:cNvPr id="33" name="Oval 32"/>
          <p:cNvSpPr/>
          <p:nvPr/>
        </p:nvSpPr>
        <p:spPr>
          <a:xfrm>
            <a:off x="5157979" y="2383236"/>
            <a:ext cx="777528" cy="140024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2200" dirty="0"/>
          </a:p>
        </p:txBody>
      </p:sp>
      <p:sp>
        <p:nvSpPr>
          <p:cNvPr id="35" name="Oval 34"/>
          <p:cNvSpPr/>
          <p:nvPr/>
        </p:nvSpPr>
        <p:spPr>
          <a:xfrm>
            <a:off x="5147851" y="1905191"/>
            <a:ext cx="714158" cy="140024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2200" dirty="0"/>
          </a:p>
        </p:txBody>
      </p:sp>
      <p:sp>
        <p:nvSpPr>
          <p:cNvPr id="36" name="TextBox 35"/>
          <p:cNvSpPr txBox="1"/>
          <p:nvPr/>
        </p:nvSpPr>
        <p:spPr>
          <a:xfrm>
            <a:off x="5201787" y="2040250"/>
            <a:ext cx="646331" cy="403316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en-GB" sz="3000" dirty="0" smtClean="0">
                <a:solidFill>
                  <a:schemeClr val="accent5">
                    <a:lumMod val="75000"/>
                  </a:schemeClr>
                </a:solidFill>
              </a:rPr>
              <a:t>…</a:t>
            </a:r>
            <a:endParaRPr lang="en-US" sz="300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7" name="Parallelogram 36"/>
          <p:cNvSpPr/>
          <p:nvPr/>
        </p:nvSpPr>
        <p:spPr>
          <a:xfrm>
            <a:off x="7045742" y="2637522"/>
            <a:ext cx="1812187" cy="325744"/>
          </a:xfrm>
          <a:prstGeom prst="parallelogram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2200" dirty="0" smtClean="0"/>
              <a:t>Process 2</a:t>
            </a:r>
            <a:endParaRPr lang="en-US" sz="2200" dirty="0"/>
          </a:p>
        </p:txBody>
      </p:sp>
      <p:sp>
        <p:nvSpPr>
          <p:cNvPr id="38" name="Parallelogram 37"/>
          <p:cNvSpPr/>
          <p:nvPr/>
        </p:nvSpPr>
        <p:spPr>
          <a:xfrm>
            <a:off x="7061618" y="3653424"/>
            <a:ext cx="1796311" cy="325744"/>
          </a:xfrm>
          <a:prstGeom prst="parallelogram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2200" dirty="0" smtClean="0"/>
              <a:t>Process N</a:t>
            </a:r>
            <a:endParaRPr lang="en-US" sz="2200" dirty="0"/>
          </a:p>
        </p:txBody>
      </p:sp>
      <p:sp>
        <p:nvSpPr>
          <p:cNvPr id="39" name="TextBox 38"/>
          <p:cNvSpPr txBox="1"/>
          <p:nvPr/>
        </p:nvSpPr>
        <p:spPr>
          <a:xfrm>
            <a:off x="7474781" y="3007317"/>
            <a:ext cx="954107" cy="61010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en-GB" sz="50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…</a:t>
            </a:r>
            <a:endParaRPr lang="en-US" sz="5000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cxnSp>
        <p:nvCxnSpPr>
          <p:cNvPr id="40" name="Straight Arrow Connector 39"/>
          <p:cNvCxnSpPr>
            <a:stCxn id="32" idx="6"/>
            <a:endCxn id="34" idx="5"/>
          </p:cNvCxnSpPr>
          <p:nvPr/>
        </p:nvCxnSpPr>
        <p:spPr>
          <a:xfrm>
            <a:off x="5846330" y="1786496"/>
            <a:ext cx="1256007" cy="533072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>
            <a:endCxn id="37" idx="5"/>
          </p:cNvCxnSpPr>
          <p:nvPr/>
        </p:nvCxnSpPr>
        <p:spPr>
          <a:xfrm>
            <a:off x="5672983" y="2045215"/>
            <a:ext cx="1413477" cy="755179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>
            <a:stCxn id="33" idx="6"/>
            <a:endCxn id="38" idx="5"/>
          </p:cNvCxnSpPr>
          <p:nvPr/>
        </p:nvCxnSpPr>
        <p:spPr>
          <a:xfrm>
            <a:off x="5935507" y="2453248"/>
            <a:ext cx="1166829" cy="136304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Rounded Rectangle 47"/>
          <p:cNvSpPr/>
          <p:nvPr/>
        </p:nvSpPr>
        <p:spPr>
          <a:xfrm>
            <a:off x="6962062" y="2000849"/>
            <a:ext cx="1979543" cy="2592288"/>
          </a:xfrm>
          <a:prstGeom prst="roundRect">
            <a:avLst/>
          </a:prstGeom>
          <a:noFill/>
          <a:ln>
            <a:solidFill>
              <a:srgbClr val="00B05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TextBox 51"/>
          <p:cNvSpPr txBox="1"/>
          <p:nvPr/>
        </p:nvSpPr>
        <p:spPr>
          <a:xfrm>
            <a:off x="7452868" y="4136085"/>
            <a:ext cx="9236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S</a:t>
            </a:r>
            <a:r>
              <a:rPr lang="en-GB" dirty="0" smtClean="0"/>
              <a:t>ystem</a:t>
            </a:r>
            <a:endParaRPr lang="en-US" dirty="0"/>
          </a:p>
        </p:txBody>
      </p:sp>
      <p:sp>
        <p:nvSpPr>
          <p:cNvPr id="72" name="Oval 71"/>
          <p:cNvSpPr/>
          <p:nvPr/>
        </p:nvSpPr>
        <p:spPr>
          <a:xfrm>
            <a:off x="5178918" y="3739954"/>
            <a:ext cx="714158" cy="140024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2200" dirty="0"/>
          </a:p>
        </p:txBody>
      </p:sp>
      <p:sp>
        <p:nvSpPr>
          <p:cNvPr id="73" name="Oval 72"/>
          <p:cNvSpPr/>
          <p:nvPr/>
        </p:nvSpPr>
        <p:spPr>
          <a:xfrm>
            <a:off x="5204725" y="4406706"/>
            <a:ext cx="777528" cy="140024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2200" dirty="0"/>
          </a:p>
        </p:txBody>
      </p:sp>
      <p:sp>
        <p:nvSpPr>
          <p:cNvPr id="74" name="Oval 73"/>
          <p:cNvSpPr/>
          <p:nvPr/>
        </p:nvSpPr>
        <p:spPr>
          <a:xfrm>
            <a:off x="5194597" y="3928661"/>
            <a:ext cx="714158" cy="140024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2200" dirty="0"/>
          </a:p>
        </p:txBody>
      </p:sp>
      <p:sp>
        <p:nvSpPr>
          <p:cNvPr id="75" name="TextBox 74"/>
          <p:cNvSpPr txBox="1"/>
          <p:nvPr/>
        </p:nvSpPr>
        <p:spPr>
          <a:xfrm>
            <a:off x="5248533" y="4063720"/>
            <a:ext cx="646331" cy="403316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en-GB" sz="3000" dirty="0" smtClean="0">
                <a:solidFill>
                  <a:schemeClr val="accent5">
                    <a:lumMod val="75000"/>
                  </a:schemeClr>
                </a:solidFill>
              </a:rPr>
              <a:t>…</a:t>
            </a:r>
            <a:endParaRPr lang="en-US" sz="3000" dirty="0">
              <a:solidFill>
                <a:schemeClr val="accent5">
                  <a:lumMod val="75000"/>
                </a:schemeClr>
              </a:solidFill>
            </a:endParaRPr>
          </a:p>
        </p:txBody>
      </p:sp>
      <p:cxnSp>
        <p:nvCxnSpPr>
          <p:cNvPr id="83" name="Straight Arrow Connector 82"/>
          <p:cNvCxnSpPr>
            <a:stCxn id="72" idx="6"/>
            <a:endCxn id="34" idx="5"/>
          </p:cNvCxnSpPr>
          <p:nvPr/>
        </p:nvCxnSpPr>
        <p:spPr>
          <a:xfrm flipV="1">
            <a:off x="5893076" y="2319568"/>
            <a:ext cx="1209261" cy="149039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Arrow Connector 84"/>
          <p:cNvCxnSpPr>
            <a:stCxn id="74" idx="6"/>
            <a:endCxn id="37" idx="5"/>
          </p:cNvCxnSpPr>
          <p:nvPr/>
        </p:nvCxnSpPr>
        <p:spPr>
          <a:xfrm flipV="1">
            <a:off x="5908755" y="2800394"/>
            <a:ext cx="1177705" cy="1198279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Straight Arrow Connector 86"/>
          <p:cNvCxnSpPr>
            <a:endCxn id="38" idx="5"/>
          </p:cNvCxnSpPr>
          <p:nvPr/>
        </p:nvCxnSpPr>
        <p:spPr>
          <a:xfrm flipV="1">
            <a:off x="5686459" y="3816296"/>
            <a:ext cx="1415877" cy="666219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Connector 88"/>
          <p:cNvCxnSpPr/>
          <p:nvPr/>
        </p:nvCxnSpPr>
        <p:spPr>
          <a:xfrm>
            <a:off x="5965961" y="1654794"/>
            <a:ext cx="201641" cy="114172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Straight Connector 93"/>
          <p:cNvCxnSpPr/>
          <p:nvPr/>
        </p:nvCxnSpPr>
        <p:spPr>
          <a:xfrm>
            <a:off x="6024971" y="3432351"/>
            <a:ext cx="537615" cy="1034685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Straight Connector 95"/>
          <p:cNvCxnSpPr/>
          <p:nvPr/>
        </p:nvCxnSpPr>
        <p:spPr>
          <a:xfrm flipH="1">
            <a:off x="5846330" y="1671048"/>
            <a:ext cx="520333" cy="1125466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Straight Connector 97"/>
          <p:cNvCxnSpPr/>
          <p:nvPr/>
        </p:nvCxnSpPr>
        <p:spPr>
          <a:xfrm flipH="1">
            <a:off x="6235474" y="3241627"/>
            <a:ext cx="51578" cy="135151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4956707" y="1317365"/>
            <a:ext cx="110959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Equations</a:t>
            </a:r>
            <a:endParaRPr lang="en-GB" sz="1600" dirty="0"/>
          </a:p>
        </p:txBody>
      </p:sp>
      <p:sp>
        <p:nvSpPr>
          <p:cNvPr id="49" name="TextBox 48"/>
          <p:cNvSpPr txBox="1"/>
          <p:nvPr/>
        </p:nvSpPr>
        <p:spPr>
          <a:xfrm>
            <a:off x="4996876" y="3382105"/>
            <a:ext cx="110959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Equations</a:t>
            </a:r>
            <a:endParaRPr lang="en-GB" sz="1600" dirty="0"/>
          </a:p>
        </p:txBody>
      </p:sp>
      <p:sp>
        <p:nvSpPr>
          <p:cNvPr id="24" name="TextBox 23"/>
          <p:cNvSpPr txBox="1"/>
          <p:nvPr/>
        </p:nvSpPr>
        <p:spPr>
          <a:xfrm>
            <a:off x="4475090" y="1560304"/>
            <a:ext cx="763351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/>
              <a:t>u</a:t>
            </a:r>
            <a:r>
              <a:rPr lang="en-GB" sz="1600" baseline="-25000" dirty="0" smtClean="0"/>
              <a:t>1</a:t>
            </a:r>
            <a:r>
              <a:rPr lang="en-US" sz="1600" dirty="0" smtClean="0"/>
              <a:t>(t)+</a:t>
            </a:r>
          </a:p>
          <a:p>
            <a:r>
              <a:rPr lang="en-GB" sz="1600" dirty="0" smtClean="0"/>
              <a:t>u</a:t>
            </a:r>
            <a:r>
              <a:rPr lang="en-GB" sz="1600" baseline="-25000" dirty="0" smtClean="0"/>
              <a:t>2</a:t>
            </a:r>
            <a:r>
              <a:rPr lang="en-US" sz="1600" dirty="0" smtClean="0"/>
              <a:t>(t)+</a:t>
            </a:r>
            <a:endParaRPr lang="en-US" sz="1600" dirty="0"/>
          </a:p>
          <a:p>
            <a:endParaRPr lang="en-GB" sz="1600" dirty="0"/>
          </a:p>
          <a:p>
            <a:r>
              <a:rPr lang="en-GB" sz="1600" dirty="0" err="1" smtClean="0"/>
              <a:t>u</a:t>
            </a:r>
            <a:r>
              <a:rPr lang="en-GB" sz="1600" baseline="-25000" dirty="0" err="1" smtClean="0"/>
              <a:t>N</a:t>
            </a:r>
            <a:r>
              <a:rPr lang="en-US" sz="1600" dirty="0" smtClean="0"/>
              <a:t>(t)+</a:t>
            </a:r>
            <a:endParaRPr lang="en-US" sz="1600" dirty="0"/>
          </a:p>
        </p:txBody>
      </p:sp>
      <p:sp>
        <p:nvSpPr>
          <p:cNvPr id="60" name="TextBox 59"/>
          <p:cNvSpPr txBox="1"/>
          <p:nvPr/>
        </p:nvSpPr>
        <p:spPr>
          <a:xfrm>
            <a:off x="4488363" y="3617681"/>
            <a:ext cx="795411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 smtClean="0"/>
              <a:t>w</a:t>
            </a:r>
            <a:r>
              <a:rPr lang="en-GB" sz="1600" baseline="-25000" dirty="0" smtClean="0"/>
              <a:t>1</a:t>
            </a:r>
            <a:r>
              <a:rPr lang="en-US" sz="1600" dirty="0" smtClean="0"/>
              <a:t>(t)+</a:t>
            </a:r>
          </a:p>
          <a:p>
            <a:r>
              <a:rPr lang="en-GB" sz="1600" dirty="0"/>
              <a:t>w</a:t>
            </a:r>
            <a:r>
              <a:rPr lang="en-GB" sz="1600" baseline="-25000" dirty="0" smtClean="0"/>
              <a:t>2</a:t>
            </a:r>
            <a:r>
              <a:rPr lang="en-US" sz="1600" dirty="0" smtClean="0"/>
              <a:t>(t)+</a:t>
            </a:r>
            <a:endParaRPr lang="en-US" sz="1600" dirty="0"/>
          </a:p>
          <a:p>
            <a:endParaRPr lang="en-GB" sz="1600" dirty="0"/>
          </a:p>
          <a:p>
            <a:r>
              <a:rPr lang="en-GB" sz="1600" dirty="0" err="1"/>
              <a:t>w</a:t>
            </a:r>
            <a:r>
              <a:rPr lang="en-GB" sz="1600" baseline="-25000" dirty="0" err="1" smtClean="0"/>
              <a:t>N</a:t>
            </a:r>
            <a:r>
              <a:rPr lang="en-US" sz="1600" dirty="0" smtClean="0"/>
              <a:t>(t)+</a:t>
            </a:r>
            <a:endParaRPr lang="en-US" sz="1600" dirty="0"/>
          </a:p>
        </p:txBody>
      </p:sp>
      <p:sp>
        <p:nvSpPr>
          <p:cNvPr id="67" name="TextBox 66"/>
          <p:cNvSpPr txBox="1"/>
          <p:nvPr/>
        </p:nvSpPr>
        <p:spPr>
          <a:xfrm>
            <a:off x="4593853" y="2098858"/>
            <a:ext cx="553998" cy="34079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en-GB" sz="2400" dirty="0" smtClean="0"/>
              <a:t>…</a:t>
            </a:r>
            <a:endParaRPr lang="en-US" sz="2400" dirty="0"/>
          </a:p>
        </p:txBody>
      </p:sp>
      <p:sp>
        <p:nvSpPr>
          <p:cNvPr id="68" name="TextBox 67"/>
          <p:cNvSpPr txBox="1"/>
          <p:nvPr/>
        </p:nvSpPr>
        <p:spPr>
          <a:xfrm>
            <a:off x="4539577" y="4126001"/>
            <a:ext cx="553998" cy="34079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en-GB" sz="2400" dirty="0" smtClean="0"/>
              <a:t>…</a:t>
            </a:r>
            <a:endParaRPr lang="en-US" sz="2400" dirty="0"/>
          </a:p>
        </p:txBody>
      </p:sp>
      <p:cxnSp>
        <p:nvCxnSpPr>
          <p:cNvPr id="43" name="Straight Arrow Connector 42"/>
          <p:cNvCxnSpPr/>
          <p:nvPr/>
        </p:nvCxnSpPr>
        <p:spPr>
          <a:xfrm flipV="1">
            <a:off x="3995936" y="1786497"/>
            <a:ext cx="543641" cy="214352"/>
          </a:xfrm>
          <a:prstGeom prst="straightConnector1">
            <a:avLst/>
          </a:prstGeom>
          <a:ln w="19050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Arrow Connector 70"/>
          <p:cNvCxnSpPr/>
          <p:nvPr/>
        </p:nvCxnSpPr>
        <p:spPr>
          <a:xfrm flipV="1">
            <a:off x="3995936" y="1975203"/>
            <a:ext cx="576064" cy="131115"/>
          </a:xfrm>
          <a:prstGeom prst="straightConnector1">
            <a:avLst/>
          </a:prstGeom>
          <a:ln w="19050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Arrow Connector 80"/>
          <p:cNvCxnSpPr/>
          <p:nvPr/>
        </p:nvCxnSpPr>
        <p:spPr>
          <a:xfrm>
            <a:off x="3976455" y="2215203"/>
            <a:ext cx="595545" cy="267237"/>
          </a:xfrm>
          <a:prstGeom prst="straightConnector1">
            <a:avLst/>
          </a:prstGeom>
          <a:ln w="19050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Arrow Connector 81"/>
          <p:cNvCxnSpPr/>
          <p:nvPr/>
        </p:nvCxnSpPr>
        <p:spPr>
          <a:xfrm flipV="1">
            <a:off x="4336183" y="3816296"/>
            <a:ext cx="257670" cy="170859"/>
          </a:xfrm>
          <a:prstGeom prst="straightConnector1">
            <a:avLst/>
          </a:prstGeom>
          <a:ln w="19050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Arrow Connector 85"/>
          <p:cNvCxnSpPr/>
          <p:nvPr/>
        </p:nvCxnSpPr>
        <p:spPr>
          <a:xfrm flipV="1">
            <a:off x="4368374" y="4063720"/>
            <a:ext cx="271866" cy="56833"/>
          </a:xfrm>
          <a:prstGeom prst="straightConnector1">
            <a:avLst/>
          </a:prstGeom>
          <a:ln w="19050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traight Arrow Connector 87"/>
          <p:cNvCxnSpPr/>
          <p:nvPr/>
        </p:nvCxnSpPr>
        <p:spPr>
          <a:xfrm>
            <a:off x="4318674" y="4205983"/>
            <a:ext cx="275179" cy="340747"/>
          </a:xfrm>
          <a:prstGeom prst="straightConnector1">
            <a:avLst/>
          </a:prstGeom>
          <a:ln w="19050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60227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qual 3"/>
          <p:cNvSpPr/>
          <p:nvPr/>
        </p:nvSpPr>
        <p:spPr>
          <a:xfrm rot="5400000">
            <a:off x="799359" y="2299141"/>
            <a:ext cx="415502" cy="432048"/>
          </a:xfrm>
          <a:prstGeom prst="mathEqua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193619" y="2298851"/>
            <a:ext cx="38988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Structural VAR model (</a:t>
            </a:r>
            <a:r>
              <a:rPr lang="en-US" dirty="0" smtClean="0">
                <a:solidFill>
                  <a:srgbClr val="FF0000"/>
                </a:solidFill>
              </a:rPr>
              <a:t>unique P=Q</a:t>
            </a:r>
            <a:r>
              <a:rPr lang="en-US" dirty="0" smtClean="0"/>
              <a:t>)</a:t>
            </a:r>
            <a:endParaRPr lang="en-GB" dirty="0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47325031"/>
              </p:ext>
            </p:extLst>
          </p:nvPr>
        </p:nvGraphicFramePr>
        <p:xfrm>
          <a:off x="881525" y="2765368"/>
          <a:ext cx="3519611" cy="86409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144" name="Equation" r:id="rId3" imgW="1828800" imgH="444500" progId="Equation.3">
                  <p:embed/>
                </p:oleObj>
              </mc:Choice>
              <mc:Fallback>
                <p:oleObj name="Equation" r:id="rId3" imgW="1828800" imgH="4445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81525" y="2765368"/>
                        <a:ext cx="3519611" cy="864096"/>
                      </a:xfrm>
                      <a:prstGeom prst="rect">
                        <a:avLst/>
                      </a:prstGeom>
                      <a:noFill/>
                      <a:ln w="57150" cmpd="dbl">
                        <a:solidFill>
                          <a:srgbClr val="FF7C80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726269" y="3670911"/>
            <a:ext cx="41504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where Ψ</a:t>
            </a:r>
            <a:r>
              <a:rPr lang="en-US" baseline="-25000" dirty="0"/>
              <a:t>0</a:t>
            </a:r>
            <a:r>
              <a:rPr lang="en-US" dirty="0"/>
              <a:t>=I</a:t>
            </a:r>
            <a:r>
              <a:rPr lang="en-GB" dirty="0"/>
              <a:t>–</a:t>
            </a:r>
            <a:r>
              <a:rPr lang="en-US" dirty="0" smtClean="0"/>
              <a:t>P</a:t>
            </a:r>
            <a:r>
              <a:rPr lang="en-US" baseline="30000" dirty="0" smtClean="0"/>
              <a:t>-1</a:t>
            </a:r>
            <a:r>
              <a:rPr lang="en-US" dirty="0" smtClean="0"/>
              <a:t>, </a:t>
            </a:r>
            <a:r>
              <a:rPr lang="en-US" dirty="0" err="1" smtClean="0"/>
              <a:t>Ψ</a:t>
            </a:r>
            <a:r>
              <a:rPr lang="en-US" baseline="-25000" dirty="0" err="1" smtClean="0"/>
              <a:t>j</a:t>
            </a:r>
            <a:r>
              <a:rPr lang="en-US" dirty="0" smtClean="0"/>
              <a:t>=P</a:t>
            </a:r>
            <a:r>
              <a:rPr lang="en-US" baseline="30000" dirty="0" smtClean="0"/>
              <a:t>-1</a:t>
            </a:r>
            <a:r>
              <a:rPr lang="en-US" dirty="0" smtClean="0"/>
              <a:t>Φ</a:t>
            </a:r>
            <a:r>
              <a:rPr lang="en-US" baseline="-25000" dirty="0" smtClean="0"/>
              <a:t>j, </a:t>
            </a:r>
            <a:r>
              <a:rPr lang="en-US" dirty="0"/>
              <a:t>W(t</a:t>
            </a:r>
            <a:r>
              <a:rPr lang="en-US" dirty="0" smtClean="0"/>
              <a:t>)=PU(t).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638033" y="980100"/>
            <a:ext cx="15247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DVAR model</a:t>
            </a:r>
            <a:endParaRPr lang="en-GB" dirty="0"/>
          </a:p>
        </p:txBody>
      </p:sp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01865486"/>
              </p:ext>
            </p:extLst>
          </p:nvPr>
        </p:nvGraphicFramePr>
        <p:xfrm>
          <a:off x="888932" y="1373125"/>
          <a:ext cx="3341688" cy="855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145" name="Equation" r:id="rId5" imgW="1803240" imgH="457200" progId="Equation.3">
                  <p:embed/>
                </p:oleObj>
              </mc:Choice>
              <mc:Fallback>
                <p:oleObj name="Equation" r:id="rId5" imgW="1803240" imgH="457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88932" y="1373125"/>
                        <a:ext cx="3341688" cy="855663"/>
                      </a:xfrm>
                      <a:prstGeom prst="rect">
                        <a:avLst/>
                      </a:prstGeom>
                      <a:noFill/>
                      <a:ln w="63500" cmpd="dbl">
                        <a:solidFill>
                          <a:schemeClr val="accent1">
                            <a:lumMod val="75000"/>
                          </a:schemeClr>
                        </a:solidFill>
                        <a:prstDash val="solid"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TextBox 10"/>
          <p:cNvSpPr txBox="1"/>
          <p:nvPr/>
        </p:nvSpPr>
        <p:spPr>
          <a:xfrm rot="5400000">
            <a:off x="565870" y="3870813"/>
            <a:ext cx="105599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dirty="0" smtClean="0">
                <a:solidFill>
                  <a:schemeClr val="accent1">
                    <a:lumMod val="75000"/>
                  </a:schemeClr>
                </a:solidFill>
              </a:rPr>
              <a:t>≈</a:t>
            </a:r>
            <a:endParaRPr lang="en-US" sz="5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28580350"/>
              </p:ext>
            </p:extLst>
          </p:nvPr>
        </p:nvGraphicFramePr>
        <p:xfrm>
          <a:off x="822386" y="4603174"/>
          <a:ext cx="3206750" cy="782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146" name="Equation" r:id="rId7" imgW="1854200" imgH="444500" progId="Equation.3">
                  <p:embed/>
                </p:oleObj>
              </mc:Choice>
              <mc:Fallback>
                <p:oleObj name="Equation" r:id="rId7" imgW="1854200" imgH="444500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2386" y="4603174"/>
                        <a:ext cx="3206750" cy="782638"/>
                      </a:xfrm>
                      <a:prstGeom prst="rect">
                        <a:avLst/>
                      </a:prstGeom>
                      <a:noFill/>
                      <a:ln w="57150" cmpd="dbl">
                        <a:solidFill>
                          <a:srgbClr val="7030A0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TextBox 13"/>
          <p:cNvSpPr txBox="1"/>
          <p:nvPr/>
        </p:nvSpPr>
        <p:spPr>
          <a:xfrm>
            <a:off x="713445" y="4211553"/>
            <a:ext cx="41008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Continuous time VAR </a:t>
            </a:r>
            <a:r>
              <a:rPr lang="en-US" dirty="0" smtClean="0"/>
              <a:t>(</a:t>
            </a:r>
            <a:r>
              <a:rPr lang="en-US" dirty="0"/>
              <a:t>CTVAR</a:t>
            </a:r>
            <a:r>
              <a:rPr lang="en-US" dirty="0" smtClean="0"/>
              <a:t>) model</a:t>
            </a:r>
            <a:endParaRPr lang="ru-RU" dirty="0"/>
          </a:p>
        </p:txBody>
      </p:sp>
      <p:sp>
        <p:nvSpPr>
          <p:cNvPr id="17" name="Left Brace 16"/>
          <p:cNvSpPr/>
          <p:nvPr/>
        </p:nvSpPr>
        <p:spPr>
          <a:xfrm>
            <a:off x="441706" y="3161936"/>
            <a:ext cx="196327" cy="1809774"/>
          </a:xfrm>
          <a:prstGeom prst="leftBrace">
            <a:avLst/>
          </a:prstGeom>
          <a:ln w="38100">
            <a:solidFill>
              <a:srgbClr val="FF7C8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TextBox 17"/>
          <p:cNvSpPr txBox="1"/>
          <p:nvPr/>
        </p:nvSpPr>
        <p:spPr>
          <a:xfrm rot="16200000">
            <a:off x="-351460" y="3882157"/>
            <a:ext cx="1217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Structural</a:t>
            </a:r>
            <a:endParaRPr lang="en-GB" dirty="0"/>
          </a:p>
        </p:txBody>
      </p:sp>
      <p:sp>
        <p:nvSpPr>
          <p:cNvPr id="19" name="Заголовок 1"/>
          <p:cNvSpPr txBox="1">
            <a:spLocks/>
          </p:cNvSpPr>
          <p:nvPr/>
        </p:nvSpPr>
        <p:spPr>
          <a:xfrm>
            <a:off x="357158" y="476672"/>
            <a:ext cx="8229600" cy="1066800"/>
          </a:xfrm>
          <a:prstGeom prst="rect">
            <a:avLst/>
          </a:prstGeom>
        </p:spPr>
        <p:txBody>
          <a:bodyPr vert="horz" anchor="ctr">
            <a:normAutofit fontScale="90000" lnSpcReduction="2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VAR models </a:t>
            </a:r>
            <a:r>
              <a:rPr kumimoji="0" lang="en-GB" sz="40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structurality</a:t>
            </a:r>
            <a:r>
              <a:rPr kumimoji="0" lang="ru-RU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ru-RU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ru-RU" sz="40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44" name="Parallelogram 43"/>
          <p:cNvSpPr/>
          <p:nvPr/>
        </p:nvSpPr>
        <p:spPr>
          <a:xfrm>
            <a:off x="7006131" y="2505311"/>
            <a:ext cx="1796310" cy="325744"/>
          </a:xfrm>
          <a:prstGeom prst="parallelogram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2200" dirty="0" smtClean="0"/>
              <a:t>Process 1</a:t>
            </a:r>
            <a:endParaRPr lang="en-US" sz="2200" dirty="0"/>
          </a:p>
        </p:txBody>
      </p:sp>
      <p:sp>
        <p:nvSpPr>
          <p:cNvPr id="45" name="Oval 44"/>
          <p:cNvSpPr/>
          <p:nvPr/>
        </p:nvSpPr>
        <p:spPr>
          <a:xfrm>
            <a:off x="5336583" y="1403448"/>
            <a:ext cx="714158" cy="140024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2200" dirty="0"/>
          </a:p>
        </p:txBody>
      </p:sp>
      <p:sp>
        <p:nvSpPr>
          <p:cNvPr id="46" name="Oval 45"/>
          <p:cNvSpPr/>
          <p:nvPr/>
        </p:nvSpPr>
        <p:spPr>
          <a:xfrm>
            <a:off x="5324799" y="2140212"/>
            <a:ext cx="777528" cy="140024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2200" dirty="0"/>
          </a:p>
        </p:txBody>
      </p:sp>
      <p:sp>
        <p:nvSpPr>
          <p:cNvPr id="47" name="Oval 46"/>
          <p:cNvSpPr/>
          <p:nvPr/>
        </p:nvSpPr>
        <p:spPr>
          <a:xfrm>
            <a:off x="5324799" y="1662167"/>
            <a:ext cx="714158" cy="140024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2200" dirty="0"/>
          </a:p>
        </p:txBody>
      </p:sp>
      <p:sp>
        <p:nvSpPr>
          <p:cNvPr id="48" name="TextBox 47"/>
          <p:cNvSpPr txBox="1"/>
          <p:nvPr/>
        </p:nvSpPr>
        <p:spPr>
          <a:xfrm>
            <a:off x="5424962" y="1795890"/>
            <a:ext cx="646331" cy="403316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en-GB" sz="3000" dirty="0" smtClean="0">
                <a:solidFill>
                  <a:schemeClr val="accent5">
                    <a:lumMod val="75000"/>
                  </a:schemeClr>
                </a:solidFill>
              </a:rPr>
              <a:t>…</a:t>
            </a:r>
            <a:endParaRPr lang="en-US" sz="300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49" name="Parallelogram 48"/>
          <p:cNvSpPr/>
          <p:nvPr/>
        </p:nvSpPr>
        <p:spPr>
          <a:xfrm>
            <a:off x="6990254" y="2986137"/>
            <a:ext cx="1812187" cy="325744"/>
          </a:xfrm>
          <a:prstGeom prst="parallelogram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2200" dirty="0" smtClean="0"/>
              <a:t>Process 2</a:t>
            </a:r>
            <a:endParaRPr lang="en-US" sz="2200" dirty="0"/>
          </a:p>
        </p:txBody>
      </p:sp>
      <p:sp>
        <p:nvSpPr>
          <p:cNvPr id="50" name="Parallelogram 49"/>
          <p:cNvSpPr/>
          <p:nvPr/>
        </p:nvSpPr>
        <p:spPr>
          <a:xfrm>
            <a:off x="7006130" y="4002039"/>
            <a:ext cx="1796311" cy="325744"/>
          </a:xfrm>
          <a:prstGeom prst="parallelogram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2200" dirty="0" smtClean="0"/>
              <a:t>Process N</a:t>
            </a:r>
            <a:endParaRPr lang="en-US" sz="2200" dirty="0"/>
          </a:p>
        </p:txBody>
      </p:sp>
      <p:sp>
        <p:nvSpPr>
          <p:cNvPr id="51" name="TextBox 50"/>
          <p:cNvSpPr txBox="1"/>
          <p:nvPr/>
        </p:nvSpPr>
        <p:spPr>
          <a:xfrm>
            <a:off x="7419293" y="3355932"/>
            <a:ext cx="954107" cy="61010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en-GB" sz="50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…</a:t>
            </a:r>
            <a:endParaRPr lang="en-US" sz="5000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cxnSp>
        <p:nvCxnSpPr>
          <p:cNvPr id="52" name="Straight Arrow Connector 51"/>
          <p:cNvCxnSpPr>
            <a:stCxn id="45" idx="6"/>
            <a:endCxn id="44" idx="5"/>
          </p:cNvCxnSpPr>
          <p:nvPr/>
        </p:nvCxnSpPr>
        <p:spPr>
          <a:xfrm>
            <a:off x="6050741" y="1473460"/>
            <a:ext cx="996108" cy="1194723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/>
          <p:cNvCxnSpPr>
            <a:stCxn id="47" idx="6"/>
            <a:endCxn id="49" idx="5"/>
          </p:cNvCxnSpPr>
          <p:nvPr/>
        </p:nvCxnSpPr>
        <p:spPr>
          <a:xfrm>
            <a:off x="6038957" y="1732179"/>
            <a:ext cx="992015" cy="141683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/>
          <p:cNvCxnSpPr>
            <a:stCxn id="46" idx="6"/>
            <a:endCxn id="50" idx="5"/>
          </p:cNvCxnSpPr>
          <p:nvPr/>
        </p:nvCxnSpPr>
        <p:spPr>
          <a:xfrm>
            <a:off x="6102327" y="2210224"/>
            <a:ext cx="944521" cy="1954687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Rounded Rectangle 54"/>
          <p:cNvSpPr/>
          <p:nvPr/>
        </p:nvSpPr>
        <p:spPr>
          <a:xfrm>
            <a:off x="6906574" y="2349464"/>
            <a:ext cx="1979543" cy="2592288"/>
          </a:xfrm>
          <a:prstGeom prst="roundRect">
            <a:avLst/>
          </a:prstGeom>
          <a:noFill/>
          <a:ln>
            <a:solidFill>
              <a:srgbClr val="00B05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TextBox 55"/>
          <p:cNvSpPr txBox="1"/>
          <p:nvPr/>
        </p:nvSpPr>
        <p:spPr>
          <a:xfrm>
            <a:off x="7397380" y="4484700"/>
            <a:ext cx="9236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S</a:t>
            </a:r>
            <a:r>
              <a:rPr lang="en-GB" dirty="0" smtClean="0"/>
              <a:t>ystem</a:t>
            </a:r>
            <a:endParaRPr lang="en-US" dirty="0"/>
          </a:p>
        </p:txBody>
      </p:sp>
      <p:sp>
        <p:nvSpPr>
          <p:cNvPr id="57" name="Oval 56"/>
          <p:cNvSpPr/>
          <p:nvPr/>
        </p:nvSpPr>
        <p:spPr>
          <a:xfrm>
            <a:off x="5324799" y="2787950"/>
            <a:ext cx="714158" cy="140024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2200" dirty="0"/>
          </a:p>
        </p:txBody>
      </p:sp>
      <p:sp>
        <p:nvSpPr>
          <p:cNvPr id="58" name="Oval 57"/>
          <p:cNvSpPr/>
          <p:nvPr/>
        </p:nvSpPr>
        <p:spPr>
          <a:xfrm>
            <a:off x="5333139" y="3476231"/>
            <a:ext cx="777528" cy="140024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2200" dirty="0"/>
          </a:p>
        </p:txBody>
      </p:sp>
      <p:sp>
        <p:nvSpPr>
          <p:cNvPr id="59" name="Oval 58"/>
          <p:cNvSpPr/>
          <p:nvPr/>
        </p:nvSpPr>
        <p:spPr>
          <a:xfrm>
            <a:off x="5323011" y="2998186"/>
            <a:ext cx="714158" cy="140024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2200" dirty="0"/>
          </a:p>
        </p:txBody>
      </p:sp>
      <p:sp>
        <p:nvSpPr>
          <p:cNvPr id="60" name="TextBox 59"/>
          <p:cNvSpPr txBox="1"/>
          <p:nvPr/>
        </p:nvSpPr>
        <p:spPr>
          <a:xfrm>
            <a:off x="5376947" y="3133245"/>
            <a:ext cx="646331" cy="403316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en-GB" sz="3000" dirty="0" smtClean="0">
                <a:solidFill>
                  <a:schemeClr val="accent5">
                    <a:lumMod val="75000"/>
                  </a:schemeClr>
                </a:solidFill>
              </a:rPr>
              <a:t>…</a:t>
            </a:r>
            <a:endParaRPr lang="en-US" sz="3000" dirty="0">
              <a:solidFill>
                <a:schemeClr val="accent5">
                  <a:lumMod val="75000"/>
                </a:schemeClr>
              </a:solidFill>
            </a:endParaRPr>
          </a:p>
        </p:txBody>
      </p:sp>
      <p:cxnSp>
        <p:nvCxnSpPr>
          <p:cNvPr id="61" name="Straight Arrow Connector 60"/>
          <p:cNvCxnSpPr>
            <a:stCxn id="57" idx="6"/>
          </p:cNvCxnSpPr>
          <p:nvPr/>
        </p:nvCxnSpPr>
        <p:spPr>
          <a:xfrm flipV="1">
            <a:off x="6038957" y="2588100"/>
            <a:ext cx="1023571" cy="269862"/>
          </a:xfrm>
          <a:prstGeom prst="straightConnector1">
            <a:avLst/>
          </a:prstGeom>
          <a:ln w="41275" cmpd="dbl">
            <a:solidFill>
              <a:srgbClr val="FF7C8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/>
          <p:nvPr/>
        </p:nvCxnSpPr>
        <p:spPr>
          <a:xfrm flipH="1">
            <a:off x="6268797" y="1793959"/>
            <a:ext cx="191056" cy="874224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/>
          <p:cNvCxnSpPr/>
          <p:nvPr/>
        </p:nvCxnSpPr>
        <p:spPr>
          <a:xfrm flipH="1">
            <a:off x="6050741" y="1935796"/>
            <a:ext cx="830008" cy="547721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Arrow Connector 74"/>
          <p:cNvCxnSpPr>
            <a:stCxn id="58" idx="6"/>
            <a:endCxn id="50" idx="5"/>
          </p:cNvCxnSpPr>
          <p:nvPr/>
        </p:nvCxnSpPr>
        <p:spPr>
          <a:xfrm>
            <a:off x="6110667" y="3546243"/>
            <a:ext cx="936181" cy="618668"/>
          </a:xfrm>
          <a:prstGeom prst="straightConnector1">
            <a:avLst/>
          </a:prstGeom>
          <a:ln w="41275" cmpd="dbl">
            <a:solidFill>
              <a:srgbClr val="FF7C8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Oval 77"/>
          <p:cNvSpPr/>
          <p:nvPr/>
        </p:nvSpPr>
        <p:spPr>
          <a:xfrm>
            <a:off x="5323011" y="4550588"/>
            <a:ext cx="714158" cy="140024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2200" dirty="0"/>
          </a:p>
        </p:txBody>
      </p:sp>
      <p:sp>
        <p:nvSpPr>
          <p:cNvPr id="79" name="Oval 78"/>
          <p:cNvSpPr/>
          <p:nvPr/>
        </p:nvSpPr>
        <p:spPr>
          <a:xfrm>
            <a:off x="5314708" y="5312180"/>
            <a:ext cx="777528" cy="140024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2200" dirty="0"/>
          </a:p>
        </p:txBody>
      </p:sp>
      <p:sp>
        <p:nvSpPr>
          <p:cNvPr id="80" name="Oval 79"/>
          <p:cNvSpPr/>
          <p:nvPr/>
        </p:nvSpPr>
        <p:spPr>
          <a:xfrm>
            <a:off x="5303078" y="4790462"/>
            <a:ext cx="714158" cy="140024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2200" dirty="0"/>
          </a:p>
        </p:txBody>
      </p:sp>
      <p:sp>
        <p:nvSpPr>
          <p:cNvPr id="81" name="TextBox 80"/>
          <p:cNvSpPr txBox="1"/>
          <p:nvPr/>
        </p:nvSpPr>
        <p:spPr>
          <a:xfrm>
            <a:off x="1007110" y="5880605"/>
            <a:ext cx="646331" cy="403316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en-GB" sz="3000" dirty="0" smtClean="0">
                <a:solidFill>
                  <a:schemeClr val="accent5">
                    <a:lumMod val="75000"/>
                  </a:schemeClr>
                </a:solidFill>
              </a:rPr>
              <a:t>…</a:t>
            </a:r>
            <a:endParaRPr lang="en-US" sz="3000" dirty="0">
              <a:solidFill>
                <a:schemeClr val="accent5">
                  <a:lumMod val="75000"/>
                </a:schemeClr>
              </a:solidFill>
            </a:endParaRPr>
          </a:p>
        </p:txBody>
      </p:sp>
      <p:cxnSp>
        <p:nvCxnSpPr>
          <p:cNvPr id="83" name="Straight Arrow Connector 82"/>
          <p:cNvCxnSpPr>
            <a:stCxn id="59" idx="6"/>
            <a:endCxn id="49" idx="5"/>
          </p:cNvCxnSpPr>
          <p:nvPr/>
        </p:nvCxnSpPr>
        <p:spPr>
          <a:xfrm>
            <a:off x="6037169" y="3068198"/>
            <a:ext cx="993803" cy="80811"/>
          </a:xfrm>
          <a:prstGeom prst="straightConnector1">
            <a:avLst/>
          </a:prstGeom>
          <a:ln w="41275" cmpd="dbl">
            <a:solidFill>
              <a:srgbClr val="FF7C8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Arrow Connector 83"/>
          <p:cNvCxnSpPr>
            <a:stCxn id="78" idx="6"/>
            <a:endCxn id="44" idx="5"/>
          </p:cNvCxnSpPr>
          <p:nvPr/>
        </p:nvCxnSpPr>
        <p:spPr>
          <a:xfrm flipV="1">
            <a:off x="6037169" y="2668183"/>
            <a:ext cx="1009680" cy="1952417"/>
          </a:xfrm>
          <a:prstGeom prst="straightConnector1">
            <a:avLst/>
          </a:prstGeom>
          <a:ln w="41275" cmpd="dbl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Arrow Connector 85"/>
          <p:cNvCxnSpPr>
            <a:stCxn id="80" idx="6"/>
            <a:endCxn id="49" idx="5"/>
          </p:cNvCxnSpPr>
          <p:nvPr/>
        </p:nvCxnSpPr>
        <p:spPr>
          <a:xfrm flipV="1">
            <a:off x="6017236" y="3149009"/>
            <a:ext cx="1013736" cy="1711465"/>
          </a:xfrm>
          <a:prstGeom prst="straightConnector1">
            <a:avLst/>
          </a:prstGeom>
          <a:ln w="41275" cmpd="dbl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traight Arrow Connector 87"/>
          <p:cNvCxnSpPr>
            <a:stCxn id="79" idx="6"/>
            <a:endCxn id="50" idx="5"/>
          </p:cNvCxnSpPr>
          <p:nvPr/>
        </p:nvCxnSpPr>
        <p:spPr>
          <a:xfrm flipV="1">
            <a:off x="6092236" y="4164911"/>
            <a:ext cx="954612" cy="1217281"/>
          </a:xfrm>
          <a:prstGeom prst="straightConnector1">
            <a:avLst/>
          </a:prstGeom>
          <a:ln w="41275" cmpd="dbl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1" name="TextBox 90"/>
          <p:cNvSpPr txBox="1"/>
          <p:nvPr/>
        </p:nvSpPr>
        <p:spPr>
          <a:xfrm>
            <a:off x="4102781" y="5620598"/>
            <a:ext cx="489592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solidFill>
                  <a:srgbClr val="7030A0"/>
                </a:solidFill>
              </a:rPr>
              <a:t>Each equation of the SVAR and CTVAR models have one-to-one correspondence to the system’s processes.</a:t>
            </a:r>
            <a:endParaRPr lang="en-US" dirty="0">
              <a:solidFill>
                <a:srgbClr val="7030A0"/>
              </a:solidFill>
            </a:endParaRPr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6084106"/>
              </p:ext>
            </p:extLst>
          </p:nvPr>
        </p:nvGraphicFramePr>
        <p:xfrm>
          <a:off x="824225" y="5376267"/>
          <a:ext cx="2945000" cy="740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147" name="Equation" r:id="rId9" imgW="1777229" imgH="444307" progId="Equation.3">
                  <p:embed/>
                </p:oleObj>
              </mc:Choice>
              <mc:Fallback>
                <p:oleObj name="Equation" r:id="rId9" imgW="1777229" imgH="444307" progId="Equation.3">
                  <p:embed/>
                  <p:pic>
                    <p:nvPicPr>
                      <p:cNvPr id="0" name="Object 4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4225" y="5376267"/>
                        <a:ext cx="2945000" cy="74018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70837413"/>
              </p:ext>
            </p:extLst>
          </p:nvPr>
        </p:nvGraphicFramePr>
        <p:xfrm>
          <a:off x="815322" y="6082263"/>
          <a:ext cx="3002230" cy="731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148" name="Equation" r:id="rId11" imgW="1841500" imgH="444500" progId="Equation.3">
                  <p:embed/>
                </p:oleObj>
              </mc:Choice>
              <mc:Fallback>
                <p:oleObj name="Equation" r:id="rId11" imgW="1841500" imgH="444500" progId="Equation.3">
                  <p:embed/>
                  <p:pic>
                    <p:nvPicPr>
                      <p:cNvPr id="0" name="Object 4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15322" y="6082263"/>
                        <a:ext cx="3002230" cy="73111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Rectangle 4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5" name="Rectangle 50"/>
          <p:cNvSpPr>
            <a:spLocks noChangeArrowheads="1"/>
          </p:cNvSpPr>
          <p:nvPr/>
        </p:nvSpPr>
        <p:spPr bwMode="auto">
          <a:xfrm>
            <a:off x="0" y="904875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Rectangle 51"/>
          <p:cNvSpPr>
            <a:spLocks noChangeArrowheads="1"/>
          </p:cNvSpPr>
          <p:nvPr/>
        </p:nvSpPr>
        <p:spPr bwMode="auto">
          <a:xfrm>
            <a:off x="0" y="18097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5338690" y="4908864"/>
            <a:ext cx="646331" cy="403316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en-GB" sz="3000" dirty="0" smtClean="0">
                <a:solidFill>
                  <a:schemeClr val="accent5">
                    <a:lumMod val="75000"/>
                  </a:schemeClr>
                </a:solidFill>
              </a:rPr>
              <a:t>…</a:t>
            </a:r>
            <a:endParaRPr lang="en-US" sz="300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5124485" y="1024302"/>
            <a:ext cx="110959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Equations</a:t>
            </a:r>
            <a:endParaRPr lang="en-GB" sz="1600" dirty="0"/>
          </a:p>
        </p:txBody>
      </p:sp>
      <p:sp>
        <p:nvSpPr>
          <p:cNvPr id="65" name="TextBox 64"/>
          <p:cNvSpPr txBox="1"/>
          <p:nvPr/>
        </p:nvSpPr>
        <p:spPr>
          <a:xfrm>
            <a:off x="4669255" y="1298190"/>
            <a:ext cx="763351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/>
              <a:t>u</a:t>
            </a:r>
            <a:r>
              <a:rPr lang="en-GB" sz="1600" baseline="-25000" dirty="0" smtClean="0"/>
              <a:t>1</a:t>
            </a:r>
            <a:r>
              <a:rPr lang="en-US" sz="1600" dirty="0" smtClean="0"/>
              <a:t>(t)+</a:t>
            </a:r>
          </a:p>
          <a:p>
            <a:r>
              <a:rPr lang="en-GB" sz="1600" dirty="0" smtClean="0"/>
              <a:t>u</a:t>
            </a:r>
            <a:r>
              <a:rPr lang="en-GB" sz="1600" baseline="-25000" dirty="0" smtClean="0"/>
              <a:t>2</a:t>
            </a:r>
            <a:r>
              <a:rPr lang="en-US" sz="1600" dirty="0" smtClean="0"/>
              <a:t>(t)+</a:t>
            </a:r>
            <a:endParaRPr lang="en-US" sz="1600" dirty="0"/>
          </a:p>
          <a:p>
            <a:endParaRPr lang="en-GB" sz="1600" dirty="0"/>
          </a:p>
          <a:p>
            <a:r>
              <a:rPr lang="en-GB" sz="1600" dirty="0" err="1" smtClean="0"/>
              <a:t>u</a:t>
            </a:r>
            <a:r>
              <a:rPr lang="en-GB" sz="1600" baseline="-25000" dirty="0" err="1" smtClean="0"/>
              <a:t>N</a:t>
            </a:r>
            <a:r>
              <a:rPr lang="en-US" sz="1600" dirty="0" smtClean="0"/>
              <a:t>(t)+</a:t>
            </a:r>
            <a:endParaRPr lang="en-US" sz="1600" dirty="0"/>
          </a:p>
        </p:txBody>
      </p:sp>
      <p:sp>
        <p:nvSpPr>
          <p:cNvPr id="67" name="TextBox 66"/>
          <p:cNvSpPr txBox="1"/>
          <p:nvPr/>
        </p:nvSpPr>
        <p:spPr>
          <a:xfrm>
            <a:off x="4699844" y="1839475"/>
            <a:ext cx="553998" cy="34079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en-GB" sz="2400" dirty="0" smtClean="0"/>
              <a:t>…</a:t>
            </a:r>
            <a:endParaRPr lang="en-US" sz="2400" dirty="0"/>
          </a:p>
        </p:txBody>
      </p:sp>
      <p:cxnSp>
        <p:nvCxnSpPr>
          <p:cNvPr id="68" name="Straight Arrow Connector 67"/>
          <p:cNvCxnSpPr/>
          <p:nvPr/>
        </p:nvCxnSpPr>
        <p:spPr>
          <a:xfrm flipV="1">
            <a:off x="4139952" y="1474138"/>
            <a:ext cx="614926" cy="254263"/>
          </a:xfrm>
          <a:prstGeom prst="straightConnector1">
            <a:avLst/>
          </a:prstGeom>
          <a:ln w="19050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Arrow Connector 68"/>
          <p:cNvCxnSpPr/>
          <p:nvPr/>
        </p:nvCxnSpPr>
        <p:spPr>
          <a:xfrm flipV="1">
            <a:off x="4139952" y="1662846"/>
            <a:ext cx="647349" cy="139345"/>
          </a:xfrm>
          <a:prstGeom prst="straightConnector1">
            <a:avLst/>
          </a:prstGeom>
          <a:ln w="19050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Arrow Connector 69"/>
          <p:cNvCxnSpPr/>
          <p:nvPr/>
        </p:nvCxnSpPr>
        <p:spPr>
          <a:xfrm>
            <a:off x="4139952" y="1902844"/>
            <a:ext cx="647349" cy="267237"/>
          </a:xfrm>
          <a:prstGeom prst="straightConnector1">
            <a:avLst/>
          </a:prstGeom>
          <a:ln w="19050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TextBox 81"/>
          <p:cNvSpPr txBox="1"/>
          <p:nvPr/>
        </p:nvSpPr>
        <p:spPr>
          <a:xfrm>
            <a:off x="5160991" y="2435394"/>
            <a:ext cx="110959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Equations</a:t>
            </a:r>
            <a:endParaRPr lang="en-GB" sz="1600" dirty="0"/>
          </a:p>
        </p:txBody>
      </p:sp>
      <p:sp>
        <p:nvSpPr>
          <p:cNvPr id="85" name="TextBox 84"/>
          <p:cNvSpPr txBox="1"/>
          <p:nvPr/>
        </p:nvSpPr>
        <p:spPr>
          <a:xfrm>
            <a:off x="4652478" y="2670970"/>
            <a:ext cx="795411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 smtClean="0"/>
              <a:t>w</a:t>
            </a:r>
            <a:r>
              <a:rPr lang="en-GB" sz="1600" baseline="-25000" dirty="0" smtClean="0"/>
              <a:t>1</a:t>
            </a:r>
            <a:r>
              <a:rPr lang="en-US" sz="1600" dirty="0" smtClean="0"/>
              <a:t>(t)+</a:t>
            </a:r>
          </a:p>
          <a:p>
            <a:r>
              <a:rPr lang="en-GB" sz="1600" dirty="0"/>
              <a:t>w</a:t>
            </a:r>
            <a:r>
              <a:rPr lang="en-GB" sz="1600" baseline="-25000" dirty="0" smtClean="0"/>
              <a:t>2</a:t>
            </a:r>
            <a:r>
              <a:rPr lang="en-US" sz="1600" dirty="0" smtClean="0"/>
              <a:t>(t)+</a:t>
            </a:r>
            <a:endParaRPr lang="en-US" sz="1600" dirty="0"/>
          </a:p>
          <a:p>
            <a:endParaRPr lang="en-GB" sz="1600" dirty="0"/>
          </a:p>
          <a:p>
            <a:r>
              <a:rPr lang="en-GB" sz="1600" dirty="0" err="1"/>
              <a:t>w</a:t>
            </a:r>
            <a:r>
              <a:rPr lang="en-GB" sz="1600" baseline="-25000" dirty="0" err="1" smtClean="0"/>
              <a:t>N</a:t>
            </a:r>
            <a:r>
              <a:rPr lang="en-US" sz="1600" dirty="0" smtClean="0"/>
              <a:t>(t)+</a:t>
            </a:r>
            <a:endParaRPr lang="en-US" sz="1600" dirty="0"/>
          </a:p>
        </p:txBody>
      </p:sp>
      <p:sp>
        <p:nvSpPr>
          <p:cNvPr id="87" name="TextBox 86"/>
          <p:cNvSpPr txBox="1"/>
          <p:nvPr/>
        </p:nvSpPr>
        <p:spPr>
          <a:xfrm>
            <a:off x="4703692" y="3179290"/>
            <a:ext cx="553998" cy="34079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en-GB" sz="2400" dirty="0" smtClean="0"/>
              <a:t>…</a:t>
            </a:r>
            <a:endParaRPr lang="en-US" sz="2400" dirty="0"/>
          </a:p>
        </p:txBody>
      </p:sp>
      <p:cxnSp>
        <p:nvCxnSpPr>
          <p:cNvPr id="89" name="Straight Arrow Connector 88"/>
          <p:cNvCxnSpPr/>
          <p:nvPr/>
        </p:nvCxnSpPr>
        <p:spPr>
          <a:xfrm flipV="1">
            <a:off x="4313131" y="2869586"/>
            <a:ext cx="444837" cy="247424"/>
          </a:xfrm>
          <a:prstGeom prst="straightConnector1">
            <a:avLst/>
          </a:prstGeom>
          <a:ln w="19050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Arrow Connector 89"/>
          <p:cNvCxnSpPr/>
          <p:nvPr/>
        </p:nvCxnSpPr>
        <p:spPr>
          <a:xfrm flipV="1">
            <a:off x="4313131" y="3117010"/>
            <a:ext cx="491224" cy="31999"/>
          </a:xfrm>
          <a:prstGeom prst="straightConnector1">
            <a:avLst/>
          </a:prstGeom>
          <a:ln w="19050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Straight Arrow Connector 91"/>
          <p:cNvCxnSpPr/>
          <p:nvPr/>
        </p:nvCxnSpPr>
        <p:spPr>
          <a:xfrm>
            <a:off x="4313131" y="3209579"/>
            <a:ext cx="444837" cy="390440"/>
          </a:xfrm>
          <a:prstGeom prst="straightConnector1">
            <a:avLst/>
          </a:prstGeom>
          <a:ln w="19050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" name="TextBox 92"/>
          <p:cNvSpPr txBox="1"/>
          <p:nvPr/>
        </p:nvSpPr>
        <p:spPr>
          <a:xfrm>
            <a:off x="5105358" y="4217567"/>
            <a:ext cx="110959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Equations</a:t>
            </a:r>
            <a:endParaRPr lang="en-GB" sz="1600" dirty="0"/>
          </a:p>
        </p:txBody>
      </p:sp>
      <p:sp>
        <p:nvSpPr>
          <p:cNvPr id="94" name="TextBox 93"/>
          <p:cNvSpPr txBox="1"/>
          <p:nvPr/>
        </p:nvSpPr>
        <p:spPr>
          <a:xfrm>
            <a:off x="4596845" y="4453143"/>
            <a:ext cx="795411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 smtClean="0"/>
              <a:t>w</a:t>
            </a:r>
            <a:r>
              <a:rPr lang="en-GB" sz="1600" baseline="-25000" dirty="0" smtClean="0"/>
              <a:t>1</a:t>
            </a:r>
            <a:r>
              <a:rPr lang="en-US" sz="1600" dirty="0" smtClean="0"/>
              <a:t>(t)+</a:t>
            </a:r>
          </a:p>
          <a:p>
            <a:r>
              <a:rPr lang="en-GB" sz="1600" dirty="0"/>
              <a:t>w</a:t>
            </a:r>
            <a:r>
              <a:rPr lang="en-GB" sz="1600" baseline="-25000" dirty="0" smtClean="0"/>
              <a:t>2</a:t>
            </a:r>
            <a:r>
              <a:rPr lang="en-US" sz="1600" dirty="0" smtClean="0"/>
              <a:t>(t)+</a:t>
            </a:r>
            <a:endParaRPr lang="en-US" sz="1600" dirty="0"/>
          </a:p>
          <a:p>
            <a:endParaRPr lang="en-GB" sz="1600" dirty="0"/>
          </a:p>
          <a:p>
            <a:r>
              <a:rPr lang="en-GB" sz="1600" dirty="0" err="1"/>
              <a:t>w</a:t>
            </a:r>
            <a:r>
              <a:rPr lang="en-GB" sz="1600" baseline="-25000" dirty="0" err="1" smtClean="0"/>
              <a:t>N</a:t>
            </a:r>
            <a:r>
              <a:rPr lang="en-US" sz="1600" dirty="0" smtClean="0"/>
              <a:t>(t)+</a:t>
            </a:r>
            <a:endParaRPr lang="en-US" sz="1600" dirty="0"/>
          </a:p>
        </p:txBody>
      </p:sp>
      <p:sp>
        <p:nvSpPr>
          <p:cNvPr id="95" name="TextBox 94"/>
          <p:cNvSpPr txBox="1"/>
          <p:nvPr/>
        </p:nvSpPr>
        <p:spPr>
          <a:xfrm>
            <a:off x="4648059" y="4961463"/>
            <a:ext cx="553998" cy="34079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en-GB" sz="2400" dirty="0" smtClean="0"/>
              <a:t>…</a:t>
            </a:r>
            <a:endParaRPr lang="en-US" sz="2400" dirty="0"/>
          </a:p>
        </p:txBody>
      </p:sp>
      <p:cxnSp>
        <p:nvCxnSpPr>
          <p:cNvPr id="96" name="Straight Arrow Connector 95"/>
          <p:cNvCxnSpPr/>
          <p:nvPr/>
        </p:nvCxnSpPr>
        <p:spPr>
          <a:xfrm flipV="1">
            <a:off x="3923928" y="4651760"/>
            <a:ext cx="778407" cy="247423"/>
          </a:xfrm>
          <a:prstGeom prst="straightConnector1">
            <a:avLst/>
          </a:prstGeom>
          <a:ln w="19050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Arrow Connector 96"/>
          <p:cNvCxnSpPr/>
          <p:nvPr/>
        </p:nvCxnSpPr>
        <p:spPr>
          <a:xfrm flipV="1">
            <a:off x="3923928" y="4899183"/>
            <a:ext cx="824794" cy="92569"/>
          </a:xfrm>
          <a:prstGeom prst="straightConnector1">
            <a:avLst/>
          </a:prstGeom>
          <a:ln w="19050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Straight Arrow Connector 97"/>
          <p:cNvCxnSpPr/>
          <p:nvPr/>
        </p:nvCxnSpPr>
        <p:spPr>
          <a:xfrm>
            <a:off x="3923928" y="5110522"/>
            <a:ext cx="778407" cy="271670"/>
          </a:xfrm>
          <a:prstGeom prst="straightConnector1">
            <a:avLst/>
          </a:prstGeom>
          <a:ln w="19050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024405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own Arrow 4"/>
          <p:cNvSpPr/>
          <p:nvPr/>
        </p:nvSpPr>
        <p:spPr>
          <a:xfrm>
            <a:off x="755576" y="2492896"/>
            <a:ext cx="385794" cy="359185"/>
          </a:xfrm>
          <a:prstGeom prst="downArrow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TextBox 7"/>
          <p:cNvSpPr txBox="1"/>
          <p:nvPr/>
        </p:nvSpPr>
        <p:spPr>
          <a:xfrm>
            <a:off x="3457110" y="3784195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kumimoji="1" lang="ja-JP" altLang="en-US"/>
          </a:p>
        </p:txBody>
      </p:sp>
      <p:sp>
        <p:nvSpPr>
          <p:cNvPr id="13" name="Rounded Rectangle 12"/>
          <p:cNvSpPr/>
          <p:nvPr/>
        </p:nvSpPr>
        <p:spPr>
          <a:xfrm>
            <a:off x="357158" y="5572140"/>
            <a:ext cx="8572560" cy="1071570"/>
          </a:xfrm>
          <a:prstGeom prst="roundRect">
            <a:avLst/>
          </a:prstGeom>
          <a:solidFill>
            <a:srgbClr val="CC99FF"/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GB" altLang="ja-JP" sz="2400" b="1" u="sng" dirty="0" smtClean="0"/>
              <a:t>We propose a new approach of SVAR and CTVAR modeling without any strong assumptions or domain knowledge on the objective system.</a:t>
            </a:r>
            <a:endParaRPr kumimoji="1" lang="ja-JP" altLang="en-US" sz="2400" b="1" u="sng" dirty="0"/>
          </a:p>
        </p:txBody>
      </p:sp>
      <p:sp>
        <p:nvSpPr>
          <p:cNvPr id="16" name="Title 1"/>
          <p:cNvSpPr txBox="1">
            <a:spLocks/>
          </p:cNvSpPr>
          <p:nvPr/>
        </p:nvSpPr>
        <p:spPr>
          <a:xfrm>
            <a:off x="428596" y="57148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Related Work</a:t>
            </a:r>
            <a:endParaRPr kumimoji="1" lang="ja-JP" altLang="en-US" sz="40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" name="Parallelogram 2"/>
          <p:cNvSpPr/>
          <p:nvPr/>
        </p:nvSpPr>
        <p:spPr>
          <a:xfrm>
            <a:off x="539552" y="1556792"/>
            <a:ext cx="8390166" cy="936104"/>
          </a:xfrm>
          <a:prstGeom prst="parallelogram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2400" b="1" dirty="0">
                <a:solidFill>
                  <a:schemeClr val="tx2">
                    <a:lumMod val="75000"/>
                  </a:schemeClr>
                </a:solidFill>
              </a:rPr>
              <a:t>Past </a:t>
            </a:r>
            <a:r>
              <a:rPr kumimoji="1" lang="en-US" altLang="ja-JP" sz="2400" b="1" dirty="0">
                <a:solidFill>
                  <a:schemeClr val="tx2">
                    <a:lumMod val="75000"/>
                  </a:schemeClr>
                </a:solidFill>
              </a:rPr>
              <a:t>SVAR modeling </a:t>
            </a:r>
            <a:r>
              <a:rPr lang="en-GB" sz="2400" b="1" dirty="0">
                <a:solidFill>
                  <a:schemeClr val="tx2">
                    <a:lumMod val="75000"/>
                  </a:schemeClr>
                </a:solidFill>
              </a:rPr>
              <a:t>approaches </a:t>
            </a:r>
            <a:r>
              <a:rPr kumimoji="1" lang="en-US" altLang="ja-JP" sz="2400" b="1" dirty="0" smtClean="0">
                <a:solidFill>
                  <a:schemeClr val="tx2">
                    <a:lumMod val="75000"/>
                  </a:schemeClr>
                </a:solidFill>
              </a:rPr>
              <a:t>required </a:t>
            </a:r>
            <a:r>
              <a:rPr kumimoji="1" lang="en-US" altLang="ja-JP" sz="2400" b="1" dirty="0">
                <a:solidFill>
                  <a:schemeClr val="tx2">
                    <a:lumMod val="75000"/>
                  </a:schemeClr>
                </a:solidFill>
              </a:rPr>
              <a:t>assumptions and domain knowledge </a:t>
            </a:r>
            <a:r>
              <a:rPr kumimoji="1" lang="en-US" altLang="ja-JP" sz="2400" b="1" dirty="0" smtClean="0">
                <a:solidFill>
                  <a:schemeClr val="tx2">
                    <a:lumMod val="75000"/>
                  </a:schemeClr>
                </a:solidFill>
              </a:rPr>
              <a:t>.</a:t>
            </a:r>
            <a:endParaRPr kumimoji="1" lang="ja-JP" altLang="en-US" sz="24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539552" y="2858620"/>
            <a:ext cx="3817130" cy="2442588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GB" sz="2300" dirty="0" smtClean="0">
                <a:solidFill>
                  <a:schemeClr val="tx1"/>
                </a:solidFill>
              </a:rPr>
              <a:t> </a:t>
            </a:r>
          </a:p>
          <a:p>
            <a:pPr>
              <a:buFont typeface="Arial" pitchFamily="34" charset="0"/>
              <a:buChar char="•"/>
            </a:pPr>
            <a:r>
              <a:rPr lang="en-GB" sz="2300" dirty="0" smtClean="0">
                <a:solidFill>
                  <a:schemeClr val="tx1"/>
                </a:solidFill>
              </a:rPr>
              <a:t> Acyclic </a:t>
            </a:r>
            <a:r>
              <a:rPr lang="en-GB" sz="2300" dirty="0">
                <a:solidFill>
                  <a:schemeClr val="tx1"/>
                </a:solidFill>
              </a:rPr>
              <a:t>dependency </a:t>
            </a:r>
            <a:r>
              <a:rPr lang="en-GB" sz="2300" dirty="0" smtClean="0">
                <a:solidFill>
                  <a:schemeClr val="tx1"/>
                </a:solidFill>
              </a:rPr>
              <a:t>  </a:t>
            </a:r>
          </a:p>
          <a:p>
            <a:r>
              <a:rPr lang="en-GB" sz="2300" dirty="0">
                <a:solidFill>
                  <a:schemeClr val="tx1"/>
                </a:solidFill>
              </a:rPr>
              <a:t> </a:t>
            </a:r>
            <a:r>
              <a:rPr lang="en-GB" sz="2300" dirty="0" smtClean="0">
                <a:solidFill>
                  <a:schemeClr val="tx1"/>
                </a:solidFill>
              </a:rPr>
              <a:t> among </a:t>
            </a:r>
            <a:r>
              <a:rPr lang="en-GB" sz="2300" dirty="0">
                <a:solidFill>
                  <a:schemeClr val="tx1"/>
                </a:solidFill>
              </a:rPr>
              <a:t>variables in Y(t);</a:t>
            </a:r>
          </a:p>
          <a:p>
            <a:pPr>
              <a:buFont typeface="Arial" pitchFamily="34" charset="0"/>
              <a:buChar char="•"/>
            </a:pPr>
            <a:r>
              <a:rPr lang="en-GB" sz="2300" dirty="0">
                <a:solidFill>
                  <a:schemeClr val="tx1"/>
                </a:solidFill>
              </a:rPr>
              <a:t> </a:t>
            </a:r>
            <a:r>
              <a:rPr lang="en-GB" sz="2300" dirty="0" smtClean="0">
                <a:solidFill>
                  <a:schemeClr val="tx1"/>
                </a:solidFill>
              </a:rPr>
              <a:t>Non-Gaussianity </a:t>
            </a:r>
            <a:r>
              <a:rPr lang="en-GB" sz="2300" dirty="0">
                <a:solidFill>
                  <a:schemeClr val="tx1"/>
                </a:solidFill>
              </a:rPr>
              <a:t>of </a:t>
            </a:r>
            <a:endParaRPr lang="en-GB" sz="2300" dirty="0" smtClean="0">
              <a:solidFill>
                <a:schemeClr val="tx1"/>
              </a:solidFill>
            </a:endParaRPr>
          </a:p>
          <a:p>
            <a:r>
              <a:rPr lang="ru-RU" sz="2300" dirty="0" smtClean="0">
                <a:solidFill>
                  <a:schemeClr val="tx1"/>
                </a:solidFill>
              </a:rPr>
              <a:t>   </a:t>
            </a:r>
            <a:r>
              <a:rPr lang="en-GB" sz="2300" dirty="0" smtClean="0">
                <a:solidFill>
                  <a:schemeClr val="tx1"/>
                </a:solidFill>
              </a:rPr>
              <a:t>noises</a:t>
            </a:r>
            <a:r>
              <a:rPr lang="en-GB" sz="2300" dirty="0">
                <a:solidFill>
                  <a:schemeClr val="tx1"/>
                </a:solidFill>
              </a:rPr>
              <a:t>;</a:t>
            </a:r>
          </a:p>
          <a:p>
            <a:pPr>
              <a:buFont typeface="Arial" pitchFamily="34" charset="0"/>
              <a:buChar char="•"/>
            </a:pPr>
            <a:r>
              <a:rPr kumimoji="1" lang="en-GB" altLang="ja-JP" sz="2300" b="1" dirty="0">
                <a:solidFill>
                  <a:schemeClr val="tx1"/>
                </a:solidFill>
              </a:rPr>
              <a:t> </a:t>
            </a:r>
            <a:r>
              <a:rPr lang="en-GB" altLang="ja-JP" sz="2300" dirty="0" smtClean="0">
                <a:solidFill>
                  <a:schemeClr val="tx1"/>
                </a:solidFill>
              </a:rPr>
              <a:t>A</a:t>
            </a:r>
            <a:r>
              <a:rPr lang="en-GB" sz="2300" dirty="0" smtClean="0">
                <a:solidFill>
                  <a:schemeClr val="tx1"/>
                </a:solidFill>
              </a:rPr>
              <a:t>ll </a:t>
            </a:r>
            <a:r>
              <a:rPr lang="en-GB" sz="2300" dirty="0">
                <a:solidFill>
                  <a:schemeClr val="tx1"/>
                </a:solidFill>
              </a:rPr>
              <a:t>noises are mutually </a:t>
            </a:r>
            <a:endParaRPr lang="en-GB" sz="2300" dirty="0" smtClean="0">
              <a:solidFill>
                <a:schemeClr val="tx1"/>
              </a:solidFill>
            </a:endParaRPr>
          </a:p>
          <a:p>
            <a:r>
              <a:rPr lang="en-GB" sz="2300" dirty="0">
                <a:solidFill>
                  <a:schemeClr val="tx1"/>
                </a:solidFill>
              </a:rPr>
              <a:t> </a:t>
            </a:r>
            <a:r>
              <a:rPr lang="en-GB" sz="2300" dirty="0" smtClean="0">
                <a:solidFill>
                  <a:schemeClr val="tx1"/>
                </a:solidFill>
              </a:rPr>
              <a:t> independent</a:t>
            </a:r>
            <a:r>
              <a:rPr lang="en-GB" sz="2300" dirty="0" smtClean="0"/>
              <a:t>.</a:t>
            </a:r>
            <a:endParaRPr kumimoji="1" lang="ja-JP" altLang="en-US" sz="2300" b="1" dirty="0">
              <a:solidFill>
                <a:srgbClr val="FF0000"/>
              </a:solidFill>
            </a:endParaRPr>
          </a:p>
          <a:p>
            <a:pPr algn="ctr"/>
            <a:endParaRPr lang="en-US" sz="2300" dirty="0"/>
          </a:p>
        </p:txBody>
      </p:sp>
      <p:sp>
        <p:nvSpPr>
          <p:cNvPr id="14" name="TextBox 13"/>
          <p:cNvSpPr txBox="1"/>
          <p:nvPr/>
        </p:nvSpPr>
        <p:spPr>
          <a:xfrm>
            <a:off x="1141370" y="2486357"/>
            <a:ext cx="31582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/>
              <a:t>Hyvärinen</a:t>
            </a:r>
            <a:r>
              <a:rPr lang="en-US" sz="2400" dirty="0"/>
              <a:t> et </a:t>
            </a:r>
            <a:r>
              <a:rPr lang="en-US" sz="2400" dirty="0" smtClean="0"/>
              <a:t>al. 2008</a:t>
            </a:r>
            <a:endParaRPr lang="en-GB" sz="2400" dirty="0"/>
          </a:p>
        </p:txBody>
      </p:sp>
      <p:sp>
        <p:nvSpPr>
          <p:cNvPr id="15" name="TextBox 14"/>
          <p:cNvSpPr txBox="1"/>
          <p:nvPr/>
        </p:nvSpPr>
        <p:spPr>
          <a:xfrm>
            <a:off x="4539776" y="3137864"/>
            <a:ext cx="428069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>
                <a:solidFill>
                  <a:srgbClr val="FF5050"/>
                </a:solidFill>
              </a:rPr>
              <a:t>Significantly limit the applicability of </a:t>
            </a:r>
          </a:p>
          <a:p>
            <a:pPr algn="ctr"/>
            <a:r>
              <a:rPr lang="en-GB" sz="2400" b="1" dirty="0">
                <a:solidFill>
                  <a:srgbClr val="FF5050"/>
                </a:solidFill>
              </a:rPr>
              <a:t>the </a:t>
            </a:r>
            <a:r>
              <a:rPr lang="en-GB" sz="2400" b="1" dirty="0" smtClean="0">
                <a:solidFill>
                  <a:srgbClr val="FF5050"/>
                </a:solidFill>
              </a:rPr>
              <a:t>approaches.</a:t>
            </a:r>
            <a:endParaRPr kumimoji="1" lang="ja-JP" altLang="en-US" sz="2400" b="1" dirty="0">
              <a:solidFill>
                <a:srgbClr val="FF5050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6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785794"/>
            <a:ext cx="8229600" cy="1066800"/>
          </a:xfrm>
        </p:spPr>
        <p:txBody>
          <a:bodyPr>
            <a:normAutofit fontScale="90000"/>
          </a:bodyPr>
          <a:lstStyle/>
          <a:p>
            <a:pPr lvl="0"/>
            <a:r>
              <a:rPr lang="en-GB" b="1" dirty="0" smtClean="0"/>
              <a:t>Research objective</a:t>
            </a:r>
            <a:r>
              <a:rPr lang="en-GB" b="1" dirty="0"/>
              <a:t>s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5017744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en-GB" dirty="0" smtClean="0"/>
              <a:t>To show that a </a:t>
            </a:r>
            <a:r>
              <a:rPr lang="en-GB" dirty="0">
                <a:solidFill>
                  <a:srgbClr val="FF0000"/>
                </a:solidFill>
              </a:rPr>
              <a:t>DVAR model uniquely represents </a:t>
            </a:r>
            <a:r>
              <a:rPr lang="en-GB" dirty="0" smtClean="0">
                <a:solidFill>
                  <a:srgbClr val="FF0000"/>
                </a:solidFill>
              </a:rPr>
              <a:t>the objective system, </a:t>
            </a:r>
            <a:r>
              <a:rPr lang="en-GB" dirty="0" smtClean="0"/>
              <a:t>if the system is continuous </a:t>
            </a:r>
            <a:r>
              <a:rPr lang="en-GB" dirty="0"/>
              <a:t>time, multivariate, linear Markov </a:t>
            </a:r>
            <a:r>
              <a:rPr lang="en-GB" dirty="0" smtClean="0"/>
              <a:t>system</a:t>
            </a:r>
            <a:r>
              <a:rPr lang="en-US" dirty="0" smtClean="0"/>
              <a:t>.</a:t>
            </a:r>
          </a:p>
          <a:p>
            <a:pPr algn="just"/>
            <a:endParaRPr lang="en-US" dirty="0"/>
          </a:p>
          <a:p>
            <a:pPr algn="just"/>
            <a:r>
              <a:rPr lang="en-GB" dirty="0" smtClean="0"/>
              <a:t>To </a:t>
            </a:r>
            <a:r>
              <a:rPr lang="en-GB" dirty="0" smtClean="0">
                <a:solidFill>
                  <a:srgbClr val="FF0000"/>
                </a:solidFill>
              </a:rPr>
              <a:t>clarify </a:t>
            </a:r>
            <a:r>
              <a:rPr lang="en-US" dirty="0">
                <a:solidFill>
                  <a:srgbClr val="FF0000"/>
                </a:solidFill>
              </a:rPr>
              <a:t>mathematical relations </a:t>
            </a:r>
            <a:r>
              <a:rPr lang="en-US" dirty="0"/>
              <a:t>among </a:t>
            </a:r>
            <a:r>
              <a:rPr lang="en-US" dirty="0" smtClean="0"/>
              <a:t>a Continuous time VAR (</a:t>
            </a:r>
            <a:r>
              <a:rPr lang="en-US" dirty="0" smtClean="0">
                <a:solidFill>
                  <a:srgbClr val="FF0000"/>
                </a:solidFill>
              </a:rPr>
              <a:t>CTVAR</a:t>
            </a:r>
            <a:r>
              <a:rPr lang="en-US" dirty="0" smtClean="0"/>
              <a:t>) </a:t>
            </a:r>
            <a:r>
              <a:rPr lang="en-US" dirty="0"/>
              <a:t>model, a </a:t>
            </a:r>
            <a:r>
              <a:rPr lang="en-US" dirty="0" smtClean="0"/>
              <a:t>Structural VAR (</a:t>
            </a:r>
            <a:r>
              <a:rPr lang="en-US" dirty="0" smtClean="0">
                <a:solidFill>
                  <a:srgbClr val="FF0000"/>
                </a:solidFill>
              </a:rPr>
              <a:t>SVAR</a:t>
            </a:r>
            <a:r>
              <a:rPr lang="en-US" dirty="0" smtClean="0"/>
              <a:t>) </a:t>
            </a:r>
            <a:r>
              <a:rPr lang="en-US" dirty="0"/>
              <a:t>model and </a:t>
            </a:r>
            <a:r>
              <a:rPr lang="en-US" dirty="0" smtClean="0"/>
              <a:t>a </a:t>
            </a:r>
            <a:r>
              <a:rPr lang="en-US" dirty="0" smtClean="0">
                <a:solidFill>
                  <a:srgbClr val="FF0000"/>
                </a:solidFill>
              </a:rPr>
              <a:t>DVAR</a:t>
            </a:r>
            <a:r>
              <a:rPr lang="en-US" dirty="0" smtClean="0"/>
              <a:t> </a:t>
            </a:r>
            <a:r>
              <a:rPr lang="en-US" dirty="0"/>
              <a:t>model of the system</a:t>
            </a:r>
            <a:r>
              <a:rPr lang="en-US" dirty="0" smtClean="0"/>
              <a:t>.</a:t>
            </a:r>
          </a:p>
          <a:p>
            <a:pPr algn="just"/>
            <a:endParaRPr lang="en-US" dirty="0" smtClean="0"/>
          </a:p>
          <a:p>
            <a:pPr algn="just"/>
            <a:r>
              <a:rPr lang="en-GB" dirty="0" smtClean="0"/>
              <a:t>To propose</a:t>
            </a:r>
            <a:r>
              <a:rPr lang="en-US" dirty="0" smtClean="0"/>
              <a:t> </a:t>
            </a:r>
            <a:r>
              <a:rPr lang="en-US" dirty="0">
                <a:solidFill>
                  <a:srgbClr val="FF0000"/>
                </a:solidFill>
              </a:rPr>
              <a:t>a new </a:t>
            </a:r>
            <a:r>
              <a:rPr lang="en-US" dirty="0" smtClean="0">
                <a:solidFill>
                  <a:srgbClr val="FF0000"/>
                </a:solidFill>
              </a:rPr>
              <a:t>approach, CSVAR </a:t>
            </a:r>
            <a:r>
              <a:rPr lang="en-US" dirty="0">
                <a:solidFill>
                  <a:srgbClr val="FF0000"/>
                </a:solidFill>
              </a:rPr>
              <a:t>modeling </a:t>
            </a:r>
            <a:r>
              <a:rPr lang="en-GB" dirty="0"/>
              <a:t>to derive</a:t>
            </a:r>
            <a:r>
              <a:rPr lang="en-US" dirty="0" smtClean="0"/>
              <a:t> </a:t>
            </a:r>
            <a:r>
              <a:rPr lang="en-US" dirty="0"/>
              <a:t>the CTVAR and the SVAR models </a:t>
            </a:r>
            <a:r>
              <a:rPr lang="en-GB" dirty="0"/>
              <a:t>by using</a:t>
            </a:r>
            <a:r>
              <a:rPr lang="en-US" dirty="0" smtClean="0"/>
              <a:t> the DVAR </a:t>
            </a:r>
            <a:r>
              <a:rPr lang="en-US" dirty="0"/>
              <a:t>model obtained from observed time series data</a:t>
            </a:r>
            <a:r>
              <a:rPr lang="en-US" dirty="0" smtClean="0"/>
              <a:t>.</a:t>
            </a:r>
          </a:p>
          <a:p>
            <a:pPr algn="just"/>
            <a:endParaRPr lang="en-US" dirty="0"/>
          </a:p>
          <a:p>
            <a:pPr algn="just"/>
            <a:r>
              <a:rPr lang="en-US" dirty="0" smtClean="0"/>
              <a:t>To </a:t>
            </a:r>
            <a:r>
              <a:rPr lang="en-US" dirty="0" smtClean="0">
                <a:solidFill>
                  <a:srgbClr val="FF0000"/>
                </a:solidFill>
              </a:rPr>
              <a:t>demonstrate</a:t>
            </a:r>
            <a:r>
              <a:rPr lang="en-GB" dirty="0" smtClean="0">
                <a:solidFill>
                  <a:srgbClr val="FF0000"/>
                </a:solidFill>
              </a:rPr>
              <a:t> </a:t>
            </a:r>
            <a:r>
              <a:rPr lang="en-GB" dirty="0">
                <a:solidFill>
                  <a:srgbClr val="FF0000"/>
                </a:solidFill>
              </a:rPr>
              <a:t>the accuracy </a:t>
            </a:r>
            <a:r>
              <a:rPr lang="en-GB" dirty="0" smtClean="0">
                <a:solidFill>
                  <a:srgbClr val="FF0000"/>
                </a:solidFill>
              </a:rPr>
              <a:t>and </a:t>
            </a:r>
            <a:r>
              <a:rPr lang="en-GB" dirty="0">
                <a:solidFill>
                  <a:srgbClr val="FF0000"/>
                </a:solidFill>
              </a:rPr>
              <a:t>the applicability </a:t>
            </a:r>
            <a:r>
              <a:rPr lang="en-GB" dirty="0" smtClean="0"/>
              <a:t>of CSVAR modeling using </a:t>
            </a:r>
            <a:r>
              <a:rPr lang="en-GB" dirty="0"/>
              <a:t>artificial and real world time series</a:t>
            </a:r>
            <a:r>
              <a:rPr lang="en-US" dirty="0" smtClean="0">
                <a:solidFill>
                  <a:schemeClr val="accent1"/>
                </a:solidFill>
              </a:rPr>
              <a:t>.</a:t>
            </a:r>
            <a:endParaRPr lang="ru-RU" dirty="0" smtClean="0">
              <a:solidFill>
                <a:schemeClr val="accent1"/>
              </a:solidFill>
            </a:endParaRPr>
          </a:p>
          <a:p>
            <a:pPr algn="just"/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7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5786" y="2928934"/>
            <a:ext cx="7400948" cy="1066800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/>
              <a:t>Proposed principle and algorithm</a:t>
            </a:r>
            <a:endParaRPr lang="ru-RU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8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3538941" y="5667638"/>
            <a:ext cx="5259373" cy="936104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2436001" y="1585304"/>
            <a:ext cx="2125903" cy="461665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GB" sz="2400" dirty="0" smtClean="0"/>
              <a:t>CTVAR </a:t>
            </a:r>
            <a:r>
              <a:rPr lang="en-GB" sz="2400" dirty="0"/>
              <a:t>model</a:t>
            </a:r>
          </a:p>
        </p:txBody>
      </p:sp>
      <p:sp>
        <p:nvSpPr>
          <p:cNvPr id="6" name="Up-Down Arrow 5"/>
          <p:cNvSpPr/>
          <p:nvPr/>
        </p:nvSpPr>
        <p:spPr>
          <a:xfrm>
            <a:off x="3303075" y="2059415"/>
            <a:ext cx="453752" cy="646331"/>
          </a:xfrm>
          <a:prstGeom prst="upDownArrow">
            <a:avLst/>
          </a:prstGeom>
          <a:ln w="38100">
            <a:prstDash val="sysDot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TextBox 7"/>
          <p:cNvSpPr txBox="1"/>
          <p:nvPr/>
        </p:nvSpPr>
        <p:spPr>
          <a:xfrm>
            <a:off x="2476042" y="2769341"/>
            <a:ext cx="1984839" cy="46166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GB" sz="2400" dirty="0" smtClean="0"/>
              <a:t>SVAR </a:t>
            </a:r>
            <a:r>
              <a:rPr lang="en-GB" sz="2400" dirty="0"/>
              <a:t>model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035713" y="5317278"/>
            <a:ext cx="407194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 smtClean="0">
                <a:solidFill>
                  <a:srgbClr val="00B050"/>
                </a:solidFill>
              </a:rPr>
              <a:t> This approximation is consistent.</a:t>
            </a:r>
            <a:endParaRPr lang="en-GB" sz="2000" i="1" dirty="0">
              <a:solidFill>
                <a:srgbClr val="00B050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3553013" y="5772745"/>
            <a:ext cx="45720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 sz="2400" dirty="0"/>
              <a:t>A</a:t>
            </a:r>
            <a:r>
              <a:rPr lang="en-GB" sz="2400" dirty="0" smtClean="0"/>
              <a:t>pproximation error</a:t>
            </a:r>
          </a:p>
          <a:p>
            <a:r>
              <a:rPr lang="en-US" sz="2400" dirty="0" smtClean="0"/>
              <a:t>	            when</a:t>
            </a:r>
            <a:endParaRPr lang="en-GB" sz="2400" dirty="0"/>
          </a:p>
        </p:txBody>
      </p:sp>
      <p:pic>
        <p:nvPicPr>
          <p:cNvPr id="7065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67872" y="5893190"/>
            <a:ext cx="1642145" cy="3640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0660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10017" y="5910796"/>
            <a:ext cx="552044" cy="2675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0661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67872" y="6257248"/>
            <a:ext cx="940932" cy="3236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Заголовок 1"/>
          <p:cNvSpPr txBox="1">
            <a:spLocks/>
          </p:cNvSpPr>
          <p:nvPr/>
        </p:nvSpPr>
        <p:spPr>
          <a:xfrm>
            <a:off x="285720" y="285728"/>
            <a:ext cx="8678768" cy="1066800"/>
          </a:xfrm>
          <a:prstGeom prst="rect">
            <a:avLst/>
          </a:prstGeom>
        </p:spPr>
        <p:txBody>
          <a:bodyPr vert="horz" anchor="ctr">
            <a:normAutofit fontScale="925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 smtClean="0"/>
              <a:t>CTVAR model discrete approximation</a:t>
            </a:r>
            <a:endParaRPr lang="ru-RU" dirty="0"/>
          </a:p>
        </p:txBody>
      </p:sp>
      <p:grpSp>
        <p:nvGrpSpPr>
          <p:cNvPr id="3" name="Group 2"/>
          <p:cNvGrpSpPr/>
          <p:nvPr/>
        </p:nvGrpSpPr>
        <p:grpSpPr>
          <a:xfrm>
            <a:off x="6512033" y="1569207"/>
            <a:ext cx="1273435" cy="1864694"/>
            <a:chOff x="6387471" y="1461275"/>
            <a:chExt cx="1979543" cy="2662608"/>
          </a:xfrm>
        </p:grpSpPr>
        <p:sp>
          <p:nvSpPr>
            <p:cNvPr id="17" name="Parallelogram 16"/>
            <p:cNvSpPr/>
            <p:nvPr/>
          </p:nvSpPr>
          <p:spPr>
            <a:xfrm>
              <a:off x="6487028" y="1617122"/>
              <a:ext cx="1796310" cy="325744"/>
            </a:xfrm>
            <a:prstGeom prst="parallelogram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/>
                <a:t>Process 1</a:t>
              </a:r>
              <a:endParaRPr lang="en-US" sz="1400" dirty="0"/>
            </a:p>
          </p:txBody>
        </p:sp>
        <p:sp>
          <p:nvSpPr>
            <p:cNvPr id="23" name="Parallelogram 22"/>
            <p:cNvSpPr/>
            <p:nvPr/>
          </p:nvSpPr>
          <p:spPr>
            <a:xfrm>
              <a:off x="6471151" y="2097948"/>
              <a:ext cx="1812187" cy="325744"/>
            </a:xfrm>
            <a:prstGeom prst="parallelogram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400" dirty="0"/>
                <a:t>Process 2</a:t>
              </a:r>
            </a:p>
          </p:txBody>
        </p:sp>
        <p:sp>
          <p:nvSpPr>
            <p:cNvPr id="24" name="Parallelogram 23"/>
            <p:cNvSpPr/>
            <p:nvPr/>
          </p:nvSpPr>
          <p:spPr>
            <a:xfrm>
              <a:off x="6471151" y="3113849"/>
              <a:ext cx="1895863" cy="325744"/>
            </a:xfrm>
            <a:prstGeom prst="parallelogram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/>
                <a:t>Process N</a:t>
              </a:r>
              <a:endParaRPr lang="en-US" sz="1400" dirty="0"/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6849582" y="2467743"/>
              <a:ext cx="1004716" cy="575897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r>
                <a:rPr lang="en-GB" sz="3000" dirty="0" smtClean="0">
                  <a:solidFill>
                    <a:schemeClr val="accent1">
                      <a:lumMod val="60000"/>
                      <a:lumOff val="40000"/>
                    </a:schemeClr>
                  </a:solidFill>
                </a:rPr>
                <a:t>…</a:t>
              </a:r>
              <a:endParaRPr lang="en-US" sz="3000" dirty="0">
                <a:solidFill>
                  <a:schemeClr val="accent1">
                    <a:lumMod val="60000"/>
                    <a:lumOff val="40000"/>
                  </a:schemeClr>
                </a:solidFill>
              </a:endParaRPr>
            </a:p>
          </p:txBody>
        </p:sp>
        <p:sp>
          <p:nvSpPr>
            <p:cNvPr id="29" name="Rounded Rectangle 28"/>
            <p:cNvSpPr/>
            <p:nvPr/>
          </p:nvSpPr>
          <p:spPr>
            <a:xfrm>
              <a:off x="6387471" y="1461275"/>
              <a:ext cx="1979543" cy="2592288"/>
            </a:xfrm>
            <a:prstGeom prst="roundRect">
              <a:avLst/>
            </a:prstGeom>
            <a:noFill/>
            <a:ln>
              <a:solidFill>
                <a:srgbClr val="00B050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6622199" y="3596512"/>
              <a:ext cx="1435807" cy="52737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GB" dirty="0"/>
                <a:t>S</a:t>
              </a:r>
              <a:r>
                <a:rPr lang="en-GB" dirty="0" smtClean="0"/>
                <a:t>ystem</a:t>
              </a:r>
              <a:endParaRPr lang="en-US" dirty="0"/>
            </a:p>
          </p:txBody>
        </p:sp>
      </p:grpSp>
      <p:cxnSp>
        <p:nvCxnSpPr>
          <p:cNvPr id="42" name="Straight Arrow Connector 41"/>
          <p:cNvCxnSpPr>
            <a:endCxn id="17" idx="5"/>
          </p:cNvCxnSpPr>
          <p:nvPr/>
        </p:nvCxnSpPr>
        <p:spPr>
          <a:xfrm>
            <a:off x="4561904" y="1678351"/>
            <a:ext cx="2042690" cy="114064"/>
          </a:xfrm>
          <a:prstGeom prst="straightConnector1">
            <a:avLst/>
          </a:prstGeom>
          <a:ln w="41275" cmpd="dbl">
            <a:solidFill>
              <a:srgbClr val="FF7C8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>
            <a:stCxn id="5" idx="3"/>
            <a:endCxn id="23" idx="5"/>
          </p:cNvCxnSpPr>
          <p:nvPr/>
        </p:nvCxnSpPr>
        <p:spPr>
          <a:xfrm>
            <a:off x="4561904" y="1816137"/>
            <a:ext cx="2032476" cy="313013"/>
          </a:xfrm>
          <a:prstGeom prst="straightConnector1">
            <a:avLst/>
          </a:prstGeom>
          <a:ln w="41275" cmpd="dbl">
            <a:solidFill>
              <a:srgbClr val="FF7C8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>
            <a:endCxn id="24" idx="5"/>
          </p:cNvCxnSpPr>
          <p:nvPr/>
        </p:nvCxnSpPr>
        <p:spPr>
          <a:xfrm>
            <a:off x="4561904" y="1972643"/>
            <a:ext cx="2032476" cy="867969"/>
          </a:xfrm>
          <a:prstGeom prst="straightConnector1">
            <a:avLst/>
          </a:prstGeom>
          <a:ln w="41275" cmpd="dbl">
            <a:solidFill>
              <a:srgbClr val="FF7C8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/>
          <p:cNvCxnSpPr>
            <a:endCxn id="17" idx="5"/>
          </p:cNvCxnSpPr>
          <p:nvPr/>
        </p:nvCxnSpPr>
        <p:spPr>
          <a:xfrm flipV="1">
            <a:off x="4480943" y="1792415"/>
            <a:ext cx="2123651" cy="1048196"/>
          </a:xfrm>
          <a:prstGeom prst="straightConnector1">
            <a:avLst/>
          </a:prstGeom>
          <a:ln w="41275" cmpd="dbl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/>
          <p:cNvCxnSpPr>
            <a:endCxn id="23" idx="5"/>
          </p:cNvCxnSpPr>
          <p:nvPr/>
        </p:nvCxnSpPr>
        <p:spPr>
          <a:xfrm flipV="1">
            <a:off x="4470729" y="2129150"/>
            <a:ext cx="2123651" cy="898997"/>
          </a:xfrm>
          <a:prstGeom prst="straightConnector1">
            <a:avLst/>
          </a:prstGeom>
          <a:ln w="41275" cmpd="dbl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/>
          <p:cNvCxnSpPr>
            <a:endCxn id="24" idx="5"/>
          </p:cNvCxnSpPr>
          <p:nvPr/>
        </p:nvCxnSpPr>
        <p:spPr>
          <a:xfrm flipV="1">
            <a:off x="4452427" y="2840612"/>
            <a:ext cx="2141953" cy="338390"/>
          </a:xfrm>
          <a:prstGeom prst="straightConnector1">
            <a:avLst/>
          </a:prstGeom>
          <a:ln w="41275" cmpd="dbl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7" name="Object 5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78298614"/>
              </p:ext>
            </p:extLst>
          </p:nvPr>
        </p:nvGraphicFramePr>
        <p:xfrm>
          <a:off x="323255" y="4279982"/>
          <a:ext cx="3065462" cy="785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4045" name="Equation" r:id="rId6" imgW="1765080" imgH="444240" progId="Equation.3">
                  <p:embed/>
                </p:oleObj>
              </mc:Choice>
              <mc:Fallback>
                <p:oleObj name="Equation" r:id="rId6" imgW="1765080" imgH="44424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3255" y="4279982"/>
                        <a:ext cx="3065462" cy="785813"/>
                      </a:xfrm>
                      <a:prstGeom prst="rect">
                        <a:avLst/>
                      </a:prstGeom>
                      <a:solidFill>
                        <a:srgbClr val="FFCCFF"/>
                      </a:solidFill>
                      <a:ln w="9525">
                        <a:solidFill>
                          <a:srgbClr val="FF33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58" name="TextBox 57"/>
          <p:cNvSpPr txBox="1"/>
          <p:nvPr/>
        </p:nvSpPr>
        <p:spPr>
          <a:xfrm>
            <a:off x="244805" y="3848306"/>
            <a:ext cx="212590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/>
              <a:t>CTVAR </a:t>
            </a:r>
            <a:r>
              <a:rPr lang="en-GB" sz="2400" dirty="0" smtClean="0"/>
              <a:t>model</a:t>
            </a:r>
            <a:endParaRPr lang="en-GB" sz="2400" dirty="0"/>
          </a:p>
        </p:txBody>
      </p:sp>
      <p:graphicFrame>
        <p:nvGraphicFramePr>
          <p:cNvPr id="60" name="Object 5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10537742"/>
              </p:ext>
            </p:extLst>
          </p:nvPr>
        </p:nvGraphicFramePr>
        <p:xfrm>
          <a:off x="4131841" y="4304570"/>
          <a:ext cx="4487862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4046" name="Формула" r:id="rId8" imgW="2527300" imgH="431800" progId="Equation.3">
                  <p:embed/>
                </p:oleObj>
              </mc:Choice>
              <mc:Fallback>
                <p:oleObj name="Формула" r:id="rId8" imgW="2527300" imgH="4318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31841" y="4304570"/>
                        <a:ext cx="4487862" cy="762000"/>
                      </a:xfrm>
                      <a:prstGeom prst="rect">
                        <a:avLst/>
                      </a:prstGeom>
                      <a:noFill/>
                      <a:ln w="57150" cmpd="tri">
                        <a:solidFill>
                          <a:srgbClr val="7030A0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62" name="TextBox 61"/>
          <p:cNvSpPr txBox="1"/>
          <p:nvPr/>
        </p:nvSpPr>
        <p:spPr>
          <a:xfrm>
            <a:off x="3803253" y="3875856"/>
            <a:ext cx="560268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100" dirty="0">
                <a:solidFill>
                  <a:srgbClr val="FF5050"/>
                </a:solidFill>
              </a:rPr>
              <a:t>High order finite </a:t>
            </a:r>
            <a:r>
              <a:rPr lang="en-GB" sz="2100" dirty="0" smtClean="0">
                <a:solidFill>
                  <a:srgbClr val="FF5050"/>
                </a:solidFill>
              </a:rPr>
              <a:t>difference approximation</a:t>
            </a:r>
            <a:endParaRPr lang="en-GB" sz="2100" dirty="0">
              <a:solidFill>
                <a:srgbClr val="FF5050"/>
              </a:solidFill>
            </a:endParaRPr>
          </a:p>
        </p:txBody>
      </p:sp>
      <p:sp>
        <p:nvSpPr>
          <p:cNvPr id="63" name="Right Arrow 62"/>
          <p:cNvSpPr/>
          <p:nvPr/>
        </p:nvSpPr>
        <p:spPr>
          <a:xfrm>
            <a:off x="3443213" y="4496378"/>
            <a:ext cx="576064" cy="360040"/>
          </a:xfrm>
          <a:prstGeom prst="rightArrow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TextBox 33"/>
          <p:cNvSpPr txBox="1"/>
          <p:nvPr/>
        </p:nvSpPr>
        <p:spPr>
          <a:xfrm>
            <a:off x="1923352" y="1991128"/>
            <a:ext cx="135250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 err="1" smtClean="0">
                <a:solidFill>
                  <a:srgbClr val="FF5050"/>
                </a:solidFill>
              </a:rPr>
              <a:t>Bijective</a:t>
            </a:r>
            <a:endParaRPr lang="en-GB" sz="2400" dirty="0" smtClean="0">
              <a:solidFill>
                <a:srgbClr val="FF5050"/>
              </a:solidFill>
            </a:endParaRPr>
          </a:p>
          <a:p>
            <a:r>
              <a:rPr lang="en-US" sz="2400" dirty="0" smtClean="0">
                <a:solidFill>
                  <a:srgbClr val="FF5050"/>
                </a:solidFill>
              </a:rPr>
              <a:t>relation</a:t>
            </a:r>
            <a:endParaRPr lang="en-US" sz="2400" dirty="0">
              <a:solidFill>
                <a:srgbClr val="FF505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679349" y="1179784"/>
            <a:ext cx="356219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70C0"/>
                </a:solidFill>
              </a:rPr>
              <a:t>Continuous time domain</a:t>
            </a:r>
            <a:endParaRPr lang="en-GB" sz="2400" dirty="0">
              <a:solidFill>
                <a:srgbClr val="0070C0"/>
              </a:solidFill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1904571" y="3179002"/>
            <a:ext cx="31117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70C0"/>
                </a:solidFill>
              </a:rPr>
              <a:t>Discrete time domain</a:t>
            </a:r>
            <a:endParaRPr lang="en-GB" sz="2400" dirty="0">
              <a:solidFill>
                <a:srgbClr val="0070C0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39387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3661</TotalTime>
  <Words>1697</Words>
  <Application>Microsoft Office PowerPoint</Application>
  <PresentationFormat>On-screen Show (4:3)</PresentationFormat>
  <Paragraphs>377</Paragraphs>
  <Slides>25</Slides>
  <Notes>13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25</vt:i4>
      </vt:variant>
    </vt:vector>
  </HeadingPairs>
  <TitlesOfParts>
    <vt:vector size="29" baseType="lpstr">
      <vt:lpstr>Городская</vt:lpstr>
      <vt:lpstr>Equation</vt:lpstr>
      <vt:lpstr>Формула</vt:lpstr>
      <vt:lpstr>CorelDRAW</vt:lpstr>
      <vt:lpstr>A Novel Structural AR Modeling Approach for a Continuous Time Linear Markov System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Research objectives </vt:lpstr>
      <vt:lpstr>Proposed principle and algorithm</vt:lpstr>
      <vt:lpstr>PowerPoint Presentation</vt:lpstr>
      <vt:lpstr>Relation of CTVAR and SVAR models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Accuracies evaluation</vt:lpstr>
      <vt:lpstr>Comparison with AR-LiNGAM method</vt:lpstr>
      <vt:lpstr>Performance demonstration in practical application</vt:lpstr>
      <vt:lpstr>Performance demonstration in practical application</vt:lpstr>
      <vt:lpstr>Performance demonstration in practical application</vt:lpstr>
      <vt:lpstr>Performance demonstration in practical application</vt:lpstr>
      <vt:lpstr>Conclusion </vt:lpstr>
      <vt:lpstr>References</vt:lpstr>
      <vt:lpstr>References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NOVEL STRUCTURAL ARMA MODELING APPROACH TO REACTOR NOISE ANALYSIS</dc:title>
  <dc:creator>User</dc:creator>
  <cp:lastModifiedBy>Marina</cp:lastModifiedBy>
  <cp:revision>183</cp:revision>
  <cp:lastPrinted>2013-12-04T03:07:10Z</cp:lastPrinted>
  <dcterms:modified xsi:type="dcterms:W3CDTF">2013-12-05T02:00:08Z</dcterms:modified>
</cp:coreProperties>
</file>