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85" r:id="rId3"/>
    <p:sldId id="258" r:id="rId4"/>
    <p:sldId id="270" r:id="rId5"/>
    <p:sldId id="283" r:id="rId6"/>
    <p:sldId id="259" r:id="rId7"/>
    <p:sldId id="272" r:id="rId8"/>
    <p:sldId id="273" r:id="rId9"/>
    <p:sldId id="271" r:id="rId10"/>
    <p:sldId id="260" r:id="rId11"/>
    <p:sldId id="275" r:id="rId12"/>
    <p:sldId id="286" r:id="rId13"/>
    <p:sldId id="261" r:id="rId14"/>
    <p:sldId id="276" r:id="rId15"/>
    <p:sldId id="278" r:id="rId16"/>
    <p:sldId id="262" r:id="rId17"/>
    <p:sldId id="263" r:id="rId18"/>
    <p:sldId id="264" r:id="rId19"/>
    <p:sldId id="265" r:id="rId20"/>
    <p:sldId id="287" r:id="rId21"/>
    <p:sldId id="282" r:id="rId22"/>
    <p:sldId id="267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40" autoAdjust="0"/>
  </p:normalViewPr>
  <p:slideViewPr>
    <p:cSldViewPr>
      <p:cViewPr varScale="1">
        <p:scale>
          <a:sx n="72" d="100"/>
          <a:sy n="72" d="100"/>
        </p:scale>
        <p:origin x="-18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982FE-AD2E-4066-BFC3-883C89175885}" type="datetimeFigureOut">
              <a:rPr lang="zh-CN" altLang="en-US" smtClean="0"/>
              <a:pPr/>
              <a:t>2013/12/4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2AF6C-306F-47EA-A277-1A4588825E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2AF6C-306F-47EA-A277-1A4588825EE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1200" dirty="0" smtClean="0"/>
              <a:t>Covers around half of the total yeast genes.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zh-CN" sz="120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altLang="zh-CN" sz="1200" dirty="0" smtClean="0"/>
              <a:t>Tu. Et al. </a:t>
            </a:r>
            <a:endParaRPr lang="zh-CN" altLang="en-US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2AF6C-306F-47EA-A277-1A4588825EE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More than 95% of the validated</a:t>
            </a:r>
            <a:r>
              <a:rPr lang="en-US" altLang="zh-CN" baseline="0" dirty="0" smtClean="0"/>
              <a:t> proteome of yeast. </a:t>
            </a:r>
          </a:p>
          <a:p>
            <a:r>
              <a:rPr lang="en-US" altLang="zh-CN" baseline="0" dirty="0" smtClean="0"/>
              <a:t>Recently there is the version 3 paper. </a:t>
            </a:r>
          </a:p>
          <a:p>
            <a:r>
              <a:rPr lang="en-US" altLang="zh-CN" baseline="0" dirty="0" smtClean="0"/>
              <a:t>Score is between zero and 4.5. </a:t>
            </a:r>
          </a:p>
          <a:p>
            <a:r>
              <a:rPr lang="en-US" altLang="zh-CN" baseline="0" dirty="0" smtClean="0"/>
              <a:t>We could expect that random pairs or average pairs are WS=0.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Emphasize primary evidence and lower the weight of secondary evidence.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Need more explanation for summarizing </a:t>
            </a:r>
            <a:r>
              <a:rPr lang="en-US" altLang="zh-CN" baseline="0" dirty="0" err="1" smtClean="0"/>
              <a:t>hetergeneous</a:t>
            </a:r>
            <a:r>
              <a:rPr lang="en-US" altLang="zh-CN" baseline="0" dirty="0" smtClean="0"/>
              <a:t> knowledge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2AF6C-306F-47EA-A277-1A4588825EE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Compared to Agglomerative clustering strategies,</a:t>
            </a:r>
            <a:r>
              <a:rPr lang="en-US" altLang="zh-CN" baseline="0" dirty="0" smtClean="0"/>
              <a:t> o</a:t>
            </a:r>
            <a:r>
              <a:rPr lang="en-US" altLang="zh-CN" dirty="0" smtClean="0"/>
              <a:t>r modularity</a:t>
            </a:r>
            <a:r>
              <a:rPr lang="en-US" altLang="zh-CN" baseline="0" dirty="0" smtClean="0"/>
              <a:t>-based clustering, it could form better small clusters. </a:t>
            </a:r>
          </a:p>
          <a:p>
            <a:r>
              <a:rPr lang="en-US" altLang="zh-CN" baseline="0" dirty="0" smtClean="0"/>
              <a:t>In biology, genes tends to form small clusters to achieve certain functions.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We also tried </a:t>
            </a:r>
            <a:r>
              <a:rPr lang="en-US" altLang="zh-CN" b="1" baseline="0" dirty="0" smtClean="0"/>
              <a:t>Modularity-based clustering </a:t>
            </a:r>
            <a:r>
              <a:rPr lang="en-US" altLang="zh-CN" baseline="0" dirty="0" smtClean="0"/>
              <a:t>and </a:t>
            </a:r>
            <a:r>
              <a:rPr lang="en-US" altLang="zh-CN" b="1" baseline="0" dirty="0" smtClean="0"/>
              <a:t>hierarchical clustering</a:t>
            </a:r>
            <a:r>
              <a:rPr lang="en-US" altLang="zh-CN" baseline="0" dirty="0" smtClean="0"/>
              <a:t>. They tends to form huge clusters (due to the problem of ). </a:t>
            </a:r>
          </a:p>
          <a:p>
            <a:endParaRPr lang="en-US" altLang="zh-CN" baseline="0" dirty="0" smtClean="0"/>
          </a:p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2AF6C-306F-47EA-A277-1A4588825EE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Model order p has significant impact</a:t>
            </a:r>
            <a:r>
              <a:rPr lang="en-US" altLang="zh-CN" baseline="0" dirty="0" smtClean="0"/>
              <a:t> on the final results. However, we plan to investigate the effect of it in the future.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In each small groups.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2AF6C-306F-47EA-A277-1A4588825EE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We could generate different networks based on adjusting the significance value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2AF6C-306F-47EA-A277-1A4588825EE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UTP15: material preparation at</a:t>
            </a:r>
            <a:r>
              <a:rPr lang="en-US" altLang="zh-CN" baseline="0" dirty="0" smtClean="0"/>
              <a:t> nucleus, 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component of the small subunit (SSU)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processome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containing the U3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snoRNA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that is involved in processing of pre-18S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rRNA</a:t>
            </a:r>
            <a:r>
              <a:rPr lang="en-US" altLang="zh-CN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altLang="zh-CN" baseline="0" dirty="0" smtClean="0"/>
          </a:p>
          <a:p>
            <a:r>
              <a:rPr lang="en-US" altLang="zh-CN" baseline="0" dirty="0" smtClean="0"/>
              <a:t>PAB1: Poly A binding protein for RNA processing</a:t>
            </a:r>
          </a:p>
          <a:p>
            <a:r>
              <a:rPr lang="en-US" altLang="zh-CN" baseline="0" dirty="0" smtClean="0"/>
              <a:t>TDA10: ATP-binding protein of unknown function. Crystal structure like </a:t>
            </a:r>
            <a:r>
              <a:rPr lang="en-US" altLang="zh-CN" baseline="0" dirty="0" err="1" smtClean="0"/>
              <a:t>kinases</a:t>
            </a:r>
            <a:r>
              <a:rPr lang="en-US" altLang="zh-CN" baseline="0" dirty="0" smtClean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2AF6C-306F-47EA-A277-1A4588825EE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Bioinformatics have becomes more important </a:t>
            </a:r>
            <a:r>
              <a:rPr lang="en-US" altLang="zh-CN" smtClean="0"/>
              <a:t>than before. </a:t>
            </a:r>
            <a:endParaRPr lang="en-US" altLang="zh-CN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Super Moore law speed.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2AF6C-306F-47EA-A277-1A4588825EE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This is today’s main topic.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2AF6C-306F-47EA-A277-1A4588825EE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Granger causality model:</a:t>
            </a:r>
            <a:r>
              <a:rPr lang="en-US" altLang="zh-CN" baseline="0" dirty="0" smtClean="0"/>
              <a:t> PGC or CGC, </a:t>
            </a:r>
            <a:r>
              <a:rPr lang="en-US" altLang="zh-CN" baseline="0" dirty="0" err="1" smtClean="0"/>
              <a:t>bivariate</a:t>
            </a:r>
            <a:r>
              <a:rPr lang="en-US" altLang="zh-CN" baseline="0" dirty="0" smtClean="0"/>
              <a:t> or multivariate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2AF6C-306F-47EA-A277-1A4588825EE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Since</a:t>
            </a:r>
            <a:r>
              <a:rPr lang="en-US" altLang="zh-CN" baseline="0" dirty="0" smtClean="0"/>
              <a:t> we could normalize the data before the test, intercept term is not included here.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OLS represent the Gaussian distribution of maximum likelihood estimation.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Gaussian distribution.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2AF6C-306F-47EA-A277-1A4588825EE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This is by ordinary least square fit.</a:t>
            </a:r>
            <a:r>
              <a:rPr lang="en-US" altLang="zh-CN" baseline="0" dirty="0" smtClean="0"/>
              <a:t> </a:t>
            </a:r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To make it invertible, we could have different ways to do so. </a:t>
            </a:r>
          </a:p>
          <a:p>
            <a:endParaRPr lang="en-US" altLang="zh-CN" baseline="0" dirty="0"/>
          </a:p>
          <a:p>
            <a:r>
              <a:rPr lang="en-US" altLang="zh-CN" baseline="0" dirty="0" smtClean="0"/>
              <a:t>Regularization to make it invertible: through ridge or lasso, we lose statistical meanings.(Also results are not stable)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2AF6C-306F-47EA-A277-1A4588825EE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When the</a:t>
            </a:r>
            <a:r>
              <a:rPr lang="en-US" altLang="zh-CN" baseline="0" dirty="0" smtClean="0"/>
              <a:t> number of genes n is large, the problem become even more serious: since there are more possible </a:t>
            </a:r>
            <a:r>
              <a:rPr lang="en-US" altLang="zh-CN" baseline="0" smtClean="0"/>
              <a:t>pairs existing. </a:t>
            </a:r>
            <a:endParaRPr lang="en-US" altLang="zh-CN" baseline="0" dirty="0" smtClean="0"/>
          </a:p>
          <a:p>
            <a:endParaRPr lang="en-US" altLang="zh-CN" baseline="0" dirty="0" smtClean="0"/>
          </a:p>
          <a:p>
            <a:r>
              <a:rPr lang="en-US" altLang="zh-CN" baseline="0" dirty="0" smtClean="0"/>
              <a:t>As n increases,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2AF6C-306F-47EA-A277-1A4588825EE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Especially when number of</a:t>
            </a:r>
            <a:r>
              <a:rPr lang="en-US" altLang="zh-CN" baseline="0" dirty="0" smtClean="0"/>
              <a:t> genes are large, False discoveries become a serious problem. </a:t>
            </a:r>
          </a:p>
          <a:p>
            <a:r>
              <a:rPr lang="en-US" altLang="zh-CN" baseline="0" dirty="0" smtClean="0"/>
              <a:t>Biological data properties. </a:t>
            </a:r>
          </a:p>
          <a:p>
            <a:r>
              <a:rPr lang="en-US" altLang="zh-CN" baseline="0" dirty="0" smtClean="0"/>
              <a:t>There are other ways to avoid the lack of data problems.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2AF6C-306F-47EA-A277-1A4588825EE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2AF6C-306F-47EA-A277-1A4588825EE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6C7C-9BBC-4D1A-9153-2BF52E2B3B97}" type="datetime1">
              <a:rPr lang="zh-CN" altLang="en-US" smtClean="0"/>
              <a:pPr/>
              <a:t>2013/12/4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BD78F-6640-4F76-AB58-4CBB3FFF0DFF}" type="datetime1">
              <a:rPr lang="zh-CN" altLang="en-US" smtClean="0"/>
              <a:pPr/>
              <a:t>2013/12/4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E0337-463D-4083-BEF4-B2B59EFCDF9F}" type="datetime1">
              <a:rPr lang="zh-CN" altLang="en-US" smtClean="0"/>
              <a:pPr/>
              <a:t>2013/12/4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C23AB-F655-4DAA-9BA2-42E0B52F671B}" type="datetime1">
              <a:rPr lang="zh-CN" altLang="en-US" smtClean="0"/>
              <a:pPr/>
              <a:t>2013/12/4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3CB19-17E8-4136-A0BD-7DB4F0A80799}" type="datetime1">
              <a:rPr lang="zh-CN" altLang="en-US" smtClean="0"/>
              <a:pPr/>
              <a:t>2013/12/4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F518D-8B98-473E-9E30-891D9FFE6714}" type="datetime1">
              <a:rPr lang="zh-CN" altLang="en-US" smtClean="0"/>
              <a:pPr/>
              <a:t>2013/12/4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95BAF-64BF-44DA-AD95-BB488FEBF19D}" type="datetime1">
              <a:rPr lang="zh-CN" altLang="en-US" smtClean="0"/>
              <a:pPr/>
              <a:t>2013/12/4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34BE-6653-4543-975C-84AB140D6189}" type="datetime1">
              <a:rPr lang="zh-CN" altLang="en-US" smtClean="0"/>
              <a:pPr/>
              <a:t>2013/12/4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C6DF9-4CBA-412E-88B0-3391DC09DB99}" type="datetime1">
              <a:rPr lang="zh-CN" altLang="en-US" smtClean="0"/>
              <a:pPr/>
              <a:t>2013/12/4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520EC-2920-451A-8F57-E54B6A1897B3}" type="datetime1">
              <a:rPr lang="zh-CN" altLang="en-US" smtClean="0"/>
              <a:pPr/>
              <a:t>2013/12/4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92BA-5ABB-4222-BA31-81051AADB240}" type="datetime1">
              <a:rPr lang="zh-CN" altLang="en-US" smtClean="0"/>
              <a:pPr/>
              <a:t>2013/12/4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A6C52-3FC1-4BB1-8FEA-A940220E9AD4}" type="datetime1">
              <a:rPr lang="zh-CN" altLang="en-US" smtClean="0"/>
              <a:pPr/>
              <a:t>2013/12/4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Prior Knowledge Driven Causality Analysis in Gene Regulatory Network Discovery</a:t>
            </a:r>
            <a:endParaRPr lang="zh-CN" altLang="en-US" sz="32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420888"/>
            <a:ext cx="6440760" cy="720080"/>
          </a:xfrm>
        </p:spPr>
        <p:txBody>
          <a:bodyPr>
            <a:norm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</a:rPr>
              <a:t>Authors: Shun Yao,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Shinjae</a:t>
            </a:r>
            <a:r>
              <a:rPr lang="en-US" altLang="zh-CN" sz="2400" dirty="0" smtClean="0">
                <a:solidFill>
                  <a:schemeClr val="tx1"/>
                </a:solidFill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Yoo</a:t>
            </a:r>
            <a:r>
              <a:rPr lang="en-US" altLang="zh-CN" sz="2400" dirty="0" smtClean="0">
                <a:solidFill>
                  <a:schemeClr val="tx1"/>
                </a:solidFill>
              </a:rPr>
              <a:t>, </a:t>
            </a:r>
            <a:r>
              <a:rPr lang="en-US" altLang="zh-CN" sz="2400" dirty="0" err="1" smtClean="0">
                <a:solidFill>
                  <a:schemeClr val="tx1"/>
                </a:solidFill>
              </a:rPr>
              <a:t>Dantong</a:t>
            </a:r>
            <a:r>
              <a:rPr lang="en-US" altLang="zh-CN" sz="2400" dirty="0" smtClean="0">
                <a:solidFill>
                  <a:schemeClr val="tx1"/>
                </a:solidFill>
              </a:rPr>
              <a:t> Yu</a:t>
            </a:r>
          </a:p>
        </p:txBody>
      </p:sp>
      <p:sp>
        <p:nvSpPr>
          <p:cNvPr id="4" name="副标题 2"/>
          <p:cNvSpPr txBox="1">
            <a:spLocks/>
          </p:cNvSpPr>
          <p:nvPr/>
        </p:nvSpPr>
        <p:spPr>
          <a:xfrm>
            <a:off x="899592" y="3284984"/>
            <a:ext cx="777686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200" b="1" dirty="0" smtClean="0"/>
              <a:t>Stony Brook University</a:t>
            </a:r>
          </a:p>
          <a:p>
            <a:pPr lvl="0" algn="ctr">
              <a:spcBef>
                <a:spcPct val="20000"/>
              </a:spcBef>
            </a:pPr>
            <a:r>
              <a:rPr lang="en-US" altLang="zh-CN" sz="2200" b="1" dirty="0" smtClean="0"/>
              <a:t>Computational Science Center, Brookhaven National Laboratory</a:t>
            </a:r>
          </a:p>
        </p:txBody>
      </p:sp>
      <p:sp>
        <p:nvSpPr>
          <p:cNvPr id="6" name="副标题 2"/>
          <p:cNvSpPr txBox="1">
            <a:spLocks/>
          </p:cNvSpPr>
          <p:nvPr/>
        </p:nvSpPr>
        <p:spPr>
          <a:xfrm>
            <a:off x="1403648" y="4365104"/>
            <a:ext cx="6440760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Presenter: Shun</a:t>
            </a:r>
            <a:r>
              <a:rPr kumimoji="0" lang="en-US" altLang="zh-CN" sz="24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Yao</a:t>
            </a:r>
            <a:endParaRPr kumimoji="0" lang="en-US" altLang="zh-CN" sz="24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" descr="http://o2.aolcdn.com/dims-shared/dims3/PATCH/resize/273x203/http:/hss-prod.hss.aol.com/hss/storage/patch/3ae1b8be248f8bc7ab109b1795b7d7a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5013176"/>
            <a:ext cx="1768789" cy="1459610"/>
          </a:xfrm>
          <a:prstGeom prst="rect">
            <a:avLst/>
          </a:prstGeom>
          <a:noFill/>
        </p:spPr>
      </p:pic>
      <p:pic>
        <p:nvPicPr>
          <p:cNvPr id="11" name="Picture 71" descr="BNLLogo_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3776" y="5301208"/>
            <a:ext cx="3343157" cy="1224136"/>
          </a:xfrm>
          <a:prstGeom prst="rect">
            <a:avLst/>
          </a:prstGeom>
        </p:spPr>
      </p:pic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Overcoming the limitations simultaneously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219256" cy="1684784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Limitations in PGC and CGC</a:t>
            </a:r>
          </a:p>
          <a:p>
            <a:pPr lvl="1"/>
            <a:r>
              <a:rPr lang="en-US" altLang="zh-CN" sz="2400" dirty="0" smtClean="0"/>
              <a:t>False discoveries in PGC. </a:t>
            </a:r>
          </a:p>
          <a:p>
            <a:pPr lvl="1"/>
            <a:r>
              <a:rPr lang="en-US" altLang="zh-CN" sz="2400" dirty="0" smtClean="0"/>
              <a:t>Lack of data in CGC. 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67544" y="4509120"/>
            <a:ext cx="8208912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Advantages of using prior knowledge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altLang="zh-CN" sz="2400" dirty="0" smtClean="0"/>
              <a:t>Different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available</a:t>
            </a:r>
            <a:r>
              <a:rPr kumimoji="0" lang="en-US" altLang="zh-CN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biological experiment data.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altLang="zh-CN" sz="2400" dirty="0" smtClean="0"/>
              <a:t>Additional information besides expression data. 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右大括号 4"/>
          <p:cNvSpPr/>
          <p:nvPr/>
        </p:nvSpPr>
        <p:spPr>
          <a:xfrm>
            <a:off x="4572000" y="1988840"/>
            <a:ext cx="216024" cy="648072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4860032" y="2060848"/>
            <a:ext cx="3185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>
                <a:solidFill>
                  <a:srgbClr val="00B050"/>
                </a:solidFill>
              </a:rPr>
              <a:t>Insufficient information</a:t>
            </a:r>
            <a:endParaRPr lang="zh-CN" altLang="en-US" sz="2400" b="1" i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20113" y="3276273"/>
            <a:ext cx="2847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Regularization?</a:t>
            </a:r>
            <a:endParaRPr lang="zh-CN" altLang="en-US" sz="32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85979" y="3284984"/>
            <a:ext cx="3259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Adding prior info?</a:t>
            </a:r>
            <a:endParaRPr lang="zh-CN" altLang="en-US" sz="32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3995936" y="2636912"/>
            <a:ext cx="1296144" cy="720080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5796136" y="2708920"/>
            <a:ext cx="288032" cy="64807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244408" y="3068960"/>
            <a:ext cx="864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√</a:t>
            </a:r>
            <a:endParaRPr lang="zh-CN" altLang="en-US" sz="5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Wingdings 2" pitchFamily="18" charset="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H="1">
            <a:off x="5364088" y="3861048"/>
            <a:ext cx="504056" cy="64807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19672" y="3861048"/>
            <a:ext cx="21446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</a:rPr>
              <a:t>Lose F-statistics! </a:t>
            </a:r>
            <a:endParaRPr lang="zh-CN" altLang="en-US" sz="2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New Framework: Utilizing the prior knowledge</a:t>
            </a:r>
            <a:endParaRPr lang="zh-CN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268760"/>
            <a:ext cx="8136904" cy="442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7584" y="5733256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i="1" dirty="0" smtClean="0">
                <a:solidFill>
                  <a:srgbClr val="FF0000"/>
                </a:solidFill>
              </a:rPr>
              <a:t>Using prior knowledge to guide clustering to assist Granger Causality analysis</a:t>
            </a:r>
            <a:endParaRPr lang="zh-CN" altLang="en-US" sz="2800" i="1" dirty="0">
              <a:solidFill>
                <a:srgbClr val="FF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Overview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Motivation</a:t>
            </a:r>
          </a:p>
          <a:p>
            <a:r>
              <a:rPr lang="en-US" altLang="zh-CN" sz="2800" dirty="0" smtClean="0"/>
              <a:t>Challenges &amp; Methods 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Experiments</a:t>
            </a:r>
          </a:p>
          <a:p>
            <a:r>
              <a:rPr lang="en-US" altLang="zh-CN" sz="2800" dirty="0" smtClean="0"/>
              <a:t>Contributions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Microarray data: Yeast Metabolic Cycle dataset</a:t>
            </a:r>
            <a:endParaRPr lang="zh-CN" alt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3595" y="1547500"/>
            <a:ext cx="5026477" cy="3995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79512" y="6381328"/>
            <a:ext cx="314380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i="1" dirty="0" smtClean="0"/>
              <a:t>Science</a:t>
            </a:r>
            <a:r>
              <a:rPr lang="en-US" altLang="zh-CN" sz="1500" dirty="0" smtClean="0"/>
              <a:t> 310 (5751), 1152-1158 (2005)</a:t>
            </a:r>
            <a:endParaRPr lang="zh-CN" altLang="en-US" sz="1500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1988840"/>
            <a:ext cx="3600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Target gene set selection based on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significance</a:t>
            </a:r>
            <a:r>
              <a:rPr lang="en-US" altLang="zh-CN" sz="2400" b="1" dirty="0" smtClean="0"/>
              <a:t> and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periodicity</a:t>
            </a:r>
            <a:r>
              <a:rPr lang="en-US" altLang="zh-CN" sz="2400" b="1" dirty="0" smtClean="0"/>
              <a:t>: </a:t>
            </a:r>
          </a:p>
          <a:p>
            <a:endParaRPr lang="en-US" altLang="zh-CN" sz="2400" b="1" dirty="0" smtClean="0"/>
          </a:p>
          <a:p>
            <a:r>
              <a:rPr lang="en-US" altLang="zh-CN" sz="2400" dirty="0" smtClean="0">
                <a:solidFill>
                  <a:srgbClr val="00B050"/>
                </a:solidFill>
              </a:rPr>
              <a:t>2935</a:t>
            </a:r>
            <a:r>
              <a:rPr lang="en-US" altLang="zh-CN" sz="2400" dirty="0" smtClean="0"/>
              <a:t> genes with </a:t>
            </a:r>
            <a:r>
              <a:rPr lang="en-US" altLang="zh-CN" sz="2400" dirty="0" smtClean="0">
                <a:solidFill>
                  <a:srgbClr val="00B050"/>
                </a:solidFill>
              </a:rPr>
              <a:t>36</a:t>
            </a:r>
            <a:r>
              <a:rPr lang="en-US" altLang="zh-CN" sz="2400" dirty="0" smtClean="0"/>
              <a:t> times points covering three yeast metabolic cycles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496" y="550794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The expression profile of 6209 uniquely expressed ORFs</a:t>
            </a:r>
            <a:endParaRPr lang="zh-CN" altLang="en-US" b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5013176"/>
            <a:ext cx="361887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5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Half of the yeast genome!</a:t>
            </a:r>
            <a:endParaRPr lang="zh-CN" altLang="en-US" sz="25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Prior knowledge data: </a:t>
            </a:r>
            <a:r>
              <a:rPr lang="en-US" altLang="zh-CN" sz="3200" dirty="0" err="1" smtClean="0"/>
              <a:t>YeastNet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1612776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A probabilistic functional gene network of yeast genes</a:t>
            </a:r>
          </a:p>
          <a:p>
            <a:pPr lvl="1"/>
            <a:r>
              <a:rPr lang="en-US" altLang="zh-CN" sz="2000" dirty="0" smtClean="0"/>
              <a:t>Constructed from ~1.8 million experimental observations</a:t>
            </a:r>
          </a:p>
          <a:p>
            <a:pPr lvl="1"/>
            <a:r>
              <a:rPr lang="en-US" altLang="zh-CN" sz="2000" dirty="0" smtClean="0"/>
              <a:t>Covers 102803 linkages among 5483 yeast proteins</a:t>
            </a:r>
          </a:p>
          <a:p>
            <a:pPr lvl="1"/>
            <a:r>
              <a:rPr lang="en-US" altLang="zh-CN" sz="2000" dirty="0" smtClean="0"/>
              <a:t>Currently version 2 (version 3 will be available soon) </a:t>
            </a:r>
            <a:endParaRPr lang="zh-CN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381328"/>
            <a:ext cx="235513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i="1" dirty="0" err="1" smtClean="0"/>
              <a:t>Plos</a:t>
            </a:r>
            <a:r>
              <a:rPr lang="en-US" altLang="zh-CN" sz="1500" i="1" dirty="0" smtClean="0"/>
              <a:t> One </a:t>
            </a:r>
            <a:r>
              <a:rPr lang="en-US" altLang="zh-CN" sz="1500" dirty="0" smtClean="0"/>
              <a:t>2(10), e988 (2007)</a:t>
            </a:r>
            <a:endParaRPr lang="zh-CN" altLang="en-US" sz="15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933056"/>
            <a:ext cx="5000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77558" y="3212976"/>
            <a:ext cx="7322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A general way to summarize heterogeneous knowledge </a:t>
            </a:r>
            <a:endParaRPr lang="zh-CN" alt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84115" y="5085989"/>
            <a:ext cx="3616077" cy="791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5942" y="3789040"/>
            <a:ext cx="16978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</a:rPr>
              <a:t>Graph</a:t>
            </a:r>
          </a:p>
          <a:p>
            <a:r>
              <a:rPr lang="en-US" altLang="zh-CN" sz="2200" b="1" dirty="0" smtClean="0">
                <a:solidFill>
                  <a:srgbClr val="FF0000"/>
                </a:solidFill>
              </a:rPr>
              <a:t>Constructing Formula</a:t>
            </a:r>
            <a:endParaRPr lang="zh-CN" altLang="en-US" sz="2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5229200"/>
            <a:ext cx="975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smtClean="0">
                <a:solidFill>
                  <a:srgbClr val="FF0000"/>
                </a:solidFill>
              </a:rPr>
              <a:t>Where</a:t>
            </a:r>
            <a:endParaRPr lang="zh-CN" altLang="en-US" sz="2200" b="1" dirty="0">
              <a:solidFill>
                <a:srgbClr val="FF0000"/>
              </a:solidFill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922114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Properties of the extracted </a:t>
            </a:r>
            <a:r>
              <a:rPr lang="en-US" altLang="zh-CN" sz="3200" dirty="0" err="1" smtClean="0"/>
              <a:t>YeastNet</a:t>
            </a:r>
            <a:r>
              <a:rPr lang="en-US" altLang="zh-CN" sz="3200" dirty="0" smtClean="0"/>
              <a:t> graph</a:t>
            </a:r>
            <a:endParaRPr lang="zh-CN" alt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638653"/>
            <a:ext cx="430977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7" y="2638653"/>
            <a:ext cx="471013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47664" y="1268760"/>
            <a:ext cx="6294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/>
              <a:t>Extracted </a:t>
            </a:r>
            <a:r>
              <a:rPr lang="en-US" altLang="zh-CN" sz="2400" b="1" dirty="0" err="1" smtClean="0"/>
              <a:t>YeastNet</a:t>
            </a:r>
            <a:r>
              <a:rPr lang="en-US" altLang="zh-CN" sz="2400" b="1" dirty="0" smtClean="0"/>
              <a:t> based on the target gene set</a:t>
            </a:r>
            <a:endParaRPr lang="zh-CN" alt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3528" y="5703639"/>
            <a:ext cx="8799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/>
              <a:t>The extracted </a:t>
            </a:r>
            <a:r>
              <a:rPr lang="en-US" altLang="zh-CN" sz="2400" b="1" i="1" dirty="0" err="1" smtClean="0"/>
              <a:t>YeastNet</a:t>
            </a:r>
            <a:r>
              <a:rPr lang="en-US" altLang="zh-CN" sz="2400" b="1" i="1" dirty="0" smtClean="0"/>
              <a:t> is a well-connected gene association graph. </a:t>
            </a:r>
            <a:endParaRPr lang="zh-CN" altLang="en-US" sz="24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4726885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The biggest component covers most of the genes. 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4726885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</a:rPr>
              <a:t>The nodes are well-connected with each other. 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1916832"/>
            <a:ext cx="679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Prior knowledge graph: 2953 nodes and 33583 edges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Clustering using prior knowledge graph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We used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spectral clustering </a:t>
            </a:r>
            <a:r>
              <a:rPr lang="en-US" altLang="zh-CN" sz="2400" dirty="0" smtClean="0"/>
              <a:t>algorithm to cluster genes</a:t>
            </a:r>
          </a:p>
          <a:p>
            <a:pPr lvl="1"/>
            <a:r>
              <a:rPr lang="en-US" altLang="zh-CN" sz="2000" dirty="0" smtClean="0"/>
              <a:t>Based on distances/similarities</a:t>
            </a:r>
          </a:p>
          <a:p>
            <a:pPr lvl="1"/>
            <a:r>
              <a:rPr lang="en-US" altLang="zh-CN" sz="2000" dirty="0" smtClean="0"/>
              <a:t>Normalized cut</a:t>
            </a:r>
            <a:endParaRPr lang="en-US" altLang="zh-CN" sz="2000" dirty="0" smtClean="0"/>
          </a:p>
          <a:p>
            <a:pPr lvl="1"/>
            <a:endParaRPr lang="en-US" altLang="zh-CN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749" y="3059668"/>
            <a:ext cx="4486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61789" y="5723964"/>
            <a:ext cx="3676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The cluster size distribution at k=300</a:t>
            </a:r>
            <a:endParaRPr lang="zh-CN" alt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566645"/>
            <a:ext cx="35242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220072" y="5662989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Tuning of the spectral clustering algorithm</a:t>
            </a:r>
            <a:endParaRPr lang="zh-CN" altLang="en-US" b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22114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CGC analysis on small clusters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864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GCCA toolbox developed by Seth. </a:t>
            </a:r>
          </a:p>
          <a:p>
            <a:pPr lvl="1"/>
            <a:r>
              <a:rPr lang="en-US" altLang="zh-CN" sz="2000" dirty="0" smtClean="0"/>
              <a:t>Model order </a:t>
            </a:r>
            <a:r>
              <a:rPr lang="en-US" altLang="zh-CN" sz="2000" i="1" dirty="0" smtClean="0"/>
              <a:t>p</a:t>
            </a:r>
            <a:r>
              <a:rPr lang="en-US" altLang="zh-CN" sz="2000" dirty="0" smtClean="0"/>
              <a:t> is selected by BIC (Bayesian information criterion) criterion. </a:t>
            </a:r>
          </a:p>
          <a:p>
            <a:pPr lvl="1"/>
            <a:r>
              <a:rPr lang="en-US" altLang="zh-CN" sz="2000" dirty="0" err="1" smtClean="0"/>
              <a:t>Bonferroni</a:t>
            </a:r>
            <a:r>
              <a:rPr lang="en-US" altLang="zh-CN" sz="2000" dirty="0" smtClean="0"/>
              <a:t> approach to build Granger causality networks. </a:t>
            </a:r>
          </a:p>
          <a:p>
            <a:pPr lvl="1"/>
            <a:endParaRPr lang="zh-CN" altLang="en-US" sz="2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39720" t="5390" r="103" b="24609"/>
          <a:stretch>
            <a:fillRect/>
          </a:stretch>
        </p:blipFill>
        <p:spPr bwMode="auto">
          <a:xfrm>
            <a:off x="395536" y="3068960"/>
            <a:ext cx="48965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52120" y="3804136"/>
            <a:ext cx="33843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For a </a:t>
            </a:r>
            <a:r>
              <a:rPr lang="en-US" altLang="zh-CN" sz="2200" dirty="0" smtClean="0">
                <a:solidFill>
                  <a:srgbClr val="FF0000"/>
                </a:solidFill>
              </a:rPr>
              <a:t>network with significance level </a:t>
            </a:r>
            <a:r>
              <a:rPr lang="en-US" altLang="zh-CN" sz="22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zh-CN" sz="2200" dirty="0" smtClean="0"/>
              <a:t>, the corresponding </a:t>
            </a:r>
            <a:r>
              <a:rPr lang="en-US" altLang="zh-CN" sz="2200" dirty="0" smtClean="0">
                <a:solidFill>
                  <a:srgbClr val="0070C0"/>
                </a:solidFill>
              </a:rPr>
              <a:t>edge</a:t>
            </a:r>
            <a:r>
              <a:rPr lang="en-US" altLang="zh-CN" sz="2200" dirty="0" smtClean="0"/>
              <a:t> </a:t>
            </a:r>
            <a:r>
              <a:rPr lang="en-US" altLang="zh-CN" sz="2200" dirty="0" smtClean="0">
                <a:solidFill>
                  <a:srgbClr val="0070C0"/>
                </a:solidFill>
              </a:rPr>
              <a:t>significance level </a:t>
            </a:r>
            <a:r>
              <a:rPr lang="en-US" altLang="zh-CN" sz="2200" dirty="0" smtClean="0"/>
              <a:t>in the graph is </a:t>
            </a:r>
            <a:r>
              <a:rPr lang="en-US" altLang="zh-CN" sz="2200" dirty="0" smtClean="0">
                <a:solidFill>
                  <a:srgbClr val="0070C0"/>
                </a:solidFill>
                <a:latin typeface="Symbol" pitchFamily="18" charset="2"/>
              </a:rPr>
              <a:t>a</a:t>
            </a:r>
            <a:r>
              <a:rPr lang="en-US" altLang="zh-CN" sz="2200" dirty="0" smtClean="0">
                <a:solidFill>
                  <a:srgbClr val="0070C0"/>
                </a:solidFill>
              </a:rPr>
              <a:t>/n(n-1)</a:t>
            </a:r>
            <a:r>
              <a:rPr lang="en-US" altLang="zh-CN" sz="2200" dirty="0" smtClean="0"/>
              <a:t>. </a:t>
            </a:r>
            <a:endParaRPr lang="zh-CN" altLang="en-US" sz="22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3212976"/>
            <a:ext cx="26062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dirty="0" err="1" smtClean="0"/>
              <a:t>Bonferroni</a:t>
            </a:r>
            <a:r>
              <a:rPr lang="en-US" altLang="zh-CN" sz="2200" b="1" dirty="0" smtClean="0"/>
              <a:t> approach</a:t>
            </a:r>
            <a:endParaRPr lang="zh-CN" altLang="en-US" sz="2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79512" y="6402814"/>
            <a:ext cx="4051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i="1" dirty="0" smtClean="0"/>
              <a:t>Journal of Neuroscience Methods.</a:t>
            </a:r>
            <a:r>
              <a:rPr lang="en-US" altLang="zh-CN" sz="1600" b="1" dirty="0" smtClean="0"/>
              <a:t>186</a:t>
            </a:r>
            <a:r>
              <a:rPr lang="en-US" altLang="zh-CN" sz="1600" dirty="0" smtClean="0"/>
              <a:t>:262-273</a:t>
            </a:r>
            <a:endParaRPr lang="zh-CN" alt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922114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An example discovered network</a:t>
            </a:r>
            <a:endParaRPr lang="zh-CN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85587"/>
            <a:ext cx="4715099" cy="3639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1052736"/>
            <a:ext cx="4716016" cy="353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5517232"/>
            <a:ext cx="83156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i="1" dirty="0" smtClean="0"/>
              <a:t>Two properties: </a:t>
            </a:r>
          </a:p>
          <a:p>
            <a:r>
              <a:rPr lang="en-US" altLang="zh-CN" sz="2000" b="1" i="1" dirty="0" smtClean="0">
                <a:solidFill>
                  <a:srgbClr val="FF0000"/>
                </a:solidFill>
              </a:rPr>
              <a:t>1. With different significance value, resulting networks are slightly different. </a:t>
            </a:r>
          </a:p>
          <a:p>
            <a:r>
              <a:rPr lang="en-US" altLang="zh-CN" sz="2000" b="1" i="1" dirty="0" smtClean="0">
                <a:solidFill>
                  <a:srgbClr val="FF0000"/>
                </a:solidFill>
              </a:rPr>
              <a:t>2. Granger causality networks are highly hierarchical. </a:t>
            </a:r>
            <a:endParaRPr lang="zh-CN" altLang="en-US" sz="20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8" y="4654877"/>
            <a:ext cx="2491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Edge significance level</a:t>
            </a:r>
          </a:p>
          <a:p>
            <a:r>
              <a:rPr lang="en-US" altLang="zh-CN" b="1" dirty="0" smtClean="0"/>
              <a:t>0.05/18(18-1)=0.000163</a:t>
            </a:r>
            <a:endParaRPr lang="zh-CN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64988" y="4654877"/>
            <a:ext cx="2491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Edge significance level</a:t>
            </a:r>
          </a:p>
          <a:p>
            <a:r>
              <a:rPr lang="en-US" altLang="zh-CN" b="1" dirty="0" smtClean="0"/>
              <a:t>0.10/18(18-1)=0.000326</a:t>
            </a:r>
            <a:endParaRPr lang="zh-CN" altLang="en-US" b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Functional prediction through the result causality network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676672"/>
          </a:xfrm>
        </p:spPr>
        <p:txBody>
          <a:bodyPr>
            <a:normAutofit fontScale="92500"/>
          </a:bodyPr>
          <a:lstStyle/>
          <a:p>
            <a:r>
              <a:rPr lang="en-US" altLang="zh-CN" sz="2800" i="1" dirty="0" err="1" smtClean="0"/>
              <a:t>Saccharomyces</a:t>
            </a:r>
            <a:r>
              <a:rPr lang="en-US" altLang="zh-CN" sz="2800" dirty="0" smtClean="0"/>
              <a:t> genome database (SGD) function search</a:t>
            </a:r>
            <a:endParaRPr lang="zh-CN" altLang="en-US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054" y="2564905"/>
            <a:ext cx="422741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44008" y="2420888"/>
            <a:ext cx="422333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rgbClr val="00B050"/>
                </a:solidFill>
              </a:rPr>
              <a:t>PCL9: </a:t>
            </a:r>
            <a:r>
              <a:rPr lang="en-US" altLang="zh-CN" sz="2200" b="1" dirty="0" err="1" smtClean="0">
                <a:solidFill>
                  <a:srgbClr val="00B050"/>
                </a:solidFill>
              </a:rPr>
              <a:t>Cyclin</a:t>
            </a:r>
            <a:r>
              <a:rPr lang="en-US" altLang="zh-CN" sz="2200" b="1" dirty="0" smtClean="0">
                <a:solidFill>
                  <a:srgbClr val="00B050"/>
                </a:solidFill>
              </a:rPr>
              <a:t> in the late M/early G1 phase. </a:t>
            </a:r>
          </a:p>
          <a:p>
            <a:r>
              <a:rPr lang="en-US" altLang="zh-CN" sz="2200" b="1" dirty="0" smtClean="0">
                <a:solidFill>
                  <a:srgbClr val="00B050"/>
                </a:solidFill>
              </a:rPr>
              <a:t>UTP15, PAB1,PBN1: Cell cycle material preparation genes for early G1 phase. </a:t>
            </a:r>
          </a:p>
          <a:p>
            <a:endParaRPr lang="en-US" altLang="zh-CN" sz="2200" b="1" dirty="0" smtClean="0"/>
          </a:p>
          <a:p>
            <a:r>
              <a:rPr lang="en-US" altLang="zh-CN" sz="2200" b="1" dirty="0" smtClean="0">
                <a:solidFill>
                  <a:srgbClr val="00B050"/>
                </a:solidFill>
              </a:rPr>
              <a:t>TDA10: ATP-binding protein with unknown function; similar to an </a:t>
            </a:r>
            <a:r>
              <a:rPr lang="en-US" altLang="zh-CN" sz="2200" b="1" i="1" dirty="0" smtClean="0">
                <a:solidFill>
                  <a:srgbClr val="00B050"/>
                </a:solidFill>
              </a:rPr>
              <a:t>E. coli </a:t>
            </a:r>
            <a:r>
              <a:rPr lang="en-US" altLang="zh-CN" sz="2200" b="1" dirty="0" err="1" smtClean="0">
                <a:solidFill>
                  <a:srgbClr val="00B050"/>
                </a:solidFill>
              </a:rPr>
              <a:t>kinase</a:t>
            </a:r>
            <a:r>
              <a:rPr lang="en-US" altLang="zh-CN" sz="2200" b="1" dirty="0" smtClean="0">
                <a:solidFill>
                  <a:srgbClr val="00B050"/>
                </a:solidFill>
              </a:rPr>
              <a:t>. </a:t>
            </a:r>
          </a:p>
        </p:txBody>
      </p:sp>
      <p:sp>
        <p:nvSpPr>
          <p:cNvPr id="6" name="下箭头 5"/>
          <p:cNvSpPr/>
          <p:nvPr/>
        </p:nvSpPr>
        <p:spPr>
          <a:xfrm>
            <a:off x="6012160" y="5517232"/>
            <a:ext cx="504056" cy="648072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755576" y="6093296"/>
            <a:ext cx="84112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200" b="1" i="1" dirty="0" smtClean="0"/>
              <a:t>TDA10 might play </a:t>
            </a:r>
            <a:r>
              <a:rPr lang="en-US" altLang="zh-CN" sz="2200" b="1" i="1" dirty="0" smtClean="0">
                <a:solidFill>
                  <a:srgbClr val="FF0000"/>
                </a:solidFill>
              </a:rPr>
              <a:t>a signal transduction</a:t>
            </a:r>
            <a:r>
              <a:rPr lang="en-US" altLang="zh-CN" sz="2200" b="1" i="1" dirty="0" smtClean="0"/>
              <a:t> role in late M/early G1 phase.  </a:t>
            </a:r>
            <a:endParaRPr lang="zh-CN" altLang="en-US" sz="2200" b="1" i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Overview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Motivation</a:t>
            </a:r>
          </a:p>
          <a:p>
            <a:r>
              <a:rPr lang="en-US" altLang="zh-CN" sz="2800" dirty="0" smtClean="0"/>
              <a:t>Challenges &amp; Methods </a:t>
            </a:r>
          </a:p>
          <a:p>
            <a:r>
              <a:rPr lang="en-US" altLang="zh-CN" sz="2800" dirty="0" smtClean="0"/>
              <a:t>Experiments</a:t>
            </a:r>
          </a:p>
          <a:p>
            <a:r>
              <a:rPr lang="en-US" altLang="zh-CN" sz="2800" dirty="0" smtClean="0"/>
              <a:t>Contributions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Overview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Motivation</a:t>
            </a:r>
          </a:p>
          <a:p>
            <a:r>
              <a:rPr lang="en-US" altLang="zh-CN" sz="2800" dirty="0" smtClean="0"/>
              <a:t>Challenges &amp; Methods </a:t>
            </a:r>
          </a:p>
          <a:p>
            <a:r>
              <a:rPr lang="en-US" altLang="zh-CN" sz="2800" dirty="0" smtClean="0"/>
              <a:t>Experiments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Contributions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91264" cy="922114"/>
          </a:xfrm>
        </p:spPr>
        <p:txBody>
          <a:bodyPr/>
          <a:lstStyle/>
          <a:p>
            <a:r>
              <a:rPr lang="en-US" altLang="zh-CN" sz="3200" dirty="0" smtClean="0"/>
              <a:t>Contributions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124744"/>
            <a:ext cx="8712968" cy="5256584"/>
          </a:xfrm>
        </p:spPr>
        <p:txBody>
          <a:bodyPr>
            <a:normAutofit/>
          </a:bodyPr>
          <a:lstStyle/>
          <a:p>
            <a:r>
              <a:rPr lang="en-US" altLang="zh-CN" sz="2400" dirty="0" smtClean="0"/>
              <a:t>We proposed a new framework on applying </a:t>
            </a:r>
            <a:r>
              <a:rPr lang="en-US" altLang="zh-CN" sz="2400" dirty="0" smtClean="0">
                <a:solidFill>
                  <a:srgbClr val="FF0000"/>
                </a:solidFill>
              </a:rPr>
              <a:t>Granger Causality analysis</a:t>
            </a:r>
            <a:r>
              <a:rPr lang="en-US" altLang="zh-CN" sz="2400" dirty="0" smtClean="0"/>
              <a:t> to </a:t>
            </a:r>
            <a:r>
              <a:rPr lang="en-US" altLang="zh-CN" sz="2400" dirty="0" smtClean="0">
                <a:solidFill>
                  <a:srgbClr val="FF0000"/>
                </a:solidFill>
              </a:rPr>
              <a:t>large target gene set </a:t>
            </a:r>
            <a:r>
              <a:rPr lang="en-US" altLang="zh-CN" sz="2400" dirty="0" smtClean="0"/>
              <a:t>to overcome two existing limitations. </a:t>
            </a:r>
          </a:p>
          <a:p>
            <a:pPr lvl="1"/>
            <a:r>
              <a:rPr lang="en-US" altLang="zh-CN" sz="2000" dirty="0" smtClean="0"/>
              <a:t>PGC limitation: False discoveries</a:t>
            </a:r>
          </a:p>
          <a:p>
            <a:pPr lvl="1"/>
            <a:r>
              <a:rPr lang="en-US" altLang="zh-CN" sz="2000" dirty="0" smtClean="0"/>
              <a:t>CGC limitation: Lack of data</a:t>
            </a:r>
          </a:p>
          <a:p>
            <a:pPr lvl="1"/>
            <a:endParaRPr lang="en-US" altLang="zh-CN" sz="20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251520" y="3284984"/>
            <a:ext cx="8784976" cy="2871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used prior knowledge graph to find the group structure inside the target gene set, then applied the more accurate CGC model inside each groups.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Yeast Metabolic cycle dataset are tested as an example. We found meaningful new biological causality networks based on our approach.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dirty="0" smtClean="0"/>
              <a:t>Acknowledgements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 smtClean="0"/>
              <a:t>This work is supported by Brookhaven National Lab LDRD No.13-017. </a:t>
            </a:r>
          </a:p>
        </p:txBody>
      </p:sp>
      <p:sp>
        <p:nvSpPr>
          <p:cNvPr id="4" name="矩形 3"/>
          <p:cNvSpPr/>
          <p:nvPr/>
        </p:nvSpPr>
        <p:spPr>
          <a:xfrm>
            <a:off x="2843808" y="3049510"/>
            <a:ext cx="35544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Questions ?</a:t>
            </a:r>
            <a:endParaRPr lang="zh-CN" altLang="en-US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2" descr="http://o2.aolcdn.com/dims-shared/dims3/PATCH/resize/273x203/http:/hss-prod.hss.aol.com/hss/storage/patch/3ae1b8be248f8bc7ab109b1795b7d7a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8923" y="4489670"/>
            <a:ext cx="1768789" cy="1459610"/>
          </a:xfrm>
          <a:prstGeom prst="rect">
            <a:avLst/>
          </a:prstGeom>
          <a:noFill/>
        </p:spPr>
      </p:pic>
      <p:pic>
        <p:nvPicPr>
          <p:cNvPr id="6" name="Picture 71" descr="BNLLogo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5147" y="4725144"/>
            <a:ext cx="3343157" cy="1224136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363272" cy="792088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Next Generation Sequencing: Data explosion</a:t>
            </a:r>
            <a:endParaRPr lang="zh-CN" altLang="en-US" sz="32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379283"/>
            <a:ext cx="4536504" cy="2769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http://www.genome.gov/images/content/cost_per_geno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1052736"/>
            <a:ext cx="4355976" cy="326698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4509700"/>
            <a:ext cx="43204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Speed improvements in DNA </a:t>
            </a:r>
            <a:r>
              <a:rPr lang="en-US" altLang="zh-CN" sz="2200" dirty="0" err="1" smtClean="0"/>
              <a:t>seq</a:t>
            </a:r>
            <a:endParaRPr lang="zh-CN" alt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5112568" y="4509700"/>
            <a:ext cx="39959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/>
              <a:t>Cost improvements in DNA </a:t>
            </a:r>
            <a:r>
              <a:rPr lang="en-US" altLang="zh-CN" sz="2200" dirty="0" err="1" smtClean="0"/>
              <a:t>seq</a:t>
            </a:r>
            <a:endParaRPr lang="zh-CN" altLang="en-US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6381328"/>
            <a:ext cx="23475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i="1" dirty="0" smtClean="0"/>
              <a:t>Nature</a:t>
            </a:r>
            <a:r>
              <a:rPr lang="en-US" altLang="zh-CN" sz="1500" dirty="0" smtClean="0"/>
              <a:t> 458, 719-724 (2009)</a:t>
            </a:r>
            <a:endParaRPr lang="zh-CN" altLang="en-US" sz="1500" dirty="0"/>
          </a:p>
        </p:txBody>
      </p:sp>
      <p:sp>
        <p:nvSpPr>
          <p:cNvPr id="11" name="TextBox 10"/>
          <p:cNvSpPr txBox="1"/>
          <p:nvPr/>
        </p:nvSpPr>
        <p:spPr>
          <a:xfrm>
            <a:off x="899592" y="5373216"/>
            <a:ext cx="7839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</a:rPr>
              <a:t>Analyzing the data systematically has become a challenge. </a:t>
            </a:r>
            <a:endParaRPr lang="zh-CN" altLang="en-US" sz="2400" i="1" dirty="0">
              <a:solidFill>
                <a:srgbClr val="FF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19256" cy="922114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Time Series Gene Expression Data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91264" cy="2404864"/>
          </a:xfrm>
        </p:spPr>
        <p:txBody>
          <a:bodyPr/>
          <a:lstStyle/>
          <a:p>
            <a:r>
              <a:rPr lang="en-US" altLang="zh-CN" sz="2400" dirty="0" smtClean="0"/>
              <a:t>Domain question: How do different genes </a:t>
            </a:r>
            <a:r>
              <a:rPr lang="en-US" altLang="zh-CN" sz="2400" dirty="0" smtClean="0">
                <a:solidFill>
                  <a:srgbClr val="FF0000"/>
                </a:solidFill>
              </a:rPr>
              <a:t>coordinate</a:t>
            </a:r>
            <a:r>
              <a:rPr lang="en-US" altLang="zh-CN" sz="2400" dirty="0" smtClean="0"/>
              <a:t> with each other to make a </a:t>
            </a:r>
            <a:r>
              <a:rPr lang="en-US" altLang="zh-CN" sz="2400" dirty="0" smtClean="0">
                <a:solidFill>
                  <a:srgbClr val="FF0000"/>
                </a:solidFill>
              </a:rPr>
              <a:t>process</a:t>
            </a:r>
            <a:r>
              <a:rPr lang="en-US" altLang="zh-CN" sz="2400" dirty="0" smtClean="0"/>
              <a:t> happen? </a:t>
            </a:r>
          </a:p>
          <a:p>
            <a:pPr lvl="1"/>
            <a:r>
              <a:rPr lang="en-US" altLang="zh-CN" sz="2000" dirty="0" smtClean="0"/>
              <a:t>Cell cycle</a:t>
            </a:r>
          </a:p>
          <a:p>
            <a:pPr lvl="1"/>
            <a:r>
              <a:rPr lang="en-US" altLang="zh-CN" sz="2000" dirty="0" smtClean="0"/>
              <a:t>Developmental biology</a:t>
            </a:r>
          </a:p>
          <a:p>
            <a:pPr lvl="1"/>
            <a:r>
              <a:rPr lang="en-US" altLang="zh-CN" sz="2000" dirty="0" smtClean="0"/>
              <a:t>Or anything</a:t>
            </a: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467544" y="3717032"/>
            <a:ext cx="8352928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to do experimentally?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Series Gene Expression Data through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microarray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or </a:t>
            </a:r>
            <a:r>
              <a:rPr kumimoji="0" lang="en-US" altLang="zh-CN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sequencing</a:t>
            </a:r>
            <a:r>
              <a:rPr kumimoji="0" lang="en-US" altLang="zh-CN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altLang="zh-CN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altLang="zh-CN" sz="2000" baseline="0" dirty="0" smtClean="0"/>
              <a:t>Find the regulatory relationships from the data. 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4658" y="5910371"/>
            <a:ext cx="5565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 dirty="0" smtClean="0"/>
              <a:t>Bioinformaticians’ job to analyze the </a:t>
            </a:r>
            <a:r>
              <a:rPr lang="en-US" altLang="zh-CN" sz="2400" b="1" i="1" dirty="0" smtClean="0">
                <a:solidFill>
                  <a:srgbClr val="0070C0"/>
                </a:solidFill>
              </a:rPr>
              <a:t>time series gene expression data</a:t>
            </a:r>
            <a:endParaRPr lang="zh-CN" altLang="en-US" sz="2400" b="1" i="1" dirty="0">
              <a:solidFill>
                <a:srgbClr val="0070C0"/>
              </a:solidFill>
            </a:endParaRPr>
          </a:p>
        </p:txBody>
      </p:sp>
      <p:sp>
        <p:nvSpPr>
          <p:cNvPr id="6" name="下箭头 5"/>
          <p:cNvSpPr/>
          <p:nvPr/>
        </p:nvSpPr>
        <p:spPr>
          <a:xfrm>
            <a:off x="4572000" y="5013176"/>
            <a:ext cx="576064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827584" y="773832"/>
            <a:ext cx="8229600" cy="6389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Biological process from a systematic perspective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Overview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Motivation</a:t>
            </a:r>
          </a:p>
          <a:p>
            <a:r>
              <a:rPr lang="en-US" altLang="zh-CN" sz="2800" dirty="0" smtClean="0">
                <a:solidFill>
                  <a:srgbClr val="FF0000"/>
                </a:solidFill>
              </a:rPr>
              <a:t>Challenges &amp; Methods </a:t>
            </a:r>
          </a:p>
          <a:p>
            <a:r>
              <a:rPr lang="en-US" altLang="zh-CN" sz="2800" dirty="0" smtClean="0"/>
              <a:t>Experiments</a:t>
            </a:r>
          </a:p>
          <a:p>
            <a:r>
              <a:rPr lang="en-US" altLang="zh-CN" sz="2800" dirty="0" smtClean="0"/>
              <a:t>Contributions</a:t>
            </a:r>
            <a:endParaRPr lang="zh-CN" altLang="en-US" sz="2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778098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Granger causality modeling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68152"/>
            <a:ext cx="8219256" cy="1972816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Granger causality modeling: </a:t>
            </a:r>
          </a:p>
          <a:p>
            <a:pPr lvl="1"/>
            <a:r>
              <a:rPr lang="en-US" altLang="zh-CN" sz="2200" dirty="0" smtClean="0"/>
              <a:t>Originated from </a:t>
            </a:r>
            <a:r>
              <a:rPr lang="en-US" altLang="zh-CN" sz="2200" dirty="0" smtClean="0">
                <a:solidFill>
                  <a:srgbClr val="FF0000"/>
                </a:solidFill>
              </a:rPr>
              <a:t>time series analysis </a:t>
            </a:r>
            <a:r>
              <a:rPr lang="en-US" altLang="zh-CN" sz="2200" dirty="0" smtClean="0"/>
              <a:t>in economics. </a:t>
            </a:r>
          </a:p>
          <a:p>
            <a:pPr lvl="1"/>
            <a:r>
              <a:rPr lang="en-US" altLang="zh-CN" sz="2200" dirty="0" smtClean="0"/>
              <a:t>One of the most popular </a:t>
            </a:r>
            <a:r>
              <a:rPr lang="en-US" altLang="zh-CN" sz="2200" dirty="0" smtClean="0">
                <a:solidFill>
                  <a:srgbClr val="FF0000"/>
                </a:solidFill>
              </a:rPr>
              <a:t>vector autoregressive </a:t>
            </a:r>
            <a:r>
              <a:rPr lang="en-US" altLang="zh-CN" sz="2200" dirty="0" smtClean="0"/>
              <a:t>(VAR) models. </a:t>
            </a:r>
          </a:p>
          <a:p>
            <a:pPr lvl="1"/>
            <a:r>
              <a:rPr lang="en-US" altLang="zh-CN" sz="2200" dirty="0" smtClean="0"/>
              <a:t>Results could be </a:t>
            </a:r>
            <a:r>
              <a:rPr lang="en-US" altLang="zh-CN" sz="2200" dirty="0" smtClean="0">
                <a:solidFill>
                  <a:srgbClr val="FF0000"/>
                </a:solidFill>
              </a:rPr>
              <a:t>statistically</a:t>
            </a:r>
            <a:r>
              <a:rPr lang="en-US" altLang="zh-CN" sz="2200" dirty="0" smtClean="0"/>
              <a:t> </a:t>
            </a:r>
            <a:r>
              <a:rPr lang="en-US" altLang="zh-CN" sz="2200" dirty="0" smtClean="0">
                <a:solidFill>
                  <a:srgbClr val="FF0000"/>
                </a:solidFill>
              </a:rPr>
              <a:t>analyzed</a:t>
            </a:r>
            <a:r>
              <a:rPr lang="en-US" altLang="zh-CN" sz="2200" dirty="0" smtClean="0"/>
              <a:t>. </a:t>
            </a:r>
          </a:p>
          <a:p>
            <a:pPr lvl="1"/>
            <a:endParaRPr lang="en-US" altLang="zh-CN" sz="2000" dirty="0" smtClean="0"/>
          </a:p>
          <a:p>
            <a:pPr lvl="1"/>
            <a:endParaRPr lang="zh-CN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619012" y="3471391"/>
            <a:ext cx="47881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>
                <a:solidFill>
                  <a:srgbClr val="0070C0"/>
                </a:solidFill>
              </a:rPr>
              <a:t>Bivariate</a:t>
            </a:r>
            <a:r>
              <a:rPr lang="en-US" altLang="zh-CN" sz="2400" dirty="0" smtClean="0">
                <a:solidFill>
                  <a:srgbClr val="0070C0"/>
                </a:solidFill>
              </a:rPr>
              <a:t> Granger Causality modeling</a:t>
            </a:r>
          </a:p>
          <a:p>
            <a:r>
              <a:rPr lang="en-US" altLang="zh-CN" sz="2400" dirty="0" err="1" smtClean="0">
                <a:solidFill>
                  <a:srgbClr val="0070C0"/>
                </a:solidFill>
              </a:rPr>
              <a:t>Pairwise</a:t>
            </a:r>
            <a:r>
              <a:rPr lang="en-US" altLang="zh-CN" sz="2400" dirty="0" smtClean="0">
                <a:solidFill>
                  <a:srgbClr val="0070C0"/>
                </a:solidFill>
              </a:rPr>
              <a:t> Granger Causality (PGC)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9012" y="5085184"/>
            <a:ext cx="5183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00B050"/>
                </a:solidFill>
              </a:rPr>
              <a:t>Multivariate Granger Causality modeling</a:t>
            </a:r>
          </a:p>
          <a:p>
            <a:r>
              <a:rPr lang="en-US" altLang="zh-CN" sz="2400" dirty="0" smtClean="0">
                <a:solidFill>
                  <a:srgbClr val="00B050"/>
                </a:solidFill>
              </a:rPr>
              <a:t>Conditional Granger Causality (CGC)</a:t>
            </a:r>
            <a:endParaRPr lang="zh-CN" altLang="en-US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4221088"/>
            <a:ext cx="194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/>
              <a:t>General strategies</a:t>
            </a:r>
            <a:endParaRPr lang="zh-CN" altLang="en-US" sz="2800" b="1" i="1" dirty="0"/>
          </a:p>
        </p:txBody>
      </p:sp>
      <p:sp>
        <p:nvSpPr>
          <p:cNvPr id="10" name="左大括号 9"/>
          <p:cNvSpPr/>
          <p:nvPr/>
        </p:nvSpPr>
        <p:spPr>
          <a:xfrm>
            <a:off x="2258972" y="3744328"/>
            <a:ext cx="360040" cy="19169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err="1" smtClean="0"/>
              <a:t>Bivariate</a:t>
            </a:r>
            <a:r>
              <a:rPr lang="en-US" altLang="zh-CN" sz="3200" dirty="0" smtClean="0"/>
              <a:t> Granger Causality model (PGC)</a:t>
            </a:r>
            <a:endParaRPr lang="zh-CN" altLang="en-US" sz="3200" dirty="0"/>
          </a:p>
        </p:txBody>
      </p:sp>
      <p:grpSp>
        <p:nvGrpSpPr>
          <p:cNvPr id="8" name="组合 7"/>
          <p:cNvGrpSpPr/>
          <p:nvPr/>
        </p:nvGrpSpPr>
        <p:grpSpPr>
          <a:xfrm>
            <a:off x="467544" y="2708920"/>
            <a:ext cx="4977383" cy="1912987"/>
            <a:chOff x="755576" y="3316213"/>
            <a:chExt cx="4977383" cy="1912987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55576" y="4238600"/>
              <a:ext cx="3152775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27584" y="3316213"/>
              <a:ext cx="4905375" cy="904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Box 6"/>
          <p:cNvSpPr txBox="1"/>
          <p:nvPr/>
        </p:nvSpPr>
        <p:spPr>
          <a:xfrm>
            <a:off x="323529" y="1268760"/>
            <a:ext cx="8064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Two time series </a:t>
            </a:r>
            <a:r>
              <a:rPr lang="en-US" altLang="zh-CN" sz="2400" i="1" dirty="0" err="1" smtClean="0">
                <a:solidFill>
                  <a:srgbClr val="FF0000"/>
                </a:solidFill>
              </a:rPr>
              <a:t>x</a:t>
            </a:r>
            <a:r>
              <a:rPr lang="en-US" altLang="zh-CN" sz="2400" i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altLang="zh-CN" sz="2400" dirty="0" smtClean="0"/>
              <a:t> and </a:t>
            </a:r>
            <a:r>
              <a:rPr lang="en-US" altLang="zh-CN" sz="2400" i="1" dirty="0" err="1" smtClean="0">
                <a:solidFill>
                  <a:srgbClr val="FF0000"/>
                </a:solidFill>
              </a:rPr>
              <a:t>y</a:t>
            </a:r>
            <a:r>
              <a:rPr lang="en-US" altLang="zh-CN" sz="2400" i="1" baseline="-25000" dirty="0" err="1" smtClean="0">
                <a:solidFill>
                  <a:srgbClr val="FF0000"/>
                </a:solidFill>
              </a:rPr>
              <a:t>t</a:t>
            </a:r>
            <a:r>
              <a:rPr lang="en-US" altLang="zh-CN" sz="2400" dirty="0" smtClean="0"/>
              <a:t> (</a:t>
            </a:r>
            <a:r>
              <a:rPr lang="en-US" altLang="zh-CN" sz="2400" i="1" dirty="0" smtClean="0"/>
              <a:t>t</a:t>
            </a:r>
            <a:r>
              <a:rPr lang="en-US" altLang="zh-CN" sz="2400" dirty="0" smtClean="0"/>
              <a:t>=1,2,…,T).  </a:t>
            </a:r>
          </a:p>
          <a:p>
            <a:r>
              <a:rPr lang="en-US" altLang="zh-CN" sz="2400" dirty="0" smtClean="0"/>
              <a:t>Model order is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p. </a:t>
            </a:r>
            <a:endParaRPr lang="en-US" altLang="zh-CN" sz="2400" dirty="0" smtClean="0"/>
          </a:p>
        </p:txBody>
      </p:sp>
      <p:sp>
        <p:nvSpPr>
          <p:cNvPr id="9" name="右箭头 8"/>
          <p:cNvSpPr/>
          <p:nvPr/>
        </p:nvSpPr>
        <p:spPr>
          <a:xfrm>
            <a:off x="6008731" y="2996952"/>
            <a:ext cx="792088" cy="36004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右箭头 9"/>
          <p:cNvSpPr/>
          <p:nvPr/>
        </p:nvSpPr>
        <p:spPr>
          <a:xfrm>
            <a:off x="6008731" y="3933056"/>
            <a:ext cx="792088" cy="36004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6843" y="3861048"/>
            <a:ext cx="1152128" cy="56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6843" y="2924944"/>
            <a:ext cx="137158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49" y="5085184"/>
            <a:ext cx="3754203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008731" y="2636912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OLS</a:t>
            </a:r>
            <a:endParaRPr lang="zh-CN" alt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08731" y="3543399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OLS</a:t>
            </a:r>
            <a:endParaRPr lang="zh-CN" altLang="en-US" sz="2400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44030" y="5013176"/>
            <a:ext cx="39044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860032" y="5589240"/>
            <a:ext cx="38486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Calculate significance value </a:t>
            </a:r>
            <a:r>
              <a:rPr lang="en-US" altLang="zh-CN" sz="2400" dirty="0" smtClean="0">
                <a:latin typeface="Symbol" pitchFamily="18" charset="2"/>
              </a:rPr>
              <a:t>a</a:t>
            </a:r>
            <a:endParaRPr lang="zh-CN" altLang="en-US" sz="2400" dirty="0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17" name="右大括号 16"/>
          <p:cNvSpPr/>
          <p:nvPr/>
        </p:nvSpPr>
        <p:spPr>
          <a:xfrm>
            <a:off x="4860032" y="1412776"/>
            <a:ext cx="288032" cy="504056"/>
          </a:xfrm>
          <a:prstGeom prst="righ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148064" y="1455167"/>
            <a:ext cx="3892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Whether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x</a:t>
            </a:r>
            <a:r>
              <a:rPr lang="en-US" altLang="zh-CN" sz="2400" baseline="-25000" dirty="0" err="1" smtClean="0">
                <a:solidFill>
                  <a:srgbClr val="FF0000"/>
                </a:solidFill>
              </a:rPr>
              <a:t>t</a:t>
            </a:r>
            <a:r>
              <a:rPr lang="en-US" altLang="zh-CN" sz="2400" dirty="0" smtClean="0"/>
              <a:t> Granger causes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y</a:t>
            </a:r>
            <a:r>
              <a:rPr lang="en-US" altLang="zh-CN" sz="2400" baseline="-25000" dirty="0" err="1" smtClean="0">
                <a:solidFill>
                  <a:srgbClr val="FF0000"/>
                </a:solidFill>
              </a:rPr>
              <a:t>t</a:t>
            </a:r>
            <a:endParaRPr lang="zh-CN" alt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51920" y="3933056"/>
            <a:ext cx="1436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t=p+1,…,T</a:t>
            </a:r>
            <a:endParaRPr lang="zh-CN" altLang="en-US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5969" y="2276872"/>
            <a:ext cx="45281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Total number of regressions </a:t>
            </a:r>
            <a:r>
              <a:rPr lang="en-US" altLang="zh-CN" sz="2000" i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</a:t>
            </a:r>
            <a:r>
              <a:rPr lang="en-US" altLang="zh-CN" sz="2000" i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=T-p.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/>
      <p:bldP spid="15" grpId="0"/>
      <p:bldP spid="19" grpId="0"/>
      <p:bldP spid="20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200" dirty="0" smtClean="0"/>
              <a:t>Multivariate Granger Causality model (CGC)</a:t>
            </a:r>
            <a:endParaRPr lang="zh-CN" alt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648" y="2060848"/>
            <a:ext cx="47244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67544" y="1412776"/>
            <a:ext cx="84769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 smtClean="0"/>
              <a:t>y</a:t>
            </a:r>
            <a:r>
              <a:rPr lang="en-US" altLang="zh-CN" sz="2400" baseline="-25000" dirty="0" err="1" smtClean="0"/>
              <a:t>t</a:t>
            </a:r>
            <a:r>
              <a:rPr lang="en-US" altLang="zh-CN" sz="2400" dirty="0" smtClean="0"/>
              <a:t> is a 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n</a:t>
            </a:r>
            <a:r>
              <a:rPr lang="en-US" altLang="zh-CN" sz="2400" dirty="0" smtClean="0">
                <a:solidFill>
                  <a:srgbClr val="FF0000"/>
                </a:solidFill>
              </a:rPr>
              <a:t>x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1</a:t>
            </a:r>
            <a:r>
              <a:rPr lang="en-US" altLang="zh-CN" sz="2400" dirty="0" smtClean="0"/>
              <a:t> vector, representing the expression of </a:t>
            </a:r>
            <a:r>
              <a:rPr lang="en-US" altLang="zh-CN" sz="2400" dirty="0" smtClean="0">
                <a:solidFill>
                  <a:srgbClr val="FF0000"/>
                </a:solidFill>
              </a:rPr>
              <a:t>n</a:t>
            </a:r>
            <a:r>
              <a:rPr lang="en-US" altLang="zh-CN" sz="2400" dirty="0" smtClean="0"/>
              <a:t> genes at time </a:t>
            </a:r>
            <a:r>
              <a:rPr lang="en-US" altLang="zh-CN" sz="2400" dirty="0" smtClean="0">
                <a:solidFill>
                  <a:srgbClr val="FF0000"/>
                </a:solidFill>
              </a:rPr>
              <a:t>t</a:t>
            </a:r>
            <a:r>
              <a:rPr lang="en-US" altLang="zh-CN" sz="2400" dirty="0" smtClean="0"/>
              <a:t>. </a:t>
            </a:r>
          </a:p>
          <a:p>
            <a:r>
              <a:rPr lang="en-US" altLang="zh-CN" sz="2400" dirty="0" smtClean="0"/>
              <a:t>A</a:t>
            </a:r>
            <a:r>
              <a:rPr lang="en-US" altLang="zh-CN" sz="2400" baseline="-25000" dirty="0" smtClean="0"/>
              <a:t>i</a:t>
            </a:r>
            <a:r>
              <a:rPr lang="en-US" altLang="zh-CN" sz="2400" dirty="0" smtClean="0"/>
              <a:t> is a </a:t>
            </a:r>
            <a:r>
              <a:rPr lang="en-US" altLang="zh-CN" sz="2400" i="1" dirty="0" err="1" smtClean="0">
                <a:solidFill>
                  <a:srgbClr val="FF0000"/>
                </a:solidFill>
              </a:rPr>
              <a:t>n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x</a:t>
            </a:r>
            <a:r>
              <a:rPr lang="en-US" altLang="zh-CN" sz="2400" i="1" dirty="0" err="1" smtClean="0">
                <a:solidFill>
                  <a:srgbClr val="FF0000"/>
                </a:solidFill>
              </a:rPr>
              <a:t>n</a:t>
            </a:r>
            <a:r>
              <a:rPr lang="en-US" altLang="zh-CN" sz="2400" dirty="0" smtClean="0"/>
              <a:t> matrix, representing the causality at model order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i</a:t>
            </a:r>
            <a:r>
              <a:rPr lang="en-US" altLang="zh-CN" sz="2400" dirty="0" smtClean="0"/>
              <a:t>. </a:t>
            </a:r>
            <a:endParaRPr lang="zh-CN" altLang="en-US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7197" y="3098577"/>
            <a:ext cx="2628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77" y="3586032"/>
            <a:ext cx="7076703" cy="3184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92280" y="5580529"/>
            <a:ext cx="19078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solidFill>
                  <a:srgbClr val="00B050"/>
                </a:solidFill>
              </a:rPr>
              <a:t>T&gt;=(n+1)p</a:t>
            </a:r>
            <a:endParaRPr lang="zh-CN" altLang="en-US" sz="3200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3737938"/>
            <a:ext cx="1800200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</a:rPr>
              <a:t>X’X</a:t>
            </a:r>
            <a:r>
              <a:rPr lang="en-US" altLang="zh-CN" sz="2400" dirty="0" smtClean="0"/>
              <a:t> must be invertible</a:t>
            </a:r>
            <a:endParaRPr lang="zh-CN" altLang="en-US" sz="2400" dirty="0"/>
          </a:p>
        </p:txBody>
      </p:sp>
      <p:sp>
        <p:nvSpPr>
          <p:cNvPr id="9" name="下箭头 8"/>
          <p:cNvSpPr/>
          <p:nvPr/>
        </p:nvSpPr>
        <p:spPr>
          <a:xfrm>
            <a:off x="7668344" y="4602034"/>
            <a:ext cx="504056" cy="86409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30466" y="3161874"/>
            <a:ext cx="2478038" cy="41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3609" y="306896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Matrix form: 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6877" y="2636912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OLS solution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Real situation for CGC and PGC</a:t>
            </a:r>
            <a:endParaRPr lang="zh-CN" alt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4559" y="1484785"/>
            <a:ext cx="2745833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8" y="2060848"/>
            <a:ext cx="431637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46587" y="1052736"/>
            <a:ext cx="3390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/>
              <a:t>Limitation of </a:t>
            </a:r>
            <a:r>
              <a:rPr lang="en-US" altLang="zh-CN" sz="2400" b="1" i="1" dirty="0" err="1" smtClean="0"/>
              <a:t>Pairwise</a:t>
            </a:r>
            <a:r>
              <a:rPr lang="en-US" altLang="zh-CN" sz="2400" b="1" i="1" dirty="0" smtClean="0"/>
              <a:t> GC</a:t>
            </a:r>
            <a:endParaRPr lang="zh-CN" altLang="en-US" sz="24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4860032" y="1052736"/>
            <a:ext cx="377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i="1" dirty="0" smtClean="0"/>
              <a:t>Limitation of Conditional GC</a:t>
            </a:r>
            <a:endParaRPr lang="zh-CN" altLang="en-US" sz="2400" b="1" i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08104" y="5993904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</a:rPr>
              <a:t>X’X</a:t>
            </a:r>
            <a:r>
              <a:rPr lang="en-US" altLang="zh-CN" sz="2400" dirty="0" smtClean="0"/>
              <a:t> is not invertible</a:t>
            </a:r>
            <a:endParaRPr lang="zh-CN" alt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5661248"/>
            <a:ext cx="3960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Significant number of false positives as </a:t>
            </a:r>
            <a:r>
              <a:rPr lang="en-US" altLang="zh-CN" sz="2400" dirty="0" smtClean="0">
                <a:solidFill>
                  <a:srgbClr val="FF0000"/>
                </a:solidFill>
              </a:rPr>
              <a:t>n</a:t>
            </a:r>
            <a:r>
              <a:rPr lang="en-US" altLang="zh-CN" sz="2400" dirty="0" smtClean="0"/>
              <a:t> increases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1792</TotalTime>
  <Words>1268</Words>
  <Application>Microsoft Office PowerPoint</Application>
  <PresentationFormat>全屏显示(4:3)</PresentationFormat>
  <Paragraphs>226</Paragraphs>
  <Slides>22</Slides>
  <Notes>15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Prior Knowledge Driven Causality Analysis in Gene Regulatory Network Discovery</vt:lpstr>
      <vt:lpstr>Overview</vt:lpstr>
      <vt:lpstr>Next Generation Sequencing: Data explosion</vt:lpstr>
      <vt:lpstr>Time Series Gene Expression Data</vt:lpstr>
      <vt:lpstr>Overview</vt:lpstr>
      <vt:lpstr>Granger causality modeling</vt:lpstr>
      <vt:lpstr>Bivariate Granger Causality model (PGC)</vt:lpstr>
      <vt:lpstr>Multivariate Granger Causality model (CGC)</vt:lpstr>
      <vt:lpstr>Real situation for CGC and PGC</vt:lpstr>
      <vt:lpstr>Overcoming the limitations simultaneously</vt:lpstr>
      <vt:lpstr>New Framework: Utilizing the prior knowledge</vt:lpstr>
      <vt:lpstr>Overview</vt:lpstr>
      <vt:lpstr>Microarray data: Yeast Metabolic Cycle dataset</vt:lpstr>
      <vt:lpstr>Prior knowledge data: YeastNet</vt:lpstr>
      <vt:lpstr>Properties of the extracted YeastNet graph</vt:lpstr>
      <vt:lpstr>Clustering using prior knowledge graph</vt:lpstr>
      <vt:lpstr>CGC analysis on small clusters</vt:lpstr>
      <vt:lpstr>An example discovered network</vt:lpstr>
      <vt:lpstr>Functional prediction through the result causality network</vt:lpstr>
      <vt:lpstr>Overview</vt:lpstr>
      <vt:lpstr>Contributions</vt:lpstr>
      <vt:lpstr>Acknowledgements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 Knowledge Driven Causality Analysis in Gene Regulatory Network Discovery</dc:title>
  <dc:creator>yaoshun</dc:creator>
  <cp:lastModifiedBy>yaoshun</cp:lastModifiedBy>
  <cp:revision>616</cp:revision>
  <dcterms:created xsi:type="dcterms:W3CDTF">2013-11-23T04:01:50Z</dcterms:created>
  <dcterms:modified xsi:type="dcterms:W3CDTF">2013-12-04T20:08:19Z</dcterms:modified>
</cp:coreProperties>
</file>