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62" r:id="rId2"/>
    <p:sldId id="256" r:id="rId3"/>
    <p:sldId id="309" r:id="rId4"/>
    <p:sldId id="257" r:id="rId5"/>
    <p:sldId id="261" r:id="rId6"/>
    <p:sldId id="304" r:id="rId7"/>
    <p:sldId id="260" r:id="rId8"/>
    <p:sldId id="263" r:id="rId9"/>
    <p:sldId id="281" r:id="rId10"/>
    <p:sldId id="277" r:id="rId11"/>
    <p:sldId id="278" r:id="rId12"/>
    <p:sldId id="311" r:id="rId13"/>
    <p:sldId id="312" r:id="rId14"/>
    <p:sldId id="310" r:id="rId15"/>
    <p:sldId id="280" r:id="rId16"/>
    <p:sldId id="296" r:id="rId17"/>
    <p:sldId id="297" r:id="rId18"/>
    <p:sldId id="313" r:id="rId19"/>
    <p:sldId id="298" r:id="rId20"/>
    <p:sldId id="299" r:id="rId21"/>
    <p:sldId id="315" r:id="rId22"/>
    <p:sldId id="300" r:id="rId23"/>
    <p:sldId id="314" r:id="rId24"/>
    <p:sldId id="301" r:id="rId25"/>
    <p:sldId id="303" r:id="rId26"/>
    <p:sldId id="27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816" autoAdjust="0"/>
  </p:normalViewPr>
  <p:slideViewPr>
    <p:cSldViewPr>
      <p:cViewPr varScale="1">
        <p:scale>
          <a:sx n="76" d="100"/>
          <a:sy n="76" d="100"/>
        </p:scale>
        <p:origin x="-164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912A03-1089-430B-A347-7EFBD6D5F8CA}" type="datetimeFigureOut">
              <a:rPr lang="en-AU" smtClean="0"/>
              <a:t>16/12/2013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EDD1F-5652-440D-886B-CCC2ACB935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2510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0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0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m/url?sa=i&amp;rct=j&amp;q=&amp;esrc=s&amp;frm=1&amp;source=images&amp;cd=&amp;cad=rja&amp;docid=BgRWTyg4E0RqNM&amp;tbnid=M5g2X6DrzkhqZM:&amp;ved=0CAUQjRw&amp;url=http://www.cehjournal.org/article/randomised-controlled-trials/&amp;ei=kAmHUt_KCMWVkgWogoHYBA&amp;bvm=bv.56643336,d.dGI&amp;psig=AFQjCNHhKS5InzI9L8qJoDJJYInGn7JNYg&amp;ust=138466780068009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371600"/>
            <a:ext cx="7772400" cy="1470025"/>
          </a:xfrm>
        </p:spPr>
        <p:txBody>
          <a:bodyPr/>
          <a:lstStyle/>
          <a:p>
            <a:r>
              <a:rPr lang="en-AU" dirty="0" smtClean="0"/>
              <a:t>Mining </a:t>
            </a:r>
            <a:r>
              <a:rPr lang="en-AU" dirty="0"/>
              <a:t>Causal </a:t>
            </a:r>
            <a:r>
              <a:rPr lang="en-AU" dirty="0" smtClean="0"/>
              <a:t>Association Rules 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15200" cy="22098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Jiuyong</a:t>
            </a:r>
            <a:r>
              <a:rPr lang="en-US" dirty="0"/>
              <a:t> Li, </a:t>
            </a:r>
            <a:r>
              <a:rPr lang="en-US" dirty="0" err="1"/>
              <a:t>Thuc</a:t>
            </a:r>
            <a:r>
              <a:rPr lang="en-US" dirty="0"/>
              <a:t> </a:t>
            </a:r>
            <a:r>
              <a:rPr lang="en-US" dirty="0" err="1"/>
              <a:t>Duy</a:t>
            </a:r>
            <a:r>
              <a:rPr lang="en-US" dirty="0"/>
              <a:t> Le, Lin Liu, </a:t>
            </a:r>
            <a:r>
              <a:rPr lang="en-US" dirty="0" err="1"/>
              <a:t>Jixue</a:t>
            </a:r>
            <a:r>
              <a:rPr lang="en-US" dirty="0"/>
              <a:t> Liu, Zhou Jin, and </a:t>
            </a:r>
            <a:r>
              <a:rPr lang="en-US" dirty="0" err="1"/>
              <a:t>Bingyu</a:t>
            </a:r>
            <a:r>
              <a:rPr lang="en-US" dirty="0"/>
              <a:t> Sun</a:t>
            </a:r>
            <a:endParaRPr lang="en-AU" dirty="0" smtClean="0"/>
          </a:p>
          <a:p>
            <a:endParaRPr lang="en-AU" dirty="0"/>
          </a:p>
          <a:p>
            <a:r>
              <a:rPr lang="en-AU" dirty="0" smtClean="0"/>
              <a:t>University of South Australia</a:t>
            </a:r>
          </a:p>
          <a:p>
            <a:r>
              <a:rPr lang="en-AU" dirty="0" smtClean="0"/>
              <a:t>Adelaide, Australia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454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0"/>
            <a:ext cx="8229600" cy="1066800"/>
          </a:xfrm>
        </p:spPr>
        <p:txBody>
          <a:bodyPr/>
          <a:lstStyle/>
          <a:p>
            <a:r>
              <a:rPr lang="en-AU" dirty="0" smtClean="0"/>
              <a:t>Cohort study 1</a:t>
            </a:r>
            <a:endParaRPr lang="en-AU" dirty="0"/>
          </a:p>
        </p:txBody>
      </p:sp>
      <p:sp>
        <p:nvSpPr>
          <p:cNvPr id="5" name="TextBox 4"/>
          <p:cNvSpPr txBox="1"/>
          <p:nvPr/>
        </p:nvSpPr>
        <p:spPr>
          <a:xfrm>
            <a:off x="3067049" y="1481783"/>
            <a:ext cx="3671888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800" dirty="0"/>
              <a:t>Defined population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00225" y="2667326"/>
            <a:ext cx="236220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800" dirty="0" smtClean="0"/>
              <a:t>Expose </a:t>
            </a:r>
            <a:endParaRPr lang="en-AU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6048374" y="2633990"/>
            <a:ext cx="217170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800" dirty="0" smtClean="0"/>
              <a:t>Not expose </a:t>
            </a:r>
            <a:endParaRPr lang="en-AU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7315200" y="3974679"/>
            <a:ext cx="1676400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800" dirty="0" smtClean="0"/>
              <a:t>Not have</a:t>
            </a:r>
          </a:p>
          <a:p>
            <a:pPr algn="ctr"/>
            <a:r>
              <a:rPr lang="en-AU" sz="2800" dirty="0"/>
              <a:t>a</a:t>
            </a:r>
            <a:r>
              <a:rPr lang="en-AU" sz="2800" dirty="0" smtClean="0"/>
              <a:t> disease</a:t>
            </a:r>
            <a:endParaRPr lang="en-AU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5167311" y="3982827"/>
            <a:ext cx="1733550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800" dirty="0" smtClean="0"/>
              <a:t>Have a </a:t>
            </a:r>
          </a:p>
          <a:p>
            <a:pPr algn="ctr"/>
            <a:r>
              <a:rPr lang="en-AU" sz="2800" dirty="0" smtClean="0"/>
              <a:t>disease </a:t>
            </a:r>
            <a:endParaRPr lang="en-AU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3009900" y="3962399"/>
            <a:ext cx="1638300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800" dirty="0" smtClean="0"/>
              <a:t>Not have</a:t>
            </a:r>
          </a:p>
          <a:p>
            <a:pPr algn="ctr"/>
            <a:r>
              <a:rPr lang="en-AU" sz="2800" dirty="0"/>
              <a:t> </a:t>
            </a:r>
            <a:r>
              <a:rPr lang="en-AU" sz="2800" dirty="0" smtClean="0"/>
              <a:t>a disease </a:t>
            </a:r>
            <a:endParaRPr lang="en-AU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771525" y="3962400"/>
            <a:ext cx="1676400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800" dirty="0" smtClean="0"/>
              <a:t>Have </a:t>
            </a:r>
          </a:p>
          <a:p>
            <a:pPr algn="ctr"/>
            <a:r>
              <a:rPr lang="en-AU" sz="2800" dirty="0"/>
              <a:t>a</a:t>
            </a:r>
            <a:r>
              <a:rPr lang="en-AU" sz="2800" dirty="0" smtClean="0"/>
              <a:t> disease </a:t>
            </a:r>
            <a:endParaRPr lang="en-AU" sz="2800" dirty="0"/>
          </a:p>
        </p:txBody>
      </p:sp>
      <p:cxnSp>
        <p:nvCxnSpPr>
          <p:cNvPr id="23" name="Straight Arrow Connector 22"/>
          <p:cNvCxnSpPr>
            <a:stCxn id="5" idx="2"/>
            <a:endCxn id="10" idx="0"/>
          </p:cNvCxnSpPr>
          <p:nvPr/>
        </p:nvCxnSpPr>
        <p:spPr>
          <a:xfrm flipH="1">
            <a:off x="2981325" y="2005003"/>
            <a:ext cx="1921668" cy="6623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2"/>
            <a:endCxn id="11" idx="0"/>
          </p:cNvCxnSpPr>
          <p:nvPr/>
        </p:nvCxnSpPr>
        <p:spPr>
          <a:xfrm>
            <a:off x="4902993" y="2005003"/>
            <a:ext cx="2231231" cy="6289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0" idx="2"/>
            <a:endCxn id="21" idx="0"/>
          </p:cNvCxnSpPr>
          <p:nvPr/>
        </p:nvCxnSpPr>
        <p:spPr>
          <a:xfrm flipH="1">
            <a:off x="1609725" y="3190546"/>
            <a:ext cx="1371600" cy="7718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0" idx="2"/>
            <a:endCxn id="20" idx="0"/>
          </p:cNvCxnSpPr>
          <p:nvPr/>
        </p:nvCxnSpPr>
        <p:spPr>
          <a:xfrm>
            <a:off x="2981325" y="3190546"/>
            <a:ext cx="847725" cy="7718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1" idx="2"/>
            <a:endCxn id="19" idx="0"/>
          </p:cNvCxnSpPr>
          <p:nvPr/>
        </p:nvCxnSpPr>
        <p:spPr>
          <a:xfrm flipH="1">
            <a:off x="6034086" y="3157210"/>
            <a:ext cx="1100138" cy="8256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1" idx="2"/>
            <a:endCxn id="18" idx="0"/>
          </p:cNvCxnSpPr>
          <p:nvPr/>
        </p:nvCxnSpPr>
        <p:spPr>
          <a:xfrm>
            <a:off x="7134224" y="3157210"/>
            <a:ext cx="1019176" cy="8174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95300" y="5297865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3200" dirty="0" smtClean="0"/>
              <a:t>Prospective: follow up.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3200" dirty="0" smtClean="0"/>
              <a:t>Retrospective: look back. Historic study.</a:t>
            </a:r>
          </a:p>
          <a:p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272261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AU" dirty="0" smtClean="0"/>
              <a:t>Cohort study 2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AU" dirty="0" smtClean="0"/>
              <a:t>Cohorts: </a:t>
            </a:r>
            <a:r>
              <a:rPr lang="en-AU" dirty="0"/>
              <a:t>share common </a:t>
            </a:r>
            <a:r>
              <a:rPr lang="en-AU" dirty="0" smtClean="0"/>
              <a:t>characteristics but exposed or not exposed.</a:t>
            </a:r>
            <a:endParaRPr lang="en-AU" dirty="0"/>
          </a:p>
          <a:p>
            <a:r>
              <a:rPr lang="en-AU" dirty="0"/>
              <a:t>D</a:t>
            </a:r>
            <a:r>
              <a:rPr lang="en-AU" dirty="0" smtClean="0"/>
              <a:t>etermine </a:t>
            </a:r>
            <a:r>
              <a:rPr lang="en-AU" dirty="0"/>
              <a:t>how the </a:t>
            </a:r>
            <a:r>
              <a:rPr lang="en-AU" dirty="0" smtClean="0"/>
              <a:t>exposure </a:t>
            </a:r>
            <a:r>
              <a:rPr lang="en-AU" dirty="0"/>
              <a:t>causes an outcome</a:t>
            </a:r>
            <a:r>
              <a:rPr lang="en-AU" dirty="0" smtClean="0"/>
              <a:t>.</a:t>
            </a:r>
          </a:p>
          <a:p>
            <a:r>
              <a:rPr lang="en-AU" dirty="0" smtClean="0"/>
              <a:t>Measure: odds ratio = (a/b) / (c/d)</a:t>
            </a:r>
          </a:p>
          <a:p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280878"/>
              </p:ext>
            </p:extLst>
          </p:nvPr>
        </p:nvGraphicFramePr>
        <p:xfrm>
          <a:off x="838200" y="4191000"/>
          <a:ext cx="5181599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44439"/>
                <a:gridCol w="1480456"/>
                <a:gridCol w="1656704"/>
              </a:tblGrid>
              <a:tr h="370840">
                <a:tc>
                  <a:txBody>
                    <a:bodyPr/>
                    <a:lstStyle/>
                    <a:p>
                      <a:endParaRPr lang="en-A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/>
                        <a:t>Diseased </a:t>
                      </a:r>
                      <a:endParaRPr lang="en-A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 smtClean="0"/>
                        <a:t>Healthy</a:t>
                      </a:r>
                      <a:endParaRPr lang="en-A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800" dirty="0" smtClean="0"/>
                        <a:t>Exposed</a:t>
                      </a:r>
                      <a:endParaRPr lang="en-A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 smtClean="0"/>
                        <a:t>a</a:t>
                      </a:r>
                      <a:endParaRPr lang="en-A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 smtClean="0"/>
                        <a:t>b</a:t>
                      </a:r>
                      <a:endParaRPr lang="en-A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800" dirty="0" smtClean="0"/>
                        <a:t>Not exposed</a:t>
                      </a:r>
                      <a:endParaRPr lang="en-A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 smtClean="0"/>
                        <a:t>c</a:t>
                      </a:r>
                      <a:endParaRPr lang="en-A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 smtClean="0"/>
                        <a:t>d</a:t>
                      </a:r>
                      <a:endParaRPr lang="en-AU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844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Characterising cohort study and association rule mining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9999287"/>
              </p:ext>
            </p:extLst>
          </p:nvPr>
        </p:nvGraphicFramePr>
        <p:xfrm>
          <a:off x="457200" y="1828800"/>
          <a:ext cx="8229600" cy="4511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/>
                <a:gridCol w="2286000"/>
                <a:gridCol w="3200400"/>
              </a:tblGrid>
              <a:tr h="609600">
                <a:tc>
                  <a:txBody>
                    <a:bodyPr/>
                    <a:lstStyle/>
                    <a:p>
                      <a:endParaRPr lang="en-A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400" b="1" dirty="0" smtClean="0"/>
                        <a:t>Cohort Study</a:t>
                      </a:r>
                      <a:endParaRPr lang="en-A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400" b="1" dirty="0" smtClean="0"/>
                        <a:t>Association rule mining</a:t>
                      </a:r>
                      <a:endParaRPr lang="en-AU" sz="2400" b="1" dirty="0"/>
                    </a:p>
                  </a:txBody>
                  <a:tcPr/>
                </a:tc>
              </a:tr>
              <a:tr h="975360">
                <a:tc>
                  <a:txBody>
                    <a:bodyPr/>
                    <a:lstStyle/>
                    <a:p>
                      <a:r>
                        <a:rPr lang="en-AU" sz="2400" b="1" dirty="0" smtClean="0"/>
                        <a:t>A known </a:t>
                      </a:r>
                    </a:p>
                    <a:p>
                      <a:r>
                        <a:rPr lang="en-AU" sz="2400" b="1" dirty="0" smtClean="0"/>
                        <a:t>hypothesis </a:t>
                      </a:r>
                      <a:endParaRPr lang="en-A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 smtClean="0"/>
                        <a:t>Yes</a:t>
                      </a:r>
                      <a:endParaRPr lang="en-A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 smtClean="0"/>
                        <a:t>No</a:t>
                      </a:r>
                      <a:endParaRPr lang="en-AU" sz="2400" b="1" dirty="0"/>
                    </a:p>
                  </a:txBody>
                  <a:tcPr/>
                </a:tc>
              </a:tr>
              <a:tr h="975360">
                <a:tc>
                  <a:txBody>
                    <a:bodyPr/>
                    <a:lstStyle/>
                    <a:p>
                      <a:r>
                        <a:rPr lang="en-AU" sz="2400" b="1" dirty="0" smtClean="0"/>
                        <a:t>Human</a:t>
                      </a:r>
                      <a:r>
                        <a:rPr lang="en-AU" sz="2400" b="1" baseline="0" dirty="0" smtClean="0"/>
                        <a:t> </a:t>
                      </a:r>
                    </a:p>
                    <a:p>
                      <a:r>
                        <a:rPr lang="en-AU" sz="2400" b="1" baseline="0" dirty="0" smtClean="0"/>
                        <a:t>intervention</a:t>
                      </a:r>
                      <a:endParaRPr lang="en-A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 smtClean="0"/>
                        <a:t>Yes</a:t>
                      </a:r>
                      <a:endParaRPr lang="en-A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 smtClean="0"/>
                        <a:t>Limited</a:t>
                      </a:r>
                      <a:endParaRPr lang="en-AU" sz="2400" b="1" dirty="0"/>
                    </a:p>
                  </a:txBody>
                  <a:tcPr/>
                </a:tc>
              </a:tr>
              <a:tr h="975360">
                <a:tc>
                  <a:txBody>
                    <a:bodyPr/>
                    <a:lstStyle/>
                    <a:p>
                      <a:r>
                        <a:rPr lang="en-AU" sz="2400" b="1" dirty="0" smtClean="0"/>
                        <a:t>Causal indication </a:t>
                      </a:r>
                      <a:endParaRPr lang="en-A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 smtClean="0"/>
                        <a:t>Yes</a:t>
                      </a:r>
                      <a:endParaRPr lang="en-A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 smtClean="0"/>
                        <a:t>No</a:t>
                      </a:r>
                      <a:endParaRPr lang="en-AU" sz="2400" b="1" dirty="0"/>
                    </a:p>
                  </a:txBody>
                  <a:tcPr/>
                </a:tc>
              </a:tr>
              <a:tr h="975360">
                <a:tc>
                  <a:txBody>
                    <a:bodyPr/>
                    <a:lstStyle/>
                    <a:p>
                      <a:r>
                        <a:rPr lang="en-AU" sz="2400" b="1" dirty="0" smtClean="0"/>
                        <a:t>Batch process</a:t>
                      </a:r>
                      <a:endParaRPr lang="en-A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 smtClean="0"/>
                        <a:t>No</a:t>
                      </a:r>
                      <a:endParaRPr lang="en-A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 smtClean="0"/>
                        <a:t>Yes</a:t>
                      </a:r>
                      <a:endParaRPr lang="en-AU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766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Combing </a:t>
            </a:r>
            <a:r>
              <a:rPr lang="en-AU" dirty="0"/>
              <a:t>cohort study </a:t>
            </a:r>
            <a:r>
              <a:rPr lang="en-AU" dirty="0" smtClean="0"/>
              <a:t>with </a:t>
            </a:r>
            <a:br>
              <a:rPr lang="en-AU" dirty="0" smtClean="0"/>
            </a:br>
            <a:r>
              <a:rPr lang="en-AU" dirty="0" smtClean="0"/>
              <a:t>association </a:t>
            </a:r>
            <a:r>
              <a:rPr lang="en-AU" dirty="0"/>
              <a:t>rule mining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581400"/>
          </a:xfrm>
        </p:spPr>
        <p:txBody>
          <a:bodyPr>
            <a:normAutofit/>
          </a:bodyPr>
          <a:lstStyle/>
          <a:p>
            <a:r>
              <a:rPr lang="en-AU" dirty="0" smtClean="0"/>
              <a:t>We can explore causal relationships in large data sets</a:t>
            </a:r>
          </a:p>
          <a:p>
            <a:pPr lvl="1"/>
            <a:r>
              <a:rPr lang="en-AU" dirty="0" smtClean="0"/>
              <a:t>Given a data set without any hypotheses.</a:t>
            </a:r>
          </a:p>
          <a:p>
            <a:pPr lvl="1"/>
            <a:r>
              <a:rPr lang="en-AU" dirty="0" smtClean="0"/>
              <a:t>Automatically find and validate causal hypotheses.</a:t>
            </a:r>
          </a:p>
          <a:p>
            <a:pPr lvl="1"/>
            <a:r>
              <a:rPr lang="en-AU" dirty="0" smtClean="0"/>
              <a:t>Scalable with data size and dimension (with single variables. ) 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9194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10510"/>
            <a:ext cx="8229600" cy="1051528"/>
          </a:xfrm>
        </p:spPr>
        <p:txBody>
          <a:bodyPr/>
          <a:lstStyle/>
          <a:p>
            <a:r>
              <a:rPr lang="en-AU" altLang="en-US" dirty="0" smtClean="0"/>
              <a:t>Problem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881585"/>
              </p:ext>
            </p:extLst>
          </p:nvPr>
        </p:nvGraphicFramePr>
        <p:xfrm>
          <a:off x="457200" y="1752598"/>
          <a:ext cx="4952999" cy="457200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15613"/>
                <a:gridCol w="515613"/>
                <a:gridCol w="515613"/>
                <a:gridCol w="515613"/>
                <a:gridCol w="499699"/>
                <a:gridCol w="483785"/>
                <a:gridCol w="499699"/>
                <a:gridCol w="1407364"/>
              </a:tblGrid>
              <a:tr h="415637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A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B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C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D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E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F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solidFill>
                            <a:srgbClr val="FFFF00"/>
                          </a:solidFill>
                        </a:rPr>
                        <a:t>Y</a:t>
                      </a:r>
                      <a:endParaRPr lang="en-AU" sz="1800" dirty="0">
                        <a:solidFill>
                          <a:srgbClr val="FFFF00"/>
                        </a:solidFill>
                      </a:endParaRPr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#repeats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</a:tr>
              <a:tr h="415637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14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</a:tr>
              <a:tr h="415637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8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</a:tr>
              <a:tr h="415637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15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</a:tr>
              <a:tr h="415637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8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</a:tr>
              <a:tr h="415637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5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</a:tr>
              <a:tr h="415637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6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</a:tr>
              <a:tr h="415637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4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</a:tr>
              <a:tr h="415637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3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</a:tr>
              <a:tr h="415637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3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</a:tr>
              <a:tr h="415637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5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1000" y="1062038"/>
            <a:ext cx="8763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AU" altLang="en-US" sz="2400" dirty="0"/>
              <a:t>Discover </a:t>
            </a:r>
            <a:r>
              <a:rPr lang="en-AU" altLang="en-US" sz="2400" b="1" dirty="0"/>
              <a:t>causal rules </a:t>
            </a:r>
            <a:r>
              <a:rPr lang="en-AU" altLang="en-US" sz="2400" dirty="0"/>
              <a:t>from large databases of binary variables</a:t>
            </a:r>
          </a:p>
        </p:txBody>
      </p:sp>
      <p:sp>
        <p:nvSpPr>
          <p:cNvPr id="6" name="Right Arrow 5"/>
          <p:cNvSpPr>
            <a:spLocks noChangeArrowheads="1"/>
          </p:cNvSpPr>
          <p:nvPr/>
        </p:nvSpPr>
        <p:spPr bwMode="auto">
          <a:xfrm>
            <a:off x="5651500" y="3783013"/>
            <a:ext cx="977900" cy="484187"/>
          </a:xfrm>
          <a:prstGeom prst="rightArrow">
            <a:avLst>
              <a:gd name="adj1" fmla="val 50000"/>
              <a:gd name="adj2" fmla="val 50024"/>
            </a:avLst>
          </a:prstGeom>
          <a:solidFill>
            <a:srgbClr val="FFECB7"/>
          </a:solidFill>
          <a:ln w="9525">
            <a:solidFill>
              <a:srgbClr val="F9F9F9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/>
            <a:endParaRPr lang="en-AU" altLang="en-US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010400" y="3230562"/>
            <a:ext cx="1676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AU" altLang="en-US" sz="2400" dirty="0"/>
              <a:t>A </a:t>
            </a:r>
            <a:r>
              <a:rPr lang="en-AU" altLang="en-US" sz="2400" dirty="0">
                <a:sym typeface="Wingdings" pitchFamily="2" charset="2"/>
              </a:rPr>
              <a:t> Y</a:t>
            </a:r>
          </a:p>
          <a:p>
            <a:pPr eaLnBrk="1" hangingPunct="1"/>
            <a:r>
              <a:rPr lang="en-AU" altLang="en-US" sz="2400" dirty="0">
                <a:sym typeface="Wingdings" pitchFamily="2" charset="2"/>
              </a:rPr>
              <a:t>C  Y</a:t>
            </a:r>
          </a:p>
          <a:p>
            <a:pPr eaLnBrk="1" hangingPunct="1"/>
            <a:r>
              <a:rPr lang="en-AU" altLang="en-US" sz="2400" dirty="0">
                <a:sym typeface="Wingdings" pitchFamily="2" charset="2"/>
              </a:rPr>
              <a:t>BF  Y</a:t>
            </a:r>
          </a:p>
          <a:p>
            <a:pPr eaLnBrk="1" hangingPunct="1"/>
            <a:r>
              <a:rPr lang="en-AU" altLang="en-US" sz="2400" dirty="0">
                <a:sym typeface="Wingdings" pitchFamily="2" charset="2"/>
              </a:rPr>
              <a:t>DE  Y</a:t>
            </a:r>
          </a:p>
        </p:txBody>
      </p:sp>
    </p:spTree>
    <p:extLst>
      <p:ext uri="{BB962C8B-B14F-4D97-AF65-F5344CB8AC3E}">
        <p14:creationId xmlns:p14="http://schemas.microsoft.com/office/powerpoint/2010/main" val="299628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AU" dirty="0" smtClean="0"/>
              <a:t>Control variables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962400"/>
          </a:xfrm>
        </p:spPr>
        <p:txBody>
          <a:bodyPr>
            <a:normAutofit fontScale="92500" lnSpcReduction="20000"/>
          </a:bodyPr>
          <a:lstStyle/>
          <a:p>
            <a:r>
              <a:rPr lang="en-AU" dirty="0" smtClean="0"/>
              <a:t>If we do not control covariates (especially those correlated to the outcome), we could not determine the true cause.</a:t>
            </a:r>
          </a:p>
          <a:p>
            <a:r>
              <a:rPr lang="en-AU" dirty="0" smtClean="0"/>
              <a:t>Too many control variables result too few matched cases in data.</a:t>
            </a:r>
          </a:p>
          <a:p>
            <a:pPr lvl="1"/>
            <a:r>
              <a:rPr lang="en-AU" dirty="0" smtClean="0"/>
              <a:t>How many people with the same race, gender, blood type, hair colour, eye colour, education level, …. </a:t>
            </a:r>
          </a:p>
          <a:p>
            <a:r>
              <a:rPr lang="en-AU" dirty="0" smtClean="0"/>
              <a:t>Irrelevant variables should not be controlled.</a:t>
            </a:r>
          </a:p>
          <a:p>
            <a:pPr lvl="1"/>
            <a:r>
              <a:rPr lang="en-AU" dirty="0" smtClean="0"/>
              <a:t>Eye colour may not relevant to a study of genders and salary. </a:t>
            </a:r>
          </a:p>
          <a:p>
            <a:endParaRPr lang="en-AU" dirty="0"/>
          </a:p>
        </p:txBody>
      </p:sp>
      <p:grpSp>
        <p:nvGrpSpPr>
          <p:cNvPr id="16" name="Group 15"/>
          <p:cNvGrpSpPr/>
          <p:nvPr/>
        </p:nvGrpSpPr>
        <p:grpSpPr>
          <a:xfrm>
            <a:off x="1371600" y="1079278"/>
            <a:ext cx="6324600" cy="1413153"/>
            <a:chOff x="1371600" y="1319867"/>
            <a:chExt cx="6324600" cy="1413153"/>
          </a:xfrm>
        </p:grpSpPr>
        <p:sp>
          <p:nvSpPr>
            <p:cNvPr id="4" name="TextBox 3"/>
            <p:cNvSpPr txBox="1"/>
            <p:nvPr/>
          </p:nvSpPr>
          <p:spPr>
            <a:xfrm>
              <a:off x="1371600" y="1338590"/>
              <a:ext cx="1295400" cy="52322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2800" dirty="0" smtClean="0"/>
                <a:t>Cause </a:t>
              </a:r>
              <a:endParaRPr lang="en-AU" sz="28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1319867"/>
              <a:ext cx="2133600" cy="52322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2800" dirty="0" smtClean="0"/>
                <a:t>Outcome </a:t>
              </a:r>
              <a:endParaRPr lang="en-AU" sz="28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200400" y="2209800"/>
              <a:ext cx="2133600" cy="52322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2800" dirty="0" smtClean="0"/>
                <a:t>Other factors </a:t>
              </a:r>
              <a:endParaRPr lang="en-AU" sz="2800" dirty="0"/>
            </a:p>
          </p:txBody>
        </p:sp>
      </p:grpSp>
      <p:cxnSp>
        <p:nvCxnSpPr>
          <p:cNvPr id="10" name="Straight Arrow Connector 9"/>
          <p:cNvCxnSpPr>
            <a:stCxn id="4" idx="3"/>
            <a:endCxn id="5" idx="1"/>
          </p:cNvCxnSpPr>
          <p:nvPr/>
        </p:nvCxnSpPr>
        <p:spPr>
          <a:xfrm flipV="1">
            <a:off x="2667000" y="1340888"/>
            <a:ext cx="2895600" cy="187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  <a:endCxn id="5" idx="2"/>
          </p:cNvCxnSpPr>
          <p:nvPr/>
        </p:nvCxnSpPr>
        <p:spPr>
          <a:xfrm flipV="1">
            <a:off x="5334000" y="1602498"/>
            <a:ext cx="1295400" cy="6283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" idx="1"/>
            <a:endCxn id="4" idx="2"/>
          </p:cNvCxnSpPr>
          <p:nvPr/>
        </p:nvCxnSpPr>
        <p:spPr>
          <a:xfrm flipH="1" flipV="1">
            <a:off x="2019300" y="1621221"/>
            <a:ext cx="11811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11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28575"/>
            <a:ext cx="8229600" cy="1033463"/>
          </a:xfrm>
        </p:spPr>
        <p:txBody>
          <a:bodyPr/>
          <a:lstStyle/>
          <a:p>
            <a:r>
              <a:rPr lang="en-AU" altLang="en-US" dirty="0" smtClean="0"/>
              <a:t>Method 1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981200"/>
          <a:ext cx="2971800" cy="407987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99"/>
                <a:gridCol w="411499"/>
                <a:gridCol w="411499"/>
                <a:gridCol w="411499"/>
                <a:gridCol w="398798"/>
                <a:gridCol w="386098"/>
                <a:gridCol w="540908"/>
              </a:tblGrid>
              <a:tr h="370898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A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B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C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D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E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F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solidFill>
                            <a:srgbClr val="FFFF00"/>
                          </a:solidFill>
                        </a:rPr>
                        <a:t>Y</a:t>
                      </a:r>
                      <a:endParaRPr lang="en-AU" sz="1800" dirty="0">
                        <a:solidFill>
                          <a:srgbClr val="FFFF00"/>
                        </a:solidFill>
                      </a:endParaRPr>
                    </a:p>
                  </a:txBody>
                  <a:tcPr marL="91444" marR="91444" marT="45727" marB="45727"/>
                </a:tc>
              </a:tr>
              <a:tr h="370898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</a:tr>
              <a:tr h="370898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</a:tr>
              <a:tr h="370898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</a:tr>
              <a:tr h="370898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</a:tr>
              <a:tr h="370898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</a:tr>
              <a:tr h="370898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</a:tr>
              <a:tr h="370898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</a:tr>
              <a:tr h="370898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</a:tr>
              <a:tr h="370898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</a:tr>
              <a:tr h="370898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L="91444" marR="91444" marT="45727" marB="45727"/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1000" y="1062038"/>
            <a:ext cx="876300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AU" altLang="en-US" sz="2600" dirty="0" smtClean="0">
                <a:latin typeface="+mn-lt"/>
              </a:rPr>
              <a:t>Discover </a:t>
            </a:r>
            <a:r>
              <a:rPr lang="en-AU" altLang="en-US" sz="2600" b="1" dirty="0" smtClean="0">
                <a:latin typeface="+mn-lt"/>
              </a:rPr>
              <a:t>causal association rules </a:t>
            </a:r>
            <a:r>
              <a:rPr lang="en-AU" altLang="en-US" sz="2600" dirty="0" smtClean="0">
                <a:latin typeface="+mn-lt"/>
              </a:rPr>
              <a:t>from large databases of binary variables</a:t>
            </a:r>
            <a:endParaRPr lang="en-AU" altLang="en-US" sz="2600" dirty="0">
              <a:latin typeface="+mn-lt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867400" y="1693287"/>
            <a:ext cx="1676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AU" altLang="en-US" sz="2400" dirty="0"/>
              <a:t>A </a:t>
            </a:r>
            <a:r>
              <a:rPr lang="en-AU" altLang="en-US" sz="2400" dirty="0">
                <a:sym typeface="Wingdings" pitchFamily="2" charset="2"/>
              </a:rPr>
              <a:t> Y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62986"/>
              </p:ext>
            </p:extLst>
          </p:nvPr>
        </p:nvGraphicFramePr>
        <p:xfrm>
          <a:off x="5040313" y="2155250"/>
          <a:ext cx="2971800" cy="3714750"/>
        </p:xfrm>
        <a:graphic>
          <a:graphicData uri="http://schemas.openxmlformats.org/drawingml/2006/table">
            <a:tbl>
              <a:tblPr/>
              <a:tblGrid>
                <a:gridCol w="411163"/>
                <a:gridCol w="411162"/>
                <a:gridCol w="412750"/>
                <a:gridCol w="411163"/>
                <a:gridCol w="398462"/>
                <a:gridCol w="385763"/>
                <a:gridCol w="541337"/>
              </a:tblGrid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A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B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C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D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E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F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Y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72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72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72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72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72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56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56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56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56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56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72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72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72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72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72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56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56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56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56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56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9" marB="457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</a:tr>
            </a:tbl>
          </a:graphicData>
        </a:graphic>
      </p:graphicFrame>
      <p:sp>
        <p:nvSpPr>
          <p:cNvPr id="14531" name="TextBox 1"/>
          <p:cNvSpPr txBox="1">
            <a:spLocks noChangeArrowheads="1"/>
          </p:cNvSpPr>
          <p:nvPr/>
        </p:nvSpPr>
        <p:spPr bwMode="auto">
          <a:xfrm>
            <a:off x="4964113" y="6172200"/>
            <a:ext cx="3124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AU" altLang="en-US"/>
              <a:t>Fair dataset</a:t>
            </a:r>
          </a:p>
        </p:txBody>
      </p:sp>
    </p:spTree>
    <p:extLst>
      <p:ext uri="{BB962C8B-B14F-4D97-AF65-F5344CB8AC3E}">
        <p14:creationId xmlns:p14="http://schemas.microsoft.com/office/powerpoint/2010/main" val="58068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585786" y="0"/>
            <a:ext cx="8229600" cy="1143000"/>
          </a:xfrm>
        </p:spPr>
        <p:txBody>
          <a:bodyPr/>
          <a:lstStyle/>
          <a:p>
            <a:r>
              <a:rPr lang="en-AU" altLang="en-US" dirty="0" smtClean="0"/>
              <a:t>Method 2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436300"/>
              </p:ext>
            </p:extLst>
          </p:nvPr>
        </p:nvGraphicFramePr>
        <p:xfrm>
          <a:off x="442912" y="1728788"/>
          <a:ext cx="2743200" cy="3657800"/>
        </p:xfrm>
        <a:graphic>
          <a:graphicData uri="http://schemas.openxmlformats.org/drawingml/2006/table">
            <a:tbl>
              <a:tblPr/>
              <a:tblGrid>
                <a:gridCol w="379413"/>
                <a:gridCol w="381000"/>
                <a:gridCol w="379412"/>
                <a:gridCol w="379413"/>
                <a:gridCol w="368300"/>
                <a:gridCol w="355600"/>
                <a:gridCol w="500062"/>
              </a:tblGrid>
              <a:tr h="36512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A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B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C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D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E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F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Y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6512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</a:tr>
              <a:tr h="36512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</a:tr>
              <a:tr h="36512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72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72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72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72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72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</a:tr>
              <a:tr h="36512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56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56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56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56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56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</a:tr>
              <a:tr h="36512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36512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</a:tr>
              <a:tr h="36512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</a:tr>
              <a:tr h="36512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72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72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72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72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72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</a:tr>
              <a:tr h="36512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56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56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56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56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56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</a:tr>
            </a:tbl>
          </a:graphicData>
        </a:graphic>
      </p:graphicFrame>
      <p:sp>
        <p:nvSpPr>
          <p:cNvPr id="14531" name="TextBox 1"/>
          <p:cNvSpPr txBox="1">
            <a:spLocks noChangeArrowheads="1"/>
          </p:cNvSpPr>
          <p:nvPr/>
        </p:nvSpPr>
        <p:spPr bwMode="auto">
          <a:xfrm>
            <a:off x="47625" y="1219200"/>
            <a:ext cx="3124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AU" altLang="en-US" sz="2400" dirty="0"/>
              <a:t>Fair dataset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505200" y="990600"/>
            <a:ext cx="57912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200"/>
              </a:spcAft>
              <a:buClrTx/>
            </a:pPr>
            <a:r>
              <a:rPr lang="en-US" altLang="en-US" sz="2400" dirty="0"/>
              <a:t>A: </a:t>
            </a:r>
            <a:r>
              <a:rPr lang="en-US" altLang="en-US" sz="2400" b="1" i="1" dirty="0"/>
              <a:t>Exposure variable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ClrTx/>
            </a:pPr>
            <a:r>
              <a:rPr lang="en-US" altLang="en-US" sz="2400" dirty="0"/>
              <a:t>{B,C,D,E,F}: </a:t>
            </a:r>
            <a:r>
              <a:rPr lang="en-US" altLang="en-US" sz="2400" b="1" i="1" dirty="0"/>
              <a:t>controlled variable set</a:t>
            </a:r>
            <a:r>
              <a:rPr lang="en-US" altLang="en-US" sz="2400" dirty="0"/>
              <a:t>.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ClrTx/>
            </a:pPr>
            <a:r>
              <a:rPr lang="en-US" altLang="en-US" sz="2400" dirty="0"/>
              <a:t>Rows with the same color for the controlled variable set are called </a:t>
            </a:r>
            <a:r>
              <a:rPr lang="en-US" altLang="en-US" sz="2400" b="1" i="1" dirty="0"/>
              <a:t>matched record pairs</a:t>
            </a:r>
            <a:r>
              <a:rPr lang="en-US" altLang="en-US" sz="2400" dirty="0"/>
              <a:t>.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964617"/>
              </p:ext>
            </p:extLst>
          </p:nvPr>
        </p:nvGraphicFramePr>
        <p:xfrm>
          <a:off x="4114800" y="3429000"/>
          <a:ext cx="3352800" cy="1466852"/>
        </p:xfrm>
        <a:graphic>
          <a:graphicData uri="http://schemas.openxmlformats.org/drawingml/2006/table">
            <a:tbl>
              <a:tblPr/>
              <a:tblGrid>
                <a:gridCol w="1219200"/>
                <a:gridCol w="1066800"/>
                <a:gridCol w="1066800"/>
              </a:tblGrid>
              <a:tr h="366713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69" marR="91469" marT="45740" marB="4574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A=0</a:t>
                      </a:r>
                    </a:p>
                  </a:txBody>
                  <a:tcPr marL="91469" marR="91469" marT="45740" marB="4574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66713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A=1</a:t>
                      </a:r>
                    </a:p>
                  </a:txBody>
                  <a:tcPr marL="91469" marR="91469" marT="45740" marB="4574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C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Y=1</a:t>
                      </a:r>
                    </a:p>
                  </a:txBody>
                  <a:tcPr marL="91469" marR="91469" marT="45740" marB="4574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D3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Y=0</a:t>
                      </a:r>
                    </a:p>
                  </a:txBody>
                  <a:tcPr marL="91469" marR="91469" marT="45740" marB="4574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D3"/>
                    </a:solidFill>
                  </a:tcPr>
                </a:tc>
              </a:tr>
              <a:tr h="366713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Y=1</a:t>
                      </a:r>
                    </a:p>
                  </a:txBody>
                  <a:tcPr marL="91469" marR="91469" marT="45740" marB="4574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A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n</a:t>
                      </a:r>
                      <a:r>
                        <a:rPr kumimoji="0" lang="en-AU" alt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11</a:t>
                      </a:r>
                      <a:endParaRPr kumimoji="0" lang="en-AU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69" marR="91469" marT="45740" marB="4574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A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n</a:t>
                      </a:r>
                      <a:r>
                        <a:rPr kumimoji="0" lang="en-AU" alt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12</a:t>
                      </a:r>
                      <a:endParaRPr kumimoji="0" lang="en-AU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69" marR="91469" marT="45740" marB="4574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A"/>
                    </a:solidFill>
                  </a:tcPr>
                </a:tc>
              </a:tr>
              <a:tr h="366713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Y=0</a:t>
                      </a:r>
                    </a:p>
                  </a:txBody>
                  <a:tcPr marL="91469" marR="91469" marT="45740" marB="4574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D3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n</a:t>
                      </a:r>
                      <a:r>
                        <a:rPr kumimoji="0" lang="en-AU" alt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21</a:t>
                      </a:r>
                      <a:endParaRPr kumimoji="0" lang="en-AU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69" marR="91469" marT="45740" marB="4574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D3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n</a:t>
                      </a:r>
                      <a:r>
                        <a:rPr kumimoji="0" lang="en-AU" alt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22</a:t>
                      </a:r>
                      <a:endParaRPr kumimoji="0" lang="en-AU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69" marR="91469" marT="45740" marB="4574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D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292424"/>
              </p:ext>
            </p:extLst>
          </p:nvPr>
        </p:nvGraphicFramePr>
        <p:xfrm>
          <a:off x="4038600" y="4724399"/>
          <a:ext cx="3519488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34" name="Equation" r:id="rId3" imgW="1663700" imgH="431800" progId="Equation.3">
                  <p:embed/>
                </p:oleObj>
              </mc:Choice>
              <mc:Fallback>
                <p:oleObj name="Equation" r:id="rId3" imgW="16637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724399"/>
                        <a:ext cx="3519488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33412" y="5638799"/>
            <a:ext cx="838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</a:pPr>
            <a:r>
              <a:rPr lang="en-US" altLang="en-US" sz="2400" dirty="0"/>
              <a:t>An association rule              is a causal association rule if: 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757612" y="5672135"/>
            <a:ext cx="106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AU" altLang="en-US" sz="2400" dirty="0"/>
              <a:t>A </a:t>
            </a:r>
            <a:r>
              <a:rPr lang="en-AU" altLang="en-US" sz="2400" dirty="0">
                <a:sym typeface="Wingdings" pitchFamily="2" charset="2"/>
              </a:rPr>
              <a:t> Y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028748"/>
              </p:ext>
            </p:extLst>
          </p:nvPr>
        </p:nvGraphicFramePr>
        <p:xfrm>
          <a:off x="3171826" y="6159500"/>
          <a:ext cx="3533774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35" name="Equation" r:id="rId5" imgW="1638000" imgH="253800" progId="Equation.3">
                  <p:embed/>
                </p:oleObj>
              </mc:Choice>
              <mc:Fallback>
                <p:oleObj name="Equation" r:id="rId5" imgW="16380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1826" y="6159500"/>
                        <a:ext cx="3533774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54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68362"/>
          </a:xfrm>
        </p:spPr>
        <p:txBody>
          <a:bodyPr/>
          <a:lstStyle/>
          <a:p>
            <a:r>
              <a:rPr lang="en-AU" dirty="0" smtClean="0"/>
              <a:t>Matching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AU" dirty="0" smtClean="0"/>
              <a:t>Exact matching</a:t>
            </a:r>
            <a:endParaRPr lang="en-AU" dirty="0"/>
          </a:p>
          <a:p>
            <a:pPr lvl="1"/>
            <a:r>
              <a:rPr lang="en-AU" dirty="0" smtClean="0"/>
              <a:t>Exact matches on all covariates. Infeasible.</a:t>
            </a:r>
          </a:p>
          <a:p>
            <a:r>
              <a:rPr lang="en-AU" dirty="0" smtClean="0"/>
              <a:t>Limited exact matching</a:t>
            </a:r>
          </a:p>
          <a:p>
            <a:pPr lvl="1"/>
            <a:r>
              <a:rPr lang="en-AU" dirty="0" smtClean="0"/>
              <a:t>Exact </a:t>
            </a:r>
            <a:r>
              <a:rPr lang="en-AU" dirty="0" smtClean="0"/>
              <a:t>match </a:t>
            </a:r>
            <a:r>
              <a:rPr lang="en-AU" dirty="0" smtClean="0"/>
              <a:t>on a few key covariates.  </a:t>
            </a:r>
          </a:p>
          <a:p>
            <a:r>
              <a:rPr lang="en-AU" dirty="0"/>
              <a:t>Nearest neighbour </a:t>
            </a:r>
            <a:r>
              <a:rPr lang="en-AU" dirty="0" smtClean="0"/>
              <a:t>matching</a:t>
            </a:r>
          </a:p>
          <a:p>
            <a:pPr lvl="1"/>
            <a:r>
              <a:rPr lang="en-AU" dirty="0" smtClean="0"/>
              <a:t>Find the closest neighbours</a:t>
            </a:r>
            <a:endParaRPr lang="en-AU" dirty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pPr lvl="1"/>
            <a:endParaRPr lang="en-AU" dirty="0"/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3828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709612"/>
          </a:xfrm>
        </p:spPr>
        <p:txBody>
          <a:bodyPr>
            <a:normAutofit fontScale="90000"/>
          </a:bodyPr>
          <a:lstStyle/>
          <a:p>
            <a:r>
              <a:rPr lang="en-AU" altLang="en-US" dirty="0" smtClean="0"/>
              <a:t>Algorithm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990600"/>
          <a:ext cx="4572000" cy="1828800"/>
        </p:xfrm>
        <a:graphic>
          <a:graphicData uri="http://schemas.openxmlformats.org/drawingml/2006/table">
            <a:tbl>
              <a:tblPr/>
              <a:tblGrid>
                <a:gridCol w="585788"/>
                <a:gridCol w="584200"/>
                <a:gridCol w="585787"/>
                <a:gridCol w="584200"/>
                <a:gridCol w="566738"/>
                <a:gridCol w="549275"/>
                <a:gridCol w="549275"/>
                <a:gridCol w="566737"/>
              </a:tblGrid>
              <a:tr h="45720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A</a:t>
                      </a:r>
                    </a:p>
                  </a:txBody>
                  <a:tcPr marL="91464" marR="91464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B</a:t>
                      </a:r>
                    </a:p>
                  </a:txBody>
                  <a:tcPr marL="91464" marR="91464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C</a:t>
                      </a:r>
                    </a:p>
                  </a:txBody>
                  <a:tcPr marL="91464" marR="91464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D</a:t>
                      </a:r>
                    </a:p>
                  </a:txBody>
                  <a:tcPr marL="91464" marR="91464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E</a:t>
                      </a:r>
                    </a:p>
                  </a:txBody>
                  <a:tcPr marL="91464" marR="91464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F</a:t>
                      </a:r>
                    </a:p>
                  </a:txBody>
                  <a:tcPr marL="91464" marR="91464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G</a:t>
                      </a:r>
                    </a:p>
                  </a:txBody>
                  <a:tcPr marL="91464" marR="91464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Y</a:t>
                      </a:r>
                    </a:p>
                  </a:txBody>
                  <a:tcPr marL="91464" marR="91464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45720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64" marR="91464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64" marR="91464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64" marR="91464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64" marR="91464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64" marR="91464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64" marR="91464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64" marR="91464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64" marR="91464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</a:tr>
              <a:tr h="45720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…</a:t>
                      </a:r>
                    </a:p>
                  </a:txBody>
                  <a:tcPr marL="91464" marR="91464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…</a:t>
                      </a:r>
                    </a:p>
                  </a:txBody>
                  <a:tcPr marL="91464" marR="91464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64" marR="91464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64" marR="91464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64" marR="91464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64" marR="91464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64" marR="91464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…</a:t>
                      </a:r>
                    </a:p>
                  </a:txBody>
                  <a:tcPr marL="91464" marR="91464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</a:tr>
              <a:tr h="45720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64" marR="91464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64" marR="91464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64" marR="91464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64" marR="91464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64" marR="91464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64" marR="91464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64" marR="91464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64" marR="91464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28600" y="2998788"/>
            <a:ext cx="86868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AutoNum type="arabicPeriod"/>
            </a:pPr>
            <a:r>
              <a:rPr lang="en-AU" altLang="en-US" sz="2200"/>
              <a:t>Remove irrelevant variables (support, local support, association)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914400" y="3810000"/>
            <a:ext cx="80010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AutoNum type="arabicPeriod" startAt="2"/>
            </a:pPr>
            <a:r>
              <a:rPr lang="en-AU" altLang="en-US" sz="2200" dirty="0"/>
              <a:t>Find the exclusive variables of the  exposure variable  (support, association), i.e. </a:t>
            </a:r>
            <a:r>
              <a:rPr lang="en-AU" altLang="en-US" sz="2200" dirty="0" smtClean="0"/>
              <a:t>G, F. </a:t>
            </a:r>
            <a:endParaRPr lang="en-AU" altLang="en-US" sz="2200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AU" altLang="en-US" sz="2200" dirty="0"/>
              <a:t>      The controlled variable set = {B, C, D, E}.</a:t>
            </a:r>
            <a:endParaRPr lang="en-AU" altLang="en-US" sz="2200" i="1" dirty="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938588" y="914400"/>
            <a:ext cx="2524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AU" altLang="en-US" sz="2400">
                <a:solidFill>
                  <a:srgbClr val="FA0C09"/>
                </a:solidFill>
              </a:rPr>
              <a:t>x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838200" y="4903788"/>
            <a:ext cx="76962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AU" altLang="en-US" sz="2200"/>
              <a:t>3. Find the fair dataset. Search for all </a:t>
            </a:r>
            <a:r>
              <a:rPr lang="en-AU" altLang="en-US" sz="2200" i="1"/>
              <a:t>matched record pairs </a:t>
            </a:r>
          </a:p>
        </p:txBody>
      </p:sp>
      <p:sp>
        <p:nvSpPr>
          <p:cNvPr id="155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1551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1552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838200" y="5360988"/>
            <a:ext cx="83820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AU" altLang="en-US" sz="2200" dirty="0"/>
              <a:t>4. Calculate the odds-ratio to identify if the testing rule is causal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895141" y="5806273"/>
            <a:ext cx="79248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AU" altLang="en-US" sz="2200" dirty="0"/>
              <a:t>5. Repeat 2-4 for each variable which is the combination of   </a:t>
            </a:r>
            <a:br>
              <a:rPr lang="en-AU" altLang="en-US" sz="2200" dirty="0"/>
            </a:br>
            <a:r>
              <a:rPr lang="en-AU" altLang="en-US" sz="2200" dirty="0"/>
              <a:t>    variables. Only consider combination of non-causal factors.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28600" y="3348038"/>
            <a:ext cx="5867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 dirty="0"/>
              <a:t>For each association rule (e. </a:t>
            </a:r>
            <a:r>
              <a:rPr lang="en-US" altLang="en-US" sz="2200" dirty="0" smtClean="0"/>
              <a:t>g</a:t>
            </a:r>
            <a:r>
              <a:rPr lang="en-US" altLang="en-US" sz="2200" dirty="0"/>
              <a:t>.             )   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267200" y="3352800"/>
            <a:ext cx="106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AU" altLang="en-US" sz="2400"/>
              <a:t>A </a:t>
            </a:r>
            <a:r>
              <a:rPr lang="en-AU" altLang="en-US" sz="2400">
                <a:sym typeface="Wingdings" pitchFamily="2" charset="2"/>
              </a:rPr>
              <a:t> Y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562600" y="838200"/>
          <a:ext cx="2717800" cy="2011848"/>
        </p:xfrm>
        <a:graphic>
          <a:graphicData uri="http://schemas.openxmlformats.org/drawingml/2006/table">
            <a:tbl>
              <a:tblPr/>
              <a:tblGrid>
                <a:gridCol w="433388"/>
                <a:gridCol w="431800"/>
                <a:gridCol w="433387"/>
                <a:gridCol w="431800"/>
                <a:gridCol w="419100"/>
                <a:gridCol w="568325"/>
              </a:tblGrid>
              <a:tr h="31750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A</a:t>
                      </a: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B</a:t>
                      </a: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C</a:t>
                      </a: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D</a:t>
                      </a: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E</a:t>
                      </a: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Y</a:t>
                      </a: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1750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</a:tr>
              <a:tr h="31750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…</a:t>
                      </a: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…</a:t>
                      </a: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…</a:t>
                      </a: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</a:tr>
              <a:tr h="31750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31750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</a:tr>
              <a:tr h="31750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…</a:t>
                      </a: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…</a:t>
                      </a:r>
                    </a:p>
                  </a:txBody>
                  <a:tcPr marL="91444" marR="91444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</a:tr>
            </a:tbl>
          </a:graphicData>
        </a:graphic>
      </p:graphicFrame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352800" y="914400"/>
            <a:ext cx="252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AU" altLang="en-US" sz="2400">
                <a:solidFill>
                  <a:srgbClr val="FA0C09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49579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"/>
            <a:ext cx="8229600" cy="1143000"/>
          </a:xfrm>
        </p:spPr>
        <p:txBody>
          <a:bodyPr/>
          <a:lstStyle/>
          <a:p>
            <a:r>
              <a:rPr lang="en-AU" dirty="0" smtClean="0"/>
              <a:t>Association analysis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30763"/>
          </a:xfrm>
        </p:spPr>
        <p:txBody>
          <a:bodyPr/>
          <a:lstStyle/>
          <a:p>
            <a:r>
              <a:rPr lang="en-AU" dirty="0" smtClean="0"/>
              <a:t>Diapers -&gt; Beer</a:t>
            </a:r>
          </a:p>
          <a:p>
            <a:r>
              <a:rPr lang="en-AU" dirty="0" smtClean="0"/>
              <a:t>Bread &amp; Butter -&gt; Milk</a:t>
            </a:r>
            <a:endParaRPr lang="en-AU" dirty="0"/>
          </a:p>
        </p:txBody>
      </p:sp>
      <p:pic>
        <p:nvPicPr>
          <p:cNvPr id="2050" name="Picture 2" descr="C:\Users\lijy\Pictures\091456_82612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667000"/>
            <a:ext cx="4648200" cy="3886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lijy\Pictures\imagesCAT9LAGQ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667000"/>
            <a:ext cx="3733800" cy="3802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890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AU" altLang="en-US" dirty="0" smtClean="0"/>
              <a:t>Experimental evaluations 1</a:t>
            </a:r>
          </a:p>
        </p:txBody>
      </p:sp>
      <p:pic>
        <p:nvPicPr>
          <p:cNvPr id="18437" name="Picture 4" descr="Screen shot 2013-11-17 at 4.13.1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95400"/>
            <a:ext cx="86868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481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r>
              <a:rPr lang="en-AU" altLang="en-US" dirty="0"/>
              <a:t>Experimental </a:t>
            </a:r>
            <a:r>
              <a:rPr lang="en-AU" altLang="en-US" dirty="0" smtClean="0"/>
              <a:t>evaluations 2</a:t>
            </a:r>
            <a:endParaRPr lang="en-AU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8800"/>
            <a:ext cx="76200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572000"/>
            <a:ext cx="5791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70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533400" y="31750"/>
            <a:ext cx="8229600" cy="942975"/>
          </a:xfrm>
        </p:spPr>
        <p:txBody>
          <a:bodyPr/>
          <a:lstStyle/>
          <a:p>
            <a:r>
              <a:rPr lang="en-AU" altLang="en-US" dirty="0" smtClean="0"/>
              <a:t>Experimental evaluations 3</a:t>
            </a:r>
          </a:p>
        </p:txBody>
      </p:sp>
      <p:sp>
        <p:nvSpPr>
          <p:cNvPr id="19461" name="TextBox 5"/>
          <p:cNvSpPr txBox="1">
            <a:spLocks noChangeArrowheads="1"/>
          </p:cNvSpPr>
          <p:nvPr/>
        </p:nvSpPr>
        <p:spPr bwMode="auto">
          <a:xfrm>
            <a:off x="1066800" y="5715000"/>
            <a:ext cx="35814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AU" altLang="en-US" sz="1100"/>
              <a:t>Figure 1: Extraction Time Comparison (20K Records)</a:t>
            </a:r>
          </a:p>
        </p:txBody>
      </p:sp>
      <p:pic>
        <p:nvPicPr>
          <p:cNvPr id="19462" name="Picture 1" descr="Screen shot 2013-11-17 at 4.22.0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95400"/>
            <a:ext cx="7454900" cy="524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TextBox 1"/>
          <p:cNvSpPr txBox="1">
            <a:spLocks noChangeArrowheads="1"/>
          </p:cNvSpPr>
          <p:nvPr/>
        </p:nvSpPr>
        <p:spPr bwMode="auto">
          <a:xfrm>
            <a:off x="5410200" y="974725"/>
            <a:ext cx="297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AU" altLang="en-US" sz="2000"/>
              <a:t>CAR	 CCC	   CCU	</a:t>
            </a:r>
          </a:p>
        </p:txBody>
      </p:sp>
    </p:spTree>
    <p:extLst>
      <p:ext uri="{BB962C8B-B14F-4D97-AF65-F5344CB8AC3E}">
        <p14:creationId xmlns:p14="http://schemas.microsoft.com/office/powerpoint/2010/main" val="19964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883"/>
            <a:ext cx="8229600" cy="1143000"/>
          </a:xfrm>
        </p:spPr>
        <p:txBody>
          <a:bodyPr/>
          <a:lstStyle/>
          <a:p>
            <a:r>
              <a:rPr lang="en-AU" altLang="en-US" dirty="0"/>
              <a:t>Experimental </a:t>
            </a:r>
            <a:r>
              <a:rPr lang="en-AU" altLang="en-US" dirty="0" smtClean="0"/>
              <a:t>evaluations 4</a:t>
            </a:r>
            <a:endParaRPr lang="en-AU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371600"/>
            <a:ext cx="67056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419601"/>
            <a:ext cx="6248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656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13569" y="152400"/>
            <a:ext cx="8229600" cy="723900"/>
          </a:xfrm>
        </p:spPr>
        <p:txBody>
          <a:bodyPr>
            <a:normAutofit fontScale="90000"/>
          </a:bodyPr>
          <a:lstStyle/>
          <a:p>
            <a:r>
              <a:rPr lang="en-AU" altLang="en-US" sz="4900" dirty="0" smtClean="0"/>
              <a:t>Experimental</a:t>
            </a:r>
            <a:r>
              <a:rPr lang="en-AU" altLang="en-US" dirty="0" smtClean="0"/>
              <a:t> </a:t>
            </a:r>
            <a:r>
              <a:rPr lang="en-AU" altLang="en-US" dirty="0" smtClean="0"/>
              <a:t>evaluations 5</a:t>
            </a:r>
            <a:endParaRPr lang="en-AU" altLang="en-US" dirty="0" smtClean="0"/>
          </a:p>
        </p:txBody>
      </p:sp>
      <p:pic>
        <p:nvPicPr>
          <p:cNvPr id="20485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76400"/>
            <a:ext cx="4499769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8369" y="1676400"/>
            <a:ext cx="4339431" cy="426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35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533400" y="33337"/>
            <a:ext cx="8229600" cy="1033463"/>
          </a:xfrm>
        </p:spPr>
        <p:txBody>
          <a:bodyPr/>
          <a:lstStyle/>
          <a:p>
            <a:r>
              <a:rPr lang="en-AU" altLang="en-US" dirty="0" smtClean="0"/>
              <a:t>Conclusions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Clr>
                <a:srgbClr val="966F00"/>
              </a:buClr>
            </a:pPr>
            <a:r>
              <a:rPr lang="en-AU" altLang="en-US" sz="2800" dirty="0" smtClean="0"/>
              <a:t>Association analysis has been widely used in data mining, but associations do not indicate causal relationships.  </a:t>
            </a:r>
          </a:p>
          <a:p>
            <a:pPr>
              <a:spcAft>
                <a:spcPts val="1200"/>
              </a:spcAft>
              <a:buClr>
                <a:srgbClr val="966F00"/>
              </a:buClr>
            </a:pPr>
            <a:r>
              <a:rPr lang="en-AU" altLang="en-US" sz="2800" dirty="0" smtClean="0"/>
              <a:t>Association rule mining can be adapted for causal relationship discovery by combining </a:t>
            </a:r>
            <a:r>
              <a:rPr lang="en-AU" altLang="en-US" sz="2800" dirty="0" smtClean="0"/>
              <a:t>it with </a:t>
            </a:r>
            <a:r>
              <a:rPr lang="en-AU" altLang="en-US" sz="2800" dirty="0" smtClean="0"/>
              <a:t>the cohort study</a:t>
            </a:r>
          </a:p>
          <a:p>
            <a:pPr>
              <a:spcAft>
                <a:spcPts val="1200"/>
              </a:spcAft>
              <a:buClr>
                <a:srgbClr val="966F00"/>
              </a:buClr>
            </a:pPr>
            <a:r>
              <a:rPr lang="en-AU" altLang="en-US" sz="2800" dirty="0" smtClean="0"/>
              <a:t>It is an efficient alternative </a:t>
            </a:r>
            <a:r>
              <a:rPr lang="en-AU" altLang="en-US" sz="2800" dirty="0" smtClean="0"/>
              <a:t>to</a:t>
            </a:r>
            <a:r>
              <a:rPr lang="en-AU" altLang="en-US" sz="2800" dirty="0" smtClean="0"/>
              <a:t> </a:t>
            </a:r>
            <a:r>
              <a:rPr lang="en-AU" altLang="en-US" sz="2800" dirty="0" smtClean="0"/>
              <a:t>causal Bayesian network based methods. </a:t>
            </a:r>
          </a:p>
          <a:p>
            <a:pPr>
              <a:spcAft>
                <a:spcPts val="1200"/>
              </a:spcAft>
              <a:buClr>
                <a:srgbClr val="966F00"/>
              </a:buClr>
            </a:pPr>
            <a:r>
              <a:rPr lang="en-AU" altLang="en-US" sz="2800" dirty="0" smtClean="0"/>
              <a:t>It is capable </a:t>
            </a:r>
            <a:r>
              <a:rPr lang="en-AU" altLang="en-US" sz="2800" dirty="0" smtClean="0"/>
              <a:t>of finding combined causal factors.</a:t>
            </a:r>
          </a:p>
          <a:p>
            <a:pPr>
              <a:spcAft>
                <a:spcPts val="1200"/>
              </a:spcAft>
              <a:buClr>
                <a:srgbClr val="966F00"/>
              </a:buClr>
            </a:pPr>
            <a:endParaRPr lang="en-AU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2329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ChangeArrowheads="1"/>
          </p:cNvSpPr>
          <p:nvPr/>
        </p:nvSpPr>
        <p:spPr bwMode="auto">
          <a:xfrm>
            <a:off x="2514600" y="609600"/>
            <a:ext cx="4038285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00066"/>
                </a:solidFill>
                <a:latin typeface="Comic Sans MS" pitchFamily="66" charset="0"/>
              </a:rPr>
              <a:t>Thank you for </a:t>
            </a:r>
            <a:r>
              <a:rPr lang="en-US" altLang="en-US" dirty="0" smtClean="0">
                <a:solidFill>
                  <a:srgbClr val="000066"/>
                </a:solidFill>
                <a:latin typeface="Comic Sans MS" pitchFamily="66" charset="0"/>
              </a:rPr>
              <a:t>listening</a:t>
            </a:r>
          </a:p>
          <a:p>
            <a:pPr eaLnBrk="1" hangingPunct="1"/>
            <a:endParaRPr lang="en-US" altLang="en-US" dirty="0">
              <a:solidFill>
                <a:srgbClr val="000066"/>
              </a:solidFill>
              <a:latin typeface="Comic Sans MS" pitchFamily="66" charset="0"/>
            </a:endParaRPr>
          </a:p>
          <a:p>
            <a:pPr eaLnBrk="1" hangingPunct="1"/>
            <a:endParaRPr lang="en-US" altLang="en-US" dirty="0" smtClean="0">
              <a:solidFill>
                <a:srgbClr val="000066"/>
              </a:solidFill>
              <a:latin typeface="Comic Sans MS" pitchFamily="66" charset="0"/>
            </a:endParaRPr>
          </a:p>
          <a:p>
            <a:pPr eaLnBrk="1" hangingPunct="1"/>
            <a:r>
              <a:rPr lang="en-US" altLang="en-US" dirty="0" smtClean="0">
                <a:solidFill>
                  <a:srgbClr val="000066"/>
                </a:solidFill>
                <a:latin typeface="Comic Sans MS" pitchFamily="66" charset="0"/>
              </a:rPr>
              <a:t>Questions please ??</a:t>
            </a:r>
            <a:endParaRPr lang="en-AU" altLang="en-US" dirty="0">
              <a:solidFill>
                <a:srgbClr val="000066"/>
              </a:solidFill>
            </a:endParaRP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6022871"/>
              </p:ext>
            </p:extLst>
          </p:nvPr>
        </p:nvGraphicFramePr>
        <p:xfrm>
          <a:off x="3123885" y="3276600"/>
          <a:ext cx="3429000" cy="291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8" name="Clip" r:id="rId3" imgW="7833665" imgH="7839151" progId="MS_ClipArt_Gallery.2">
                  <p:embed/>
                </p:oleObj>
              </mc:Choice>
              <mc:Fallback>
                <p:oleObj name="Clip" r:id="rId3" imgW="7833665" imgH="7839151" progId="MS_ClipArt_Gallery.2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3885" y="3276600"/>
                        <a:ext cx="3429000" cy="291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87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AU" dirty="0" smtClean="0"/>
              <a:t>Association rules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4191000" cy="5410200"/>
          </a:xfrm>
        </p:spPr>
        <p:txBody>
          <a:bodyPr>
            <a:normAutofit/>
          </a:bodyPr>
          <a:lstStyle/>
          <a:p>
            <a:r>
              <a:rPr lang="en-AU" dirty="0" smtClean="0"/>
              <a:t>Many efficient algorithms</a:t>
            </a:r>
          </a:p>
          <a:p>
            <a:r>
              <a:rPr lang="en-AU" dirty="0" smtClean="0"/>
              <a:t>Hundreds of thousands to millions of rules.</a:t>
            </a:r>
          </a:p>
          <a:p>
            <a:pPr lvl="1"/>
            <a:r>
              <a:rPr lang="en-AU" dirty="0" smtClean="0"/>
              <a:t>Many are spurious.</a:t>
            </a:r>
          </a:p>
          <a:p>
            <a:r>
              <a:rPr lang="en-AU" dirty="0" smtClean="0"/>
              <a:t>Interpretability</a:t>
            </a:r>
          </a:p>
          <a:p>
            <a:pPr lvl="1"/>
            <a:r>
              <a:rPr lang="en-AU" dirty="0" smtClean="0"/>
              <a:t>Association rules do not indicate causal </a:t>
            </a:r>
            <a:r>
              <a:rPr lang="en-AU" dirty="0" smtClean="0"/>
              <a:t>relationships.</a:t>
            </a:r>
            <a:endParaRPr lang="en-AU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524000"/>
            <a:ext cx="3810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8263" y="4492625"/>
            <a:ext cx="3633787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04643" y="5695950"/>
            <a:ext cx="156051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3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P</a:t>
            </a:r>
            <a:r>
              <a:rPr lang="en-AU" dirty="0" smtClean="0"/>
              <a:t>ositive </a:t>
            </a:r>
            <a:r>
              <a:rPr lang="en-AU" dirty="0"/>
              <a:t>correlation of </a:t>
            </a:r>
            <a:r>
              <a:rPr lang="en-AU" i="1" dirty="0"/>
              <a:t>birth rate</a:t>
            </a:r>
            <a:r>
              <a:rPr lang="en-AU" dirty="0"/>
              <a:t> to </a:t>
            </a:r>
            <a:r>
              <a:rPr lang="en-AU" i="1" dirty="0"/>
              <a:t>stork population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</a:t>
            </a:r>
            <a:r>
              <a:rPr lang="en-AU" dirty="0" smtClean="0"/>
              <a:t>ncreasing </a:t>
            </a:r>
            <a:r>
              <a:rPr lang="en-AU" dirty="0"/>
              <a:t>the </a:t>
            </a:r>
            <a:r>
              <a:rPr lang="en-AU" i="1" dirty="0"/>
              <a:t>stork</a:t>
            </a:r>
            <a:r>
              <a:rPr lang="en-AU" dirty="0"/>
              <a:t> population would increase the </a:t>
            </a:r>
            <a:r>
              <a:rPr lang="en-AU" i="1" dirty="0"/>
              <a:t>birth rate</a:t>
            </a:r>
            <a:r>
              <a:rPr lang="en-AU" dirty="0"/>
              <a:t>?</a:t>
            </a:r>
          </a:p>
          <a:p>
            <a:endParaRPr lang="en-AU" dirty="0"/>
          </a:p>
        </p:txBody>
      </p:sp>
      <p:pic>
        <p:nvPicPr>
          <p:cNvPr id="1026" name="Picture 2" descr="C:\Users\lijy\Pictures\0,,1943089_4,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743200"/>
            <a:ext cx="441960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lijy\Pictures\91831-8808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895600"/>
            <a:ext cx="4038600" cy="3905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734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AU" dirty="0" smtClean="0">
                <a:solidFill>
                  <a:schemeClr val="tx1"/>
                </a:solidFill>
              </a:rPr>
              <a:t>Further evidence for Causality ≠ Associations</a:t>
            </a:r>
            <a:br>
              <a:rPr lang="en-AU" dirty="0" smtClean="0">
                <a:solidFill>
                  <a:schemeClr val="tx1"/>
                </a:solidFill>
              </a:rPr>
            </a:br>
            <a:r>
              <a:rPr lang="en-AU" dirty="0" smtClean="0">
                <a:solidFill>
                  <a:schemeClr val="tx1"/>
                </a:solidFill>
              </a:rPr>
              <a:t>Simpson paradox</a:t>
            </a:r>
            <a:endParaRPr lang="en-AU" altLang="en-US" dirty="0" smtClean="0">
              <a:solidFill>
                <a:schemeClr val="tx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69680330"/>
              </p:ext>
            </p:extLst>
          </p:nvPr>
        </p:nvGraphicFramePr>
        <p:xfrm>
          <a:off x="685800" y="1219200"/>
          <a:ext cx="8458200" cy="1479552"/>
        </p:xfrm>
        <a:graphic>
          <a:graphicData uri="http://schemas.openxmlformats.org/drawingml/2006/table">
            <a:tbl>
              <a:tblPr/>
              <a:tblGrid>
                <a:gridCol w="1692275"/>
                <a:gridCol w="1690688"/>
                <a:gridCol w="1722437"/>
                <a:gridCol w="1660525"/>
                <a:gridCol w="1692275"/>
              </a:tblGrid>
              <a:tr h="369888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Recovered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Not recovered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Sum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Recover rate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69888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Drug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20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20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40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50%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</a:tr>
              <a:tr h="369888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No Drug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16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24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40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40%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</a:tr>
              <a:tr h="369888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36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44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80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102829"/>
              </p:ext>
            </p:extLst>
          </p:nvPr>
        </p:nvGraphicFramePr>
        <p:xfrm>
          <a:off x="533400" y="3200400"/>
          <a:ext cx="8458200" cy="1479552"/>
        </p:xfrm>
        <a:graphic>
          <a:graphicData uri="http://schemas.openxmlformats.org/drawingml/2006/table">
            <a:tbl>
              <a:tblPr/>
              <a:tblGrid>
                <a:gridCol w="1692275"/>
                <a:gridCol w="1690688"/>
                <a:gridCol w="1722437"/>
                <a:gridCol w="1660525"/>
                <a:gridCol w="1692275"/>
              </a:tblGrid>
              <a:tr h="369888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Female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Recovered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Not recovered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Sum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Recover rate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69888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Drug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8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10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20%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</a:tr>
              <a:tr h="369888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No Drug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9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21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30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30%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</a:tr>
              <a:tr h="369888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11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29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40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336399"/>
              </p:ext>
            </p:extLst>
          </p:nvPr>
        </p:nvGraphicFramePr>
        <p:xfrm>
          <a:off x="457200" y="5029200"/>
          <a:ext cx="8458200" cy="1479552"/>
        </p:xfrm>
        <a:graphic>
          <a:graphicData uri="http://schemas.openxmlformats.org/drawingml/2006/table">
            <a:tbl>
              <a:tblPr/>
              <a:tblGrid>
                <a:gridCol w="1692275"/>
                <a:gridCol w="1690688"/>
                <a:gridCol w="1722437"/>
                <a:gridCol w="1660525"/>
                <a:gridCol w="1692275"/>
              </a:tblGrid>
              <a:tr h="369888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Male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Recovered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Not recovered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Sum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Recover rate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69888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Drug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18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12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30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60%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</a:tr>
              <a:tr h="369888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No Drug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7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3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10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70%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BE7"/>
                    </a:solidFill>
                  </a:tcPr>
                </a:tc>
              </a:tr>
              <a:tr h="369888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25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15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40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0500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5CB"/>
                    </a:solidFill>
                  </a:tcPr>
                </a:tc>
              </a:tr>
            </a:tbl>
          </a:graphicData>
        </a:graphic>
      </p:graphicFrame>
      <p:sp>
        <p:nvSpPr>
          <p:cNvPr id="8293" name="Rectangle 10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73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3495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AU" dirty="0" smtClean="0">
                <a:solidFill>
                  <a:schemeClr val="tx1"/>
                </a:solidFill>
              </a:rPr>
              <a:t>Association and </a:t>
            </a:r>
            <a:r>
              <a:rPr lang="en-AU" dirty="0">
                <a:solidFill>
                  <a:schemeClr val="tx1"/>
                </a:solidFill>
              </a:rPr>
              <a:t>Causal </a:t>
            </a:r>
            <a:r>
              <a:rPr lang="en-AU" dirty="0" smtClean="0">
                <a:solidFill>
                  <a:schemeClr val="tx1"/>
                </a:solidFill>
              </a:rPr>
              <a:t>Relationship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066800"/>
            <a:ext cx="8458200" cy="5357812"/>
          </a:xfrm>
        </p:spPr>
        <p:txBody>
          <a:bodyPr/>
          <a:lstStyle/>
          <a:p>
            <a:r>
              <a:rPr lang="en-AU" dirty="0" smtClean="0"/>
              <a:t>Two variables </a:t>
            </a:r>
            <a:r>
              <a:rPr lang="en-AU" i="1" dirty="0" smtClean="0"/>
              <a:t>X</a:t>
            </a:r>
            <a:r>
              <a:rPr lang="en-AU" dirty="0" smtClean="0"/>
              <a:t> and </a:t>
            </a:r>
            <a:r>
              <a:rPr lang="en-AU" i="1" dirty="0" smtClean="0"/>
              <a:t>Y</a:t>
            </a:r>
            <a:r>
              <a:rPr lang="en-AU" dirty="0" smtClean="0"/>
              <a:t>.</a:t>
            </a:r>
          </a:p>
          <a:p>
            <a:pPr lvl="1"/>
            <a:r>
              <a:rPr lang="en-AU" i="1" dirty="0" err="1" smtClean="0"/>
              <a:t>Prob</a:t>
            </a:r>
            <a:r>
              <a:rPr lang="en-AU" i="1" dirty="0" smtClean="0"/>
              <a:t>(Y | X)</a:t>
            </a:r>
            <a:r>
              <a:rPr lang="en-AU" dirty="0" smtClean="0"/>
              <a:t> &gt;</a:t>
            </a:r>
            <a:r>
              <a:rPr lang="en-AU" i="1" dirty="0" smtClean="0"/>
              <a:t> P(Y)</a:t>
            </a:r>
            <a:r>
              <a:rPr lang="en-AU" dirty="0" smtClean="0"/>
              <a:t>, X is associated with Y (association rules)</a:t>
            </a:r>
          </a:p>
          <a:p>
            <a:pPr lvl="1"/>
            <a:r>
              <a:rPr lang="en-AU" i="1" dirty="0" err="1" smtClean="0"/>
              <a:t>Prob</a:t>
            </a:r>
            <a:r>
              <a:rPr lang="en-AU" i="1" dirty="0" smtClean="0"/>
              <a:t>(Y | do X)</a:t>
            </a:r>
            <a:r>
              <a:rPr lang="en-AU" dirty="0" smtClean="0"/>
              <a:t> ≠ </a:t>
            </a:r>
            <a:r>
              <a:rPr lang="en-AU" i="1" dirty="0" err="1"/>
              <a:t>Prob</a:t>
            </a:r>
            <a:r>
              <a:rPr lang="en-AU" i="1" dirty="0"/>
              <a:t>(Y </a:t>
            </a:r>
            <a:r>
              <a:rPr lang="en-AU" i="1" dirty="0" smtClean="0"/>
              <a:t>| </a:t>
            </a:r>
            <a:r>
              <a:rPr lang="en-AU" i="1" dirty="0"/>
              <a:t>X</a:t>
            </a:r>
            <a:r>
              <a:rPr lang="en-AU" i="1" dirty="0" smtClean="0"/>
              <a:t>)</a:t>
            </a:r>
          </a:p>
          <a:p>
            <a:pPr lvl="1"/>
            <a:r>
              <a:rPr lang="en-AU" dirty="0" smtClean="0"/>
              <a:t>How does Y vary when X changes?</a:t>
            </a:r>
            <a:endParaRPr lang="en-AU" dirty="0"/>
          </a:p>
          <a:p>
            <a:r>
              <a:rPr lang="en-AU" dirty="0" smtClean="0"/>
              <a:t>The key, How to estimate </a:t>
            </a:r>
            <a:r>
              <a:rPr lang="en-AU" i="1" dirty="0" err="1"/>
              <a:t>Prob</a:t>
            </a:r>
            <a:r>
              <a:rPr lang="en-AU" i="1" dirty="0"/>
              <a:t>(Y | do X</a:t>
            </a:r>
            <a:r>
              <a:rPr lang="en-AU" i="1" dirty="0" smtClean="0"/>
              <a:t>)</a:t>
            </a:r>
            <a:r>
              <a:rPr lang="en-AU" dirty="0"/>
              <a:t>?</a:t>
            </a:r>
            <a:r>
              <a:rPr lang="en-AU" dirty="0" smtClean="0"/>
              <a:t> </a:t>
            </a:r>
          </a:p>
          <a:p>
            <a:r>
              <a:rPr lang="en-AU" dirty="0" smtClean="0"/>
              <a:t>In association analysis, the relationship of </a:t>
            </a:r>
            <a:r>
              <a:rPr lang="en-AU" i="1" dirty="0" smtClean="0"/>
              <a:t>X</a:t>
            </a:r>
            <a:r>
              <a:rPr lang="en-AU" dirty="0" smtClean="0"/>
              <a:t> and Y is analysed in isolation. </a:t>
            </a:r>
          </a:p>
          <a:p>
            <a:r>
              <a:rPr lang="en-AU" dirty="0" smtClean="0"/>
              <a:t>However, the causal relationship between </a:t>
            </a:r>
            <a:r>
              <a:rPr lang="en-AU" i="1" dirty="0" smtClean="0"/>
              <a:t>X </a:t>
            </a:r>
            <a:r>
              <a:rPr lang="en-AU" dirty="0" smtClean="0"/>
              <a:t>and </a:t>
            </a:r>
            <a:r>
              <a:rPr lang="en-AU" i="1" dirty="0" smtClean="0"/>
              <a:t>Y</a:t>
            </a:r>
            <a:r>
              <a:rPr lang="en-AU" dirty="0" smtClean="0"/>
              <a:t> is affected by other variables. 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7384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510"/>
            <a:ext cx="8229600" cy="1143000"/>
          </a:xfrm>
        </p:spPr>
        <p:txBody>
          <a:bodyPr/>
          <a:lstStyle/>
          <a:p>
            <a:r>
              <a:rPr lang="en-AU" dirty="0"/>
              <a:t>Randomised controlled trials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4038600" cy="5562600"/>
          </a:xfrm>
        </p:spPr>
        <p:txBody>
          <a:bodyPr/>
          <a:lstStyle/>
          <a:p>
            <a:r>
              <a:rPr lang="en-AU" dirty="0" smtClean="0"/>
              <a:t>Gold standard</a:t>
            </a:r>
          </a:p>
          <a:p>
            <a:endParaRPr lang="en-AU" dirty="0"/>
          </a:p>
          <a:p>
            <a:r>
              <a:rPr lang="en-AU" dirty="0" smtClean="0"/>
              <a:t>Expensive</a:t>
            </a:r>
            <a:endParaRPr lang="en-AU" dirty="0" smtClean="0"/>
          </a:p>
          <a:p>
            <a:r>
              <a:rPr lang="en-AU" dirty="0" smtClean="0"/>
              <a:t>Unethical</a:t>
            </a:r>
          </a:p>
          <a:p>
            <a:r>
              <a:rPr lang="en-AU" dirty="0" smtClean="0"/>
              <a:t>Infeasible</a:t>
            </a:r>
          </a:p>
          <a:p>
            <a:endParaRPr lang="en-AU" dirty="0" smtClean="0"/>
          </a:p>
          <a:p>
            <a:endParaRPr lang="en-AU" dirty="0"/>
          </a:p>
        </p:txBody>
      </p:sp>
      <p:pic>
        <p:nvPicPr>
          <p:cNvPr id="1026" name="Picture 2" descr="http://www.cehjournal.org/images/26figrctdesign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95400"/>
            <a:ext cx="4343400" cy="521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308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838200"/>
          </a:xfrm>
        </p:spPr>
        <p:txBody>
          <a:bodyPr>
            <a:normAutofit fontScale="90000"/>
          </a:bodyPr>
          <a:lstStyle/>
          <a:p>
            <a:r>
              <a:rPr lang="en-AU" dirty="0"/>
              <a:t>Bayesian network based causal inference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648200" cy="5410200"/>
          </a:xfrm>
        </p:spPr>
        <p:txBody>
          <a:bodyPr>
            <a:normAutofit/>
          </a:bodyPr>
          <a:lstStyle/>
          <a:p>
            <a:r>
              <a:rPr lang="en-AU" dirty="0" smtClean="0"/>
              <a:t> Do-calculus </a:t>
            </a:r>
            <a:r>
              <a:rPr lang="en-AU" dirty="0"/>
              <a:t>(Pearl 2000</a:t>
            </a:r>
            <a:r>
              <a:rPr lang="en-AU" dirty="0" smtClean="0"/>
              <a:t>)</a:t>
            </a:r>
          </a:p>
          <a:p>
            <a:r>
              <a:rPr lang="en-AU" dirty="0"/>
              <a:t>IDA (</a:t>
            </a:r>
            <a:r>
              <a:rPr lang="en-AU" dirty="0" err="1"/>
              <a:t>Maathuis</a:t>
            </a:r>
            <a:r>
              <a:rPr lang="en-AU" dirty="0"/>
              <a:t> et al. 2009</a:t>
            </a:r>
            <a:r>
              <a:rPr lang="en-AU" dirty="0" smtClean="0"/>
              <a:t>)</a:t>
            </a:r>
          </a:p>
          <a:p>
            <a:r>
              <a:rPr lang="en-AU" dirty="0" smtClean="0"/>
              <a:t>Many others.</a:t>
            </a:r>
          </a:p>
          <a:p>
            <a:pPr marL="0" indent="0">
              <a:buNone/>
            </a:pPr>
            <a:r>
              <a:rPr lang="en-AU" b="1" dirty="0" smtClean="0"/>
              <a:t>However</a:t>
            </a:r>
          </a:p>
          <a:p>
            <a:r>
              <a:rPr lang="en-AU" dirty="0"/>
              <a:t>Constructing a Bayesian network is NP hard</a:t>
            </a:r>
          </a:p>
          <a:p>
            <a:r>
              <a:rPr lang="en-AU" dirty="0"/>
              <a:t>Low scalability to large number of </a:t>
            </a:r>
            <a:r>
              <a:rPr lang="en-AU" dirty="0" smtClean="0"/>
              <a:t>variables</a:t>
            </a:r>
            <a:endParaRPr lang="en-AU" dirty="0"/>
          </a:p>
        </p:txBody>
      </p:sp>
      <p:pic>
        <p:nvPicPr>
          <p:cNvPr id="15362" name="Picture 2" descr="C:\Users\lijy\Pictures\bayesian-fi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676400"/>
            <a:ext cx="36576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560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412"/>
            <a:ext cx="8229600" cy="914400"/>
          </a:xfrm>
        </p:spPr>
        <p:txBody>
          <a:bodyPr/>
          <a:lstStyle/>
          <a:p>
            <a:r>
              <a:rPr lang="en-AU" dirty="0" smtClean="0"/>
              <a:t>Learning </a:t>
            </a:r>
            <a:r>
              <a:rPr lang="en-AU" dirty="0" smtClean="0"/>
              <a:t>causal structures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8640"/>
            <a:ext cx="4724400" cy="5829360"/>
          </a:xfrm>
        </p:spPr>
        <p:txBody>
          <a:bodyPr>
            <a:normAutofit lnSpcReduction="10000"/>
          </a:bodyPr>
          <a:lstStyle/>
          <a:p>
            <a:r>
              <a:rPr lang="en-AU" dirty="0"/>
              <a:t>PC </a:t>
            </a:r>
            <a:r>
              <a:rPr lang="en-AU" dirty="0" smtClean="0"/>
              <a:t>algorithm (</a:t>
            </a:r>
            <a:r>
              <a:rPr lang="en-AU" dirty="0" err="1" smtClean="0"/>
              <a:t>Spirtes</a:t>
            </a:r>
            <a:r>
              <a:rPr lang="en-AU" dirty="0" smtClean="0"/>
              <a:t>, </a:t>
            </a:r>
            <a:r>
              <a:rPr lang="en-AU" dirty="0" err="1" smtClean="0"/>
              <a:t>Glymour</a:t>
            </a:r>
            <a:r>
              <a:rPr lang="en-AU" dirty="0" smtClean="0"/>
              <a:t> and </a:t>
            </a:r>
            <a:r>
              <a:rPr lang="en-AU" dirty="0" err="1" smtClean="0"/>
              <a:t>Scheines</a:t>
            </a:r>
            <a:r>
              <a:rPr lang="en-AU" dirty="0" smtClean="0"/>
              <a:t>)</a:t>
            </a:r>
          </a:p>
          <a:p>
            <a:pPr lvl="1"/>
            <a:r>
              <a:rPr lang="en-AU" sz="2600" i="1" dirty="0" smtClean="0">
                <a:cs typeface="Times New Roman"/>
              </a:rPr>
              <a:t>Not (A </a:t>
            </a:r>
            <a:r>
              <a:rPr lang="en-AU" sz="2600" i="1" baseline="-25000" dirty="0">
                <a:cs typeface="Times New Roman"/>
              </a:rPr>
              <a:t>╨</a:t>
            </a:r>
            <a:r>
              <a:rPr lang="en-AU" sz="2600" i="1" dirty="0">
                <a:cs typeface="Times New Roman"/>
              </a:rPr>
              <a:t> B | </a:t>
            </a:r>
            <a:r>
              <a:rPr lang="en-AU" sz="2600" i="1" dirty="0" smtClean="0">
                <a:cs typeface="Times New Roman"/>
              </a:rPr>
              <a:t>Z)</a:t>
            </a:r>
            <a:r>
              <a:rPr lang="en-AU" sz="2600" dirty="0" smtClean="0">
                <a:cs typeface="Times New Roman"/>
              </a:rPr>
              <a:t>, there is an edge between </a:t>
            </a:r>
            <a:r>
              <a:rPr lang="en-AU" sz="2600" i="1" dirty="0" smtClean="0">
                <a:cs typeface="Times New Roman"/>
              </a:rPr>
              <a:t>A</a:t>
            </a:r>
            <a:r>
              <a:rPr lang="en-AU" sz="2600" dirty="0" smtClean="0">
                <a:cs typeface="Times New Roman"/>
              </a:rPr>
              <a:t> and </a:t>
            </a:r>
            <a:r>
              <a:rPr lang="en-AU" sz="2600" i="1" dirty="0" smtClean="0">
                <a:cs typeface="Times New Roman"/>
              </a:rPr>
              <a:t>B</a:t>
            </a:r>
            <a:r>
              <a:rPr lang="en-AU" sz="2600" dirty="0" smtClean="0">
                <a:cs typeface="Times New Roman"/>
              </a:rPr>
              <a:t>.</a:t>
            </a:r>
          </a:p>
          <a:p>
            <a:pPr lvl="1"/>
            <a:r>
              <a:rPr lang="en-AU" sz="2600" dirty="0" smtClean="0">
                <a:cs typeface="Times New Roman"/>
              </a:rPr>
              <a:t>The search space exponentially increases with the number of variables</a:t>
            </a:r>
            <a:r>
              <a:rPr lang="en-AU" dirty="0" smtClean="0">
                <a:latin typeface="Times New Roman"/>
                <a:cs typeface="Times New Roman"/>
              </a:rPr>
              <a:t>. </a:t>
            </a:r>
            <a:endParaRPr lang="en-AU" dirty="0">
              <a:latin typeface="Times New Roman"/>
              <a:cs typeface="Times New Roman"/>
            </a:endParaRPr>
          </a:p>
          <a:p>
            <a:r>
              <a:rPr lang="en-AU" dirty="0" smtClean="0"/>
              <a:t>Constraint based search</a:t>
            </a:r>
          </a:p>
          <a:p>
            <a:pPr lvl="1"/>
            <a:r>
              <a:rPr lang="en-AU" dirty="0" smtClean="0"/>
              <a:t>CCC (G</a:t>
            </a:r>
            <a:r>
              <a:rPr lang="en-AU" dirty="0"/>
              <a:t>. F. Cooper</a:t>
            </a:r>
            <a:r>
              <a:rPr lang="en-AU" dirty="0" smtClean="0"/>
              <a:t>, 1997)</a:t>
            </a:r>
          </a:p>
          <a:p>
            <a:pPr lvl="1"/>
            <a:r>
              <a:rPr lang="en-AU" dirty="0" smtClean="0"/>
              <a:t>CCU (</a:t>
            </a:r>
            <a:r>
              <a:rPr lang="de-DE" dirty="0"/>
              <a:t>C. </a:t>
            </a:r>
            <a:r>
              <a:rPr lang="de-DE" dirty="0" smtClean="0"/>
              <a:t>Silverstein et. al.  2000</a:t>
            </a:r>
            <a:r>
              <a:rPr lang="en-AU" dirty="0" smtClean="0"/>
              <a:t>)</a:t>
            </a:r>
          </a:p>
          <a:p>
            <a:pPr lvl="1"/>
            <a:r>
              <a:rPr lang="en-AU" dirty="0" smtClean="0"/>
              <a:t>Efficiently removing non-causal relationships.</a:t>
            </a:r>
            <a:endParaRPr lang="en-AU" dirty="0"/>
          </a:p>
        </p:txBody>
      </p:sp>
      <p:grpSp>
        <p:nvGrpSpPr>
          <p:cNvPr id="13" name="Group 12"/>
          <p:cNvGrpSpPr/>
          <p:nvPr/>
        </p:nvGrpSpPr>
        <p:grpSpPr>
          <a:xfrm>
            <a:off x="5562600" y="3981389"/>
            <a:ext cx="2901387" cy="2343211"/>
            <a:chOff x="6594475" y="3981389"/>
            <a:chExt cx="2362200" cy="2343211"/>
          </a:xfrm>
        </p:grpSpPr>
        <p:sp>
          <p:nvSpPr>
            <p:cNvPr id="14" name="TextBox 55"/>
            <p:cNvSpPr txBox="1">
              <a:spLocks noChangeArrowheads="1"/>
            </p:cNvSpPr>
            <p:nvPr/>
          </p:nvSpPr>
          <p:spPr bwMode="auto">
            <a:xfrm>
              <a:off x="6594475" y="5454650"/>
              <a:ext cx="4572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AU" altLang="en-US" sz="2000"/>
                <a:t>A</a:t>
              </a:r>
            </a:p>
          </p:txBody>
        </p:sp>
        <p:sp>
          <p:nvSpPr>
            <p:cNvPr id="15" name="TextBox 55"/>
            <p:cNvSpPr txBox="1">
              <a:spLocks noChangeArrowheads="1"/>
            </p:cNvSpPr>
            <p:nvPr/>
          </p:nvSpPr>
          <p:spPr bwMode="auto">
            <a:xfrm>
              <a:off x="8613775" y="5454650"/>
              <a:ext cx="3429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AU" altLang="en-US" sz="2000"/>
                <a:t>C</a:t>
              </a:r>
            </a:p>
          </p:txBody>
        </p:sp>
        <p:sp>
          <p:nvSpPr>
            <p:cNvPr id="16" name="TextBox 55"/>
            <p:cNvSpPr txBox="1">
              <a:spLocks noChangeArrowheads="1"/>
            </p:cNvSpPr>
            <p:nvPr/>
          </p:nvSpPr>
          <p:spPr bwMode="auto">
            <a:xfrm>
              <a:off x="7508875" y="4387850"/>
              <a:ext cx="6858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AU" altLang="en-US" sz="2000" dirty="0"/>
                <a:t>B</a:t>
              </a:r>
            </a:p>
          </p:txBody>
        </p:sp>
        <p:cxnSp>
          <p:nvCxnSpPr>
            <p:cNvPr id="17" name="Straight Arrow Connector 16"/>
            <p:cNvCxnSpPr>
              <a:cxnSpLocks noChangeShapeType="1"/>
              <a:stCxn id="14" idx="3"/>
            </p:cNvCxnSpPr>
            <p:nvPr/>
          </p:nvCxnSpPr>
          <p:spPr bwMode="auto">
            <a:xfrm>
              <a:off x="7051675" y="5654675"/>
              <a:ext cx="1489075" cy="0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prstDash val="sysDot"/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Arrow Connector 17"/>
            <p:cNvCxnSpPr>
              <a:cxnSpLocks noChangeShapeType="1"/>
            </p:cNvCxnSpPr>
            <p:nvPr/>
          </p:nvCxnSpPr>
          <p:spPr bwMode="auto">
            <a:xfrm>
              <a:off x="7923213" y="4786313"/>
              <a:ext cx="690562" cy="688975"/>
            </a:xfrm>
            <a:prstGeom prst="straightConnector1">
              <a:avLst/>
            </a:prstGeom>
            <a:noFill/>
            <a:ln w="25400">
              <a:solidFill>
                <a:srgbClr val="2B2BFF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Arrow Connector 18"/>
            <p:cNvCxnSpPr>
              <a:cxnSpLocks noChangeShapeType="1"/>
            </p:cNvCxnSpPr>
            <p:nvPr/>
          </p:nvCxnSpPr>
          <p:spPr bwMode="auto">
            <a:xfrm flipH="1">
              <a:off x="6899275" y="4784725"/>
              <a:ext cx="647700" cy="660400"/>
            </a:xfrm>
            <a:prstGeom prst="straightConnector1">
              <a:avLst/>
            </a:prstGeom>
            <a:noFill/>
            <a:ln w="25400">
              <a:solidFill>
                <a:srgbClr val="2B2BFF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" name="TextBox 19"/>
            <p:cNvSpPr txBox="1">
              <a:spLocks noChangeArrowheads="1"/>
            </p:cNvSpPr>
            <p:nvPr/>
          </p:nvSpPr>
          <p:spPr bwMode="auto">
            <a:xfrm>
              <a:off x="7237413" y="5924550"/>
              <a:ext cx="13716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AU" altLang="en-US" sz="2000"/>
                <a:t>A</a:t>
              </a:r>
              <a:r>
                <a:rPr lang="en-AU" altLang="en-US" sz="2000">
                  <a:sym typeface="Wingdings" pitchFamily="2" charset="2"/>
                </a:rPr>
                <a:t>BC</a:t>
              </a:r>
              <a:endParaRPr lang="en-AU" altLang="en-US" sz="2000"/>
            </a:p>
          </p:txBody>
        </p:sp>
        <p:sp>
          <p:nvSpPr>
            <p:cNvPr id="21" name="TextBox 20"/>
            <p:cNvSpPr txBox="1">
              <a:spLocks noChangeArrowheads="1"/>
            </p:cNvSpPr>
            <p:nvPr/>
          </p:nvSpPr>
          <p:spPr bwMode="auto">
            <a:xfrm>
              <a:off x="7327922" y="3981389"/>
              <a:ext cx="122078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AU" altLang="en-US" sz="2000" dirty="0"/>
                <a:t>CCU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638800" y="1028640"/>
            <a:ext cx="3733800" cy="2419410"/>
            <a:chOff x="5638800" y="1028640"/>
            <a:chExt cx="3733800" cy="2419410"/>
          </a:xfrm>
        </p:grpSpPr>
        <p:sp>
          <p:nvSpPr>
            <p:cNvPr id="23" name="TextBox 55"/>
            <p:cNvSpPr txBox="1">
              <a:spLocks noChangeArrowheads="1"/>
            </p:cNvSpPr>
            <p:nvPr/>
          </p:nvSpPr>
          <p:spPr bwMode="auto">
            <a:xfrm>
              <a:off x="5943600" y="2495550"/>
              <a:ext cx="4572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AU" altLang="en-US" sz="2000"/>
                <a:t>A</a:t>
              </a:r>
            </a:p>
          </p:txBody>
        </p:sp>
        <p:sp>
          <p:nvSpPr>
            <p:cNvPr id="24" name="TextBox 55"/>
            <p:cNvSpPr txBox="1">
              <a:spLocks noChangeArrowheads="1"/>
            </p:cNvSpPr>
            <p:nvPr/>
          </p:nvSpPr>
          <p:spPr bwMode="auto">
            <a:xfrm>
              <a:off x="7962900" y="2495550"/>
              <a:ext cx="3429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AU" altLang="en-US" sz="2000" dirty="0"/>
                <a:t>C</a:t>
              </a:r>
            </a:p>
          </p:txBody>
        </p:sp>
        <p:sp>
          <p:nvSpPr>
            <p:cNvPr id="25" name="TextBox 55"/>
            <p:cNvSpPr txBox="1">
              <a:spLocks noChangeArrowheads="1"/>
            </p:cNvSpPr>
            <p:nvPr/>
          </p:nvSpPr>
          <p:spPr bwMode="auto">
            <a:xfrm>
              <a:off x="6858000" y="1428750"/>
              <a:ext cx="6858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AU" altLang="en-US" sz="2000" dirty="0"/>
                <a:t>B</a:t>
              </a:r>
            </a:p>
          </p:txBody>
        </p:sp>
        <p:cxnSp>
          <p:nvCxnSpPr>
            <p:cNvPr id="27" name="Straight Arrow Connector 26"/>
            <p:cNvCxnSpPr>
              <a:cxnSpLocks noChangeShapeType="1"/>
            </p:cNvCxnSpPr>
            <p:nvPr/>
          </p:nvCxnSpPr>
          <p:spPr bwMode="auto">
            <a:xfrm>
              <a:off x="7272338" y="1827213"/>
              <a:ext cx="690562" cy="688975"/>
            </a:xfrm>
            <a:prstGeom prst="straightConnector1">
              <a:avLst/>
            </a:prstGeom>
            <a:noFill/>
            <a:ln w="25400">
              <a:solidFill>
                <a:srgbClr val="2B2BFF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Straight Arrow Connector 27"/>
            <p:cNvCxnSpPr>
              <a:cxnSpLocks noChangeShapeType="1"/>
            </p:cNvCxnSpPr>
            <p:nvPr/>
          </p:nvCxnSpPr>
          <p:spPr bwMode="auto">
            <a:xfrm flipH="1">
              <a:off x="6248400" y="1827213"/>
              <a:ext cx="647700" cy="660400"/>
            </a:xfrm>
            <a:prstGeom prst="straightConnector1">
              <a:avLst/>
            </a:prstGeom>
            <a:noFill/>
            <a:ln w="25400">
              <a:solidFill>
                <a:srgbClr val="2B2BFF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" name="TextBox 28"/>
            <p:cNvSpPr txBox="1">
              <a:spLocks noChangeArrowheads="1"/>
            </p:cNvSpPr>
            <p:nvPr/>
          </p:nvSpPr>
          <p:spPr bwMode="auto">
            <a:xfrm>
              <a:off x="5638800" y="3048000"/>
              <a:ext cx="37338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AU" altLang="en-US" sz="2000"/>
                <a:t>A</a:t>
              </a:r>
              <a:r>
                <a:rPr lang="en-AU" altLang="en-US" sz="2000">
                  <a:sym typeface="Wingdings" pitchFamily="2" charset="2"/>
                </a:rPr>
                <a:t>BC, ABC, CAB</a:t>
              </a:r>
              <a:endParaRPr lang="en-AU" altLang="en-US" sz="2000"/>
            </a:p>
          </p:txBody>
        </p:sp>
        <p:sp>
          <p:nvSpPr>
            <p:cNvPr id="30" name="TextBox 29"/>
            <p:cNvSpPr txBox="1">
              <a:spLocks noChangeArrowheads="1"/>
            </p:cNvSpPr>
            <p:nvPr/>
          </p:nvSpPr>
          <p:spPr bwMode="auto">
            <a:xfrm>
              <a:off x="6667500" y="1028640"/>
              <a:ext cx="122237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105000"/>
                <a:buChar char="•"/>
                <a:defRPr sz="2000"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AU" altLang="en-US" sz="2000" dirty="0"/>
                <a:t>CCC</a:t>
              </a:r>
            </a:p>
          </p:txBody>
        </p:sp>
      </p:grpSp>
      <p:cxnSp>
        <p:nvCxnSpPr>
          <p:cNvPr id="31" name="Straight Arrow Connector 30"/>
          <p:cNvCxnSpPr>
            <a:cxnSpLocks noChangeShapeType="1"/>
          </p:cNvCxnSpPr>
          <p:nvPr/>
        </p:nvCxnSpPr>
        <p:spPr bwMode="auto">
          <a:xfrm>
            <a:off x="6400800" y="2695575"/>
            <a:ext cx="1489075" cy="0"/>
          </a:xfrm>
          <a:prstGeom prst="straightConnector1">
            <a:avLst/>
          </a:prstGeom>
          <a:noFill/>
          <a:ln w="25400">
            <a:solidFill>
              <a:srgbClr val="4FC58A"/>
            </a:solidFill>
            <a:prstDash val="sys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Oval 31"/>
          <p:cNvSpPr/>
          <p:nvPr/>
        </p:nvSpPr>
        <p:spPr>
          <a:xfrm>
            <a:off x="6858000" y="1428750"/>
            <a:ext cx="336631" cy="398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3" name="Oval 32"/>
          <p:cNvSpPr/>
          <p:nvPr/>
        </p:nvSpPr>
        <p:spPr>
          <a:xfrm>
            <a:off x="5936973" y="2525713"/>
            <a:ext cx="336631" cy="398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4" name="Oval 33"/>
          <p:cNvSpPr/>
          <p:nvPr/>
        </p:nvSpPr>
        <p:spPr>
          <a:xfrm>
            <a:off x="8085086" y="5475288"/>
            <a:ext cx="336631" cy="398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" name="Oval 34"/>
          <p:cNvSpPr/>
          <p:nvPr/>
        </p:nvSpPr>
        <p:spPr>
          <a:xfrm>
            <a:off x="5567362" y="5463381"/>
            <a:ext cx="336631" cy="398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6" name="Oval 35"/>
          <p:cNvSpPr/>
          <p:nvPr/>
        </p:nvSpPr>
        <p:spPr>
          <a:xfrm>
            <a:off x="6702011" y="4393405"/>
            <a:ext cx="336631" cy="398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7" name="Oval 36"/>
          <p:cNvSpPr/>
          <p:nvPr/>
        </p:nvSpPr>
        <p:spPr>
          <a:xfrm>
            <a:off x="8007974" y="2495550"/>
            <a:ext cx="336631" cy="398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1872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4378</TotalTime>
  <Words>1271</Words>
  <Application>Microsoft Office PowerPoint</Application>
  <PresentationFormat>On-screen Show (4:3)</PresentationFormat>
  <Paragraphs>573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Office Theme</vt:lpstr>
      <vt:lpstr>Equation</vt:lpstr>
      <vt:lpstr>Clip</vt:lpstr>
      <vt:lpstr>Mining Causal Association Rules </vt:lpstr>
      <vt:lpstr>Association analysis</vt:lpstr>
      <vt:lpstr>Association rules</vt:lpstr>
      <vt:lpstr>Positive correlation of birth rate to stork population</vt:lpstr>
      <vt:lpstr>Further evidence for Causality ≠ Associations Simpson paradox</vt:lpstr>
      <vt:lpstr>Association and Causal Relationship</vt:lpstr>
      <vt:lpstr>Randomised controlled trials</vt:lpstr>
      <vt:lpstr>Bayesian network based causal inference</vt:lpstr>
      <vt:lpstr>Learning causal structures</vt:lpstr>
      <vt:lpstr>Cohort study 1</vt:lpstr>
      <vt:lpstr>Cohort study 2</vt:lpstr>
      <vt:lpstr>Characterising cohort study and association rule mining</vt:lpstr>
      <vt:lpstr>Combing cohort study with  association rule mining</vt:lpstr>
      <vt:lpstr>Problem</vt:lpstr>
      <vt:lpstr>Control variables</vt:lpstr>
      <vt:lpstr>Method 1</vt:lpstr>
      <vt:lpstr>Method 2</vt:lpstr>
      <vt:lpstr>Matching</vt:lpstr>
      <vt:lpstr>Algorithm</vt:lpstr>
      <vt:lpstr>Experimental evaluations 1</vt:lpstr>
      <vt:lpstr>Experimental evaluations 2</vt:lpstr>
      <vt:lpstr>Experimental evaluations 3</vt:lpstr>
      <vt:lpstr>Experimental evaluations 4</vt:lpstr>
      <vt:lpstr>Experimental evaluations 5</vt:lpstr>
      <vt:lpstr>Conclusions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Jiuyong Li</dc:creator>
  <cp:lastModifiedBy>University of South Australia</cp:lastModifiedBy>
  <cp:revision>176</cp:revision>
  <dcterms:created xsi:type="dcterms:W3CDTF">2006-08-16T00:00:00Z</dcterms:created>
  <dcterms:modified xsi:type="dcterms:W3CDTF">2013-12-16T07:28:35Z</dcterms:modified>
</cp:coreProperties>
</file>