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 id="270" r:id="rId17"/>
    <p:sldId id="271" r:id="rId18"/>
    <p:sldId id="274" r:id="rId19"/>
    <p:sldId id="280" r:id="rId20"/>
    <p:sldId id="284" r:id="rId21"/>
    <p:sldId id="279" r:id="rId22"/>
    <p:sldId id="290" r:id="rId23"/>
    <p:sldId id="273" r:id="rId24"/>
    <p:sldId id="278" r:id="rId25"/>
    <p:sldId id="281" r:id="rId26"/>
    <p:sldId id="282" r:id="rId27"/>
    <p:sldId id="272" r:id="rId28"/>
    <p:sldId id="285" r:id="rId29"/>
    <p:sldId id="286" r:id="rId30"/>
    <p:sldId id="293" r:id="rId31"/>
    <p:sldId id="294" r:id="rId32"/>
    <p:sldId id="289" r:id="rId33"/>
    <p:sldId id="291" r:id="rId34"/>
    <p:sldId id="292" r:id="rId35"/>
    <p:sldId id="295" r:id="rId36"/>
    <p:sldId id="296" r:id="rId37"/>
    <p:sldId id="297" r:id="rId38"/>
    <p:sldId id="298" r:id="rId39"/>
    <p:sldId id="299" r:id="rId40"/>
    <p:sldId id="300"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624" y="-96"/>
      </p:cViewPr>
      <p:guideLst>
        <p:guide orient="horz" pos="2160"/>
        <p:guide pos="2880"/>
      </p:guideLst>
    </p:cSldViewPr>
  </p:slideViewPr>
  <p:notesTextViewPr>
    <p:cViewPr>
      <p:scale>
        <a:sx n="1" d="1"/>
        <a:sy n="1" d="1"/>
      </p:scale>
      <p:origin x="0" y="0"/>
    </p:cViewPr>
  </p:notesTextViewPr>
  <p:sorterViewPr>
    <p:cViewPr>
      <p:scale>
        <a:sx n="100" d="100"/>
        <a:sy n="100" d="100"/>
      </p:scale>
      <p:origin x="0" y="1156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051AF-E064-4CF9-98CB-7C7024835D0D}" type="datetimeFigureOut">
              <a:rPr lang="en-US" smtClean="0"/>
              <a:t>12/7/13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F97CF-C00A-4FDA-8079-ED60C7C58C1F}" type="slidenum">
              <a:rPr lang="en-US" smtClean="0"/>
              <a:t>‹#›</a:t>
            </a:fld>
            <a:endParaRPr lang="en-US"/>
          </a:p>
        </p:txBody>
      </p:sp>
    </p:spTree>
    <p:extLst>
      <p:ext uri="{BB962C8B-B14F-4D97-AF65-F5344CB8AC3E}">
        <p14:creationId xmlns:p14="http://schemas.microsoft.com/office/powerpoint/2010/main" val="394101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892276-6F25-4005-B0FE-A561D6108CBF}" type="datetime1">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204752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ECBBD-A53B-4966-A601-C59E0A79A904}" type="datetime1">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324543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CDAC9-696F-4278-8061-AAA2DB622529}" type="datetime1">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222291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40B46-9370-45EA-830C-AFC85A36FF77}" type="datetime1">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380655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6ED5D-5824-45CD-AD3D-2C6832B8C87A}" type="datetime1">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376515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3C65BE-A7B6-425D-AD57-92D50D90DFFA}" type="datetime1">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207211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418C4-72EE-4004-87F8-D7C0EBFB5859}" type="datetime1">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100157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5A33D-6A09-42B0-995A-C504444F4E02}" type="datetime1">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210513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A937-E7A0-497C-89FA-973F84073BD2}" type="datetime1">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120710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5FC9D-ECCB-4BF9-B924-3448270ADE8F}" type="datetime1">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216112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A55C7-06AD-47C8-ACD6-5D7A51287756}" type="datetime1">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37E23-1C9D-4DA3-AA16-D957ABEC9F10}" type="slidenum">
              <a:rPr lang="en-US" smtClean="0"/>
              <a:t>‹#›</a:t>
            </a:fld>
            <a:endParaRPr lang="en-US"/>
          </a:p>
        </p:txBody>
      </p:sp>
    </p:spTree>
    <p:extLst>
      <p:ext uri="{BB962C8B-B14F-4D97-AF65-F5344CB8AC3E}">
        <p14:creationId xmlns:p14="http://schemas.microsoft.com/office/powerpoint/2010/main" val="26444359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2ED49-0164-4314-9758-BFF7BB04A205}" type="datetime1">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37E23-1C9D-4DA3-AA16-D957ABEC9F10}" type="slidenum">
              <a:rPr lang="en-US" smtClean="0"/>
              <a:t>‹#›</a:t>
            </a:fld>
            <a:endParaRPr lang="en-US"/>
          </a:p>
        </p:txBody>
      </p:sp>
    </p:spTree>
    <p:extLst>
      <p:ext uri="{BB962C8B-B14F-4D97-AF65-F5344CB8AC3E}">
        <p14:creationId xmlns:p14="http://schemas.microsoft.com/office/powerpoint/2010/main" val="361496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1"/>
                </a:solidFill>
              </a:rPr>
              <a:t>Discovering Causes</a:t>
            </a:r>
            <a:endParaRPr lang="en-US" b="1" dirty="0">
              <a:solidFill>
                <a:schemeClr val="accent1"/>
              </a:solidFill>
            </a:endParaRPr>
          </a:p>
        </p:txBody>
      </p:sp>
      <p:sp>
        <p:nvSpPr>
          <p:cNvPr id="3" name="Subtitle 2"/>
          <p:cNvSpPr>
            <a:spLocks noGrp="1"/>
          </p:cNvSpPr>
          <p:nvPr>
            <p:ph type="subTitle" idx="1"/>
          </p:nvPr>
        </p:nvSpPr>
        <p:spPr/>
        <p:txBody>
          <a:bodyPr>
            <a:normAutofit fontScale="70000" lnSpcReduction="20000"/>
          </a:bodyPr>
          <a:lstStyle/>
          <a:p>
            <a:r>
              <a:rPr lang="en-US" dirty="0" smtClean="0"/>
              <a:t>Clark </a:t>
            </a:r>
            <a:r>
              <a:rPr lang="en-US" dirty="0" err="1" smtClean="0"/>
              <a:t>Glymour</a:t>
            </a:r>
            <a:endParaRPr lang="en-US" dirty="0" smtClean="0"/>
          </a:p>
          <a:p>
            <a:r>
              <a:rPr lang="en-US" dirty="0" smtClean="0"/>
              <a:t>Carnegie Mellon</a:t>
            </a:r>
          </a:p>
          <a:p>
            <a:r>
              <a:rPr lang="en-US" dirty="0" smtClean="0"/>
              <a:t>With</a:t>
            </a:r>
          </a:p>
          <a:p>
            <a:r>
              <a:rPr lang="en-US" dirty="0" smtClean="0"/>
              <a:t>David </a:t>
            </a:r>
            <a:r>
              <a:rPr lang="en-US" dirty="0" err="1" smtClean="0"/>
              <a:t>Danks</a:t>
            </a:r>
            <a:r>
              <a:rPr lang="en-US" dirty="0" smtClean="0"/>
              <a:t>, Joseph Ramsey, Richard </a:t>
            </a:r>
            <a:r>
              <a:rPr lang="en-US" dirty="0" err="1" smtClean="0"/>
              <a:t>Scheines</a:t>
            </a:r>
            <a:r>
              <a:rPr lang="en-US" dirty="0" smtClean="0"/>
              <a:t> and Peter </a:t>
            </a:r>
            <a:r>
              <a:rPr lang="en-US" dirty="0" err="1" smtClean="0"/>
              <a:t>Spirtes</a:t>
            </a: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1</a:t>
            </a:fld>
            <a:endParaRPr lang="en-US"/>
          </a:p>
        </p:txBody>
      </p:sp>
    </p:spTree>
    <p:extLst>
      <p:ext uri="{BB962C8B-B14F-4D97-AF65-F5344CB8AC3E}">
        <p14:creationId xmlns:p14="http://schemas.microsoft.com/office/powerpoint/2010/main" val="25711647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1"/>
                </a:solidFill>
              </a:rPr>
              <a:t>Technicalia</a:t>
            </a:r>
            <a:endParaRPr lang="en-US" b="1" dirty="0">
              <a:solidFill>
                <a:schemeClr val="accent1"/>
              </a:solidFill>
            </a:endParaRPr>
          </a:p>
        </p:txBody>
      </p:sp>
      <p:sp>
        <p:nvSpPr>
          <p:cNvPr id="3" name="Content Placeholder 2"/>
          <p:cNvSpPr>
            <a:spLocks noGrp="1"/>
          </p:cNvSpPr>
          <p:nvPr>
            <p:ph idx="1"/>
          </p:nvPr>
        </p:nvSpPr>
        <p:spPr>
          <a:ln>
            <a:solidFill>
              <a:srgbClr val="FF0000"/>
            </a:solidFill>
          </a:ln>
        </p:spPr>
        <p:txBody>
          <a:bodyPr/>
          <a:lstStyle/>
          <a:p>
            <a:r>
              <a:rPr lang="en-US" dirty="0" smtClean="0"/>
              <a:t>There are fast,  purely graphical conditions (</a:t>
            </a:r>
            <a:r>
              <a:rPr lang="en-US" sz="2400" dirty="0" smtClean="0"/>
              <a:t>Pearl,1987, </a:t>
            </a:r>
            <a:r>
              <a:rPr lang="en-US" sz="2400" dirty="0" err="1" smtClean="0"/>
              <a:t>Lauritzen</a:t>
            </a:r>
            <a:r>
              <a:rPr lang="en-US" dirty="0" smtClean="0"/>
              <a:t>) for determining conditional independence relations implied by the Markov Condition applied to a DAG.</a:t>
            </a:r>
          </a:p>
          <a:p>
            <a:r>
              <a:rPr lang="en-US" dirty="0" smtClean="0"/>
              <a:t>The Markov Condition does not hold for cyclic graphs.</a:t>
            </a:r>
          </a:p>
          <a:p>
            <a:r>
              <a:rPr lang="en-US" dirty="0" smtClean="0"/>
              <a:t>But the purely graphical conditions generalize and hold for </a:t>
            </a:r>
            <a:r>
              <a:rPr lang="en-US" i="1" dirty="0" smtClean="0"/>
              <a:t>linear </a:t>
            </a:r>
            <a:r>
              <a:rPr lang="en-US" dirty="0" smtClean="0"/>
              <a:t>cyclic systems. (</a:t>
            </a:r>
            <a:r>
              <a:rPr lang="en-US" sz="2400" dirty="0" err="1" smtClean="0"/>
              <a:t>Spirtes</a:t>
            </a:r>
            <a:r>
              <a:rPr lang="en-US" sz="2400" dirty="0" smtClean="0"/>
              <a:t>, 1994</a:t>
            </a:r>
            <a:r>
              <a:rPr lang="en-US" dirty="0" smtClean="0"/>
              <a:t>)</a:t>
            </a: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10</a:t>
            </a:fld>
            <a:endParaRPr lang="en-US"/>
          </a:p>
        </p:txBody>
      </p:sp>
    </p:spTree>
    <p:extLst>
      <p:ext uri="{BB962C8B-B14F-4D97-AF65-F5344CB8AC3E}">
        <p14:creationId xmlns:p14="http://schemas.microsoft.com/office/powerpoint/2010/main" val="2964688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From Graphs to Statistical Models: Parameterization</a:t>
            </a:r>
            <a:endParaRPr lang="en-US" b="1" dirty="0">
              <a:solidFill>
                <a:schemeClr val="accent1"/>
              </a:solidFill>
            </a:endParaRPr>
          </a:p>
        </p:txBody>
      </p:sp>
      <p:sp>
        <p:nvSpPr>
          <p:cNvPr id="3" name="Content Placeholder 2"/>
          <p:cNvSpPr>
            <a:spLocks noGrp="1"/>
          </p:cNvSpPr>
          <p:nvPr>
            <p:ph idx="1"/>
          </p:nvPr>
        </p:nvSpPr>
        <p:spPr>
          <a:xfrm>
            <a:off x="141890" y="1600200"/>
            <a:ext cx="8875986" cy="4525963"/>
          </a:xfrm>
          <a:ln>
            <a:solidFill>
              <a:srgbClr val="FF0000"/>
            </a:solidFill>
          </a:ln>
        </p:spPr>
        <p:txBody>
          <a:bodyPr>
            <a:normAutofit fontScale="62500" lnSpcReduction="20000"/>
          </a:bodyPr>
          <a:lstStyle/>
          <a:p>
            <a:pPr marL="0" indent="0">
              <a:buNone/>
            </a:pPr>
            <a:r>
              <a:rPr lang="en-US" dirty="0" smtClean="0"/>
              <a:t>     </a:t>
            </a:r>
            <a:r>
              <a:rPr lang="en-US" sz="3300" dirty="0" smtClean="0"/>
              <a:t>Pseudo-</a:t>
            </a:r>
            <a:r>
              <a:rPr lang="en-US" sz="3300" dirty="0" err="1" smtClean="0"/>
              <a:t>indeterministic</a:t>
            </a:r>
            <a:r>
              <a:rPr lang="en-US" sz="3300" dirty="0" smtClean="0"/>
              <a:t>:</a:t>
            </a:r>
          </a:p>
          <a:p>
            <a:pPr marL="0" indent="0">
              <a:buNone/>
            </a:pPr>
            <a:endParaRPr lang="en-US" sz="3300" dirty="0" smtClean="0"/>
          </a:p>
          <a:p>
            <a:pPr marL="0" indent="0">
              <a:buNone/>
            </a:pPr>
            <a:r>
              <a:rPr lang="en-US" dirty="0"/>
              <a:t> </a:t>
            </a:r>
            <a:r>
              <a:rPr lang="en-US" dirty="0" smtClean="0"/>
              <a:t>     Z                    Y = f(X,Z) + </a:t>
            </a:r>
            <a:r>
              <a:rPr lang="en-US" dirty="0" err="1" smtClean="0"/>
              <a:t>e</a:t>
            </a:r>
            <a:r>
              <a:rPr lang="en-US" baseline="-25000" dirty="0" err="1" smtClean="0"/>
              <a:t>Y</a:t>
            </a:r>
            <a:r>
              <a:rPr lang="en-US" baseline="-25000" dirty="0" smtClean="0"/>
              <a:t>                        </a:t>
            </a:r>
            <a:r>
              <a:rPr lang="en-US" sz="4500" baseline="-25000" dirty="0" smtClean="0"/>
              <a:t>Distributions of noise and exogenous variables.</a:t>
            </a:r>
          </a:p>
          <a:p>
            <a:pPr marL="0" indent="0">
              <a:buNone/>
            </a:pPr>
            <a:r>
              <a:rPr lang="en-US" dirty="0" smtClean="0"/>
              <a:t>X  	Y         </a:t>
            </a:r>
          </a:p>
          <a:p>
            <a:pPr marL="0" indent="0">
              <a:buNone/>
            </a:pPr>
            <a:r>
              <a:rPr lang="en-US" sz="2400" dirty="0"/>
              <a:t>	</a:t>
            </a:r>
            <a:r>
              <a:rPr lang="en-US" sz="2400" dirty="0" smtClean="0"/>
              <a:t>	Any deterministic             Unmeasured sources of</a:t>
            </a:r>
          </a:p>
          <a:p>
            <a:pPr marL="0" indent="0">
              <a:buNone/>
            </a:pPr>
            <a:r>
              <a:rPr lang="en-US" sz="2400" dirty="0"/>
              <a:t>	</a:t>
            </a:r>
            <a:r>
              <a:rPr lang="en-US" sz="2400" dirty="0" smtClean="0"/>
              <a:t>	   linking function, f          variation in Y (additive noise) </a:t>
            </a:r>
          </a:p>
          <a:p>
            <a:pPr marL="0" indent="0">
              <a:buNone/>
            </a:pPr>
            <a:endParaRPr lang="en-US" sz="2400" dirty="0" smtClean="0"/>
          </a:p>
          <a:p>
            <a:pPr marL="0" indent="0">
              <a:buNone/>
            </a:pPr>
            <a:r>
              <a:rPr lang="en-US" sz="3300" dirty="0"/>
              <a:t> </a:t>
            </a:r>
            <a:r>
              <a:rPr lang="en-US" sz="3300" dirty="0" smtClean="0"/>
              <a:t>      Multinomial, categorical:</a:t>
            </a:r>
            <a:endParaRPr lang="en-US" sz="3300" dirty="0"/>
          </a:p>
          <a:p>
            <a:pPr marL="0" indent="0">
              <a:buNone/>
            </a:pPr>
            <a:endParaRPr lang="en-US" sz="2400" dirty="0"/>
          </a:p>
          <a:p>
            <a:pPr marL="0" indent="0">
              <a:buNone/>
            </a:pPr>
            <a:r>
              <a:rPr lang="en-US" sz="2400" dirty="0" smtClean="0"/>
              <a:t>                                              </a:t>
            </a:r>
            <a:r>
              <a:rPr lang="en-US" sz="2400" i="1" dirty="0" smtClean="0"/>
              <a:t>P</a:t>
            </a:r>
            <a:r>
              <a:rPr lang="en-US" sz="2400" dirty="0" smtClean="0"/>
              <a:t>(X = 1), </a:t>
            </a:r>
            <a:r>
              <a:rPr lang="en-US" sz="2400" i="1" dirty="0" smtClean="0"/>
              <a:t>P</a:t>
            </a:r>
            <a:r>
              <a:rPr lang="en-US" sz="2400" dirty="0" smtClean="0"/>
              <a:t>(X = 1)</a:t>
            </a:r>
          </a:p>
          <a:p>
            <a:pPr marL="0" indent="0">
              <a:buNone/>
            </a:pPr>
            <a:r>
              <a:rPr lang="en-US" sz="2400" dirty="0"/>
              <a:t>	</a:t>
            </a:r>
            <a:r>
              <a:rPr lang="en-US" sz="2400" dirty="0" smtClean="0"/>
              <a:t>	   </a:t>
            </a:r>
            <a:r>
              <a:rPr lang="en-US" sz="2400" i="1" dirty="0" smtClean="0"/>
              <a:t>P</a:t>
            </a:r>
            <a:r>
              <a:rPr lang="en-US" sz="2400" dirty="0" smtClean="0"/>
              <a:t>(Y = 1| X = 1, Z =1)</a:t>
            </a:r>
          </a:p>
          <a:p>
            <a:pPr marL="0" indent="0">
              <a:buNone/>
            </a:pPr>
            <a:r>
              <a:rPr lang="en-US" sz="2400" i="1" dirty="0" smtClean="0"/>
              <a:t>		   P</a:t>
            </a:r>
            <a:r>
              <a:rPr lang="en-US" sz="2400" dirty="0" smtClean="0"/>
              <a:t>(Y = 1| X = 1, Z =0)              Multinomial, categorical</a:t>
            </a:r>
          </a:p>
          <a:p>
            <a:pPr marL="0" indent="0">
              <a:buNone/>
            </a:pPr>
            <a:r>
              <a:rPr lang="en-US" sz="2400" i="1" dirty="0" smtClean="0"/>
              <a:t>		   P</a:t>
            </a:r>
            <a:r>
              <a:rPr lang="en-US" sz="2400" dirty="0" smtClean="0"/>
              <a:t>(Y = 1| X = 0, Z =1)</a:t>
            </a:r>
          </a:p>
          <a:p>
            <a:pPr marL="0" indent="0">
              <a:buNone/>
            </a:pPr>
            <a:r>
              <a:rPr lang="en-US" sz="2400" i="1" dirty="0" smtClean="0"/>
              <a:t>		   P</a:t>
            </a:r>
            <a:r>
              <a:rPr lang="en-US" sz="2400" dirty="0" smtClean="0"/>
              <a:t>(Y = 1| X = 0, Z =0)</a:t>
            </a:r>
          </a:p>
          <a:p>
            <a:pPr marL="0" indent="0">
              <a:buNone/>
            </a:pPr>
            <a:endParaRPr lang="en-US" sz="2400" dirty="0"/>
          </a:p>
          <a:p>
            <a:pPr marL="0" indent="0">
              <a:buNone/>
            </a:pPr>
            <a:r>
              <a:rPr lang="en-US" sz="3400" dirty="0" smtClean="0"/>
              <a:t>Time series: Just index the variables by time.</a:t>
            </a:r>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F4F37E23-1C9D-4DA3-AA16-D957ABEC9F10}" type="slidenum">
              <a:rPr lang="en-US" smtClean="0"/>
              <a:t>11</a:t>
            </a:fld>
            <a:endParaRPr lang="en-US" dirty="0"/>
          </a:p>
        </p:txBody>
      </p:sp>
      <p:cxnSp>
        <p:nvCxnSpPr>
          <p:cNvPr id="8" name="Straight Arrow Connector 7"/>
          <p:cNvCxnSpPr/>
          <p:nvPr/>
        </p:nvCxnSpPr>
        <p:spPr>
          <a:xfrm>
            <a:off x="638504" y="2396358"/>
            <a:ext cx="252248" cy="14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9904" y="2680138"/>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263462" y="2467303"/>
            <a:ext cx="993229" cy="323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356945" y="2538248"/>
            <a:ext cx="86712" cy="252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2419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Search = Estimation</a:t>
            </a:r>
            <a:endParaRPr lang="en-US" b="1" dirty="0">
              <a:solidFill>
                <a:schemeClr val="accent1"/>
              </a:solidFill>
            </a:endParaRPr>
          </a:p>
        </p:txBody>
      </p:sp>
      <p:sp>
        <p:nvSpPr>
          <p:cNvPr id="3" name="Content Placeholder 2"/>
          <p:cNvSpPr>
            <a:spLocks noGrp="1"/>
          </p:cNvSpPr>
          <p:nvPr>
            <p:ph idx="1"/>
          </p:nvPr>
        </p:nvSpPr>
        <p:spPr>
          <a:ln>
            <a:solidFill>
              <a:srgbClr val="FF0000"/>
            </a:solidFill>
          </a:ln>
        </p:spPr>
        <p:txBody>
          <a:bodyPr/>
          <a:lstStyle/>
          <a:p>
            <a:r>
              <a:rPr lang="en-US" i="1" dirty="0" smtClean="0"/>
              <a:t>H</a:t>
            </a:r>
            <a:r>
              <a:rPr lang="en-US" dirty="0" smtClean="0"/>
              <a:t>: Space of Alternative Causal Hypotheses</a:t>
            </a:r>
          </a:p>
          <a:p>
            <a:r>
              <a:rPr lang="en-US" dirty="0" smtClean="0"/>
              <a:t>Space of Alternative Parameterizations</a:t>
            </a:r>
          </a:p>
          <a:p>
            <a:r>
              <a:rPr lang="en-US" dirty="0" smtClean="0"/>
              <a:t>Sampling Regime</a:t>
            </a:r>
          </a:p>
          <a:p>
            <a:pPr marL="0" indent="0">
              <a:buNone/>
            </a:pPr>
            <a:endParaRPr lang="en-US" dirty="0"/>
          </a:p>
          <a:p>
            <a:pPr marL="0" indent="0">
              <a:buNone/>
            </a:pPr>
            <a:r>
              <a:rPr lang="en-US" dirty="0" smtClean="0"/>
              <a:t>Search method: a function from samples to subsets of </a:t>
            </a:r>
            <a:r>
              <a:rPr lang="en-US" i="1" dirty="0" smtClean="0"/>
              <a:t>H—i.e. a point or set valued estimator.</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12</a:t>
            </a:fld>
            <a:endParaRPr lang="en-US"/>
          </a:p>
        </p:txBody>
      </p:sp>
    </p:spTree>
    <p:extLst>
      <p:ext uri="{BB962C8B-B14F-4D97-AF65-F5344CB8AC3E}">
        <p14:creationId xmlns:p14="http://schemas.microsoft.com/office/powerpoint/2010/main" val="7305153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What Should An Estimator Do?</a:t>
            </a:r>
            <a:endParaRPr lang="en-US" b="1" dirty="0">
              <a:solidFill>
                <a:schemeClr val="accent1"/>
              </a:solidFill>
            </a:endParaRPr>
          </a:p>
        </p:txBody>
      </p:sp>
      <p:sp>
        <p:nvSpPr>
          <p:cNvPr id="3" name="Content Placeholder 2"/>
          <p:cNvSpPr>
            <a:spLocks noGrp="1"/>
          </p:cNvSpPr>
          <p:nvPr>
            <p:ph idx="1"/>
          </p:nvPr>
        </p:nvSpPr>
        <p:spPr>
          <a:ln>
            <a:solidFill>
              <a:srgbClr val="FF0000"/>
            </a:solidFill>
          </a:ln>
        </p:spPr>
        <p:txBody>
          <a:bodyPr>
            <a:normAutofit fontScale="85000" lnSpcReduction="20000"/>
          </a:bodyPr>
          <a:lstStyle/>
          <a:p>
            <a:r>
              <a:rPr lang="en-US" dirty="0" smtClean="0"/>
              <a:t>Have useful sufficient conditions for convergence to correct information in the large sample limit (Consistency)</a:t>
            </a:r>
          </a:p>
          <a:p>
            <a:pPr lvl="1"/>
            <a:r>
              <a:rPr lang="en-US" dirty="0" err="1" smtClean="0"/>
              <a:t>Pointwise</a:t>
            </a:r>
            <a:endParaRPr lang="en-US" dirty="0" smtClean="0"/>
          </a:p>
          <a:p>
            <a:pPr lvl="1"/>
            <a:r>
              <a:rPr lang="en-US" dirty="0" smtClean="0"/>
              <a:t>Uniform</a:t>
            </a:r>
          </a:p>
          <a:p>
            <a:r>
              <a:rPr lang="en-US" dirty="0" smtClean="0"/>
              <a:t>Be unbiased</a:t>
            </a:r>
            <a:endParaRPr lang="en-US" dirty="0"/>
          </a:p>
          <a:p>
            <a:pPr lvl="1"/>
            <a:r>
              <a:rPr lang="en-US" dirty="0" smtClean="0"/>
              <a:t>Short run</a:t>
            </a:r>
          </a:p>
          <a:p>
            <a:pPr lvl="1"/>
            <a:r>
              <a:rPr lang="en-US" dirty="0" smtClean="0"/>
              <a:t>Asymptotically</a:t>
            </a:r>
          </a:p>
          <a:p>
            <a:r>
              <a:rPr lang="en-US" dirty="0" smtClean="0"/>
              <a:t>Be robust against violations of sufficient conditions for consistency</a:t>
            </a:r>
          </a:p>
          <a:p>
            <a:r>
              <a:rPr lang="en-US" dirty="0" smtClean="0"/>
              <a:t>Be fast</a:t>
            </a:r>
          </a:p>
          <a:p>
            <a:r>
              <a:rPr lang="en-US" dirty="0" smtClean="0"/>
              <a:t>Give the right answers in practice. </a:t>
            </a: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13</a:t>
            </a:fld>
            <a:endParaRPr lang="en-US"/>
          </a:p>
        </p:txBody>
      </p:sp>
    </p:spTree>
    <p:extLst>
      <p:ext uri="{BB962C8B-B14F-4D97-AF65-F5344CB8AC3E}">
        <p14:creationId xmlns:p14="http://schemas.microsoft.com/office/powerpoint/2010/main" val="15123382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An Underdetermined Problem</a:t>
            </a:r>
            <a:endParaRPr lang="en-US" b="1" dirty="0">
              <a:solidFill>
                <a:schemeClr val="accent1"/>
              </a:solidFill>
            </a:endParaRPr>
          </a:p>
        </p:txBody>
      </p:sp>
      <p:sp>
        <p:nvSpPr>
          <p:cNvPr id="3" name="Content Placeholder 2"/>
          <p:cNvSpPr>
            <a:spLocks noGrp="1"/>
          </p:cNvSpPr>
          <p:nvPr>
            <p:ph idx="1"/>
          </p:nvPr>
        </p:nvSpPr>
        <p:spPr>
          <a:ln>
            <a:solidFill>
              <a:srgbClr val="FF0000"/>
            </a:solidFill>
          </a:ln>
        </p:spPr>
        <p:txBody>
          <a:bodyPr>
            <a:normAutofit/>
          </a:bodyPr>
          <a:lstStyle/>
          <a:p>
            <a:r>
              <a:rPr lang="en-US" dirty="0" smtClean="0"/>
              <a:t>We need further assumptions!</a:t>
            </a:r>
          </a:p>
          <a:p>
            <a:pPr lvl="1"/>
            <a:r>
              <a:rPr lang="en-US" dirty="0" smtClean="0"/>
              <a:t>Linearity + non-</a:t>
            </a:r>
            <a:r>
              <a:rPr lang="en-US" dirty="0" err="1" smtClean="0"/>
              <a:t>Gaussianity</a:t>
            </a:r>
            <a:r>
              <a:rPr lang="en-US" dirty="0" smtClean="0"/>
              <a:t>, or</a:t>
            </a:r>
          </a:p>
          <a:p>
            <a:pPr lvl="1"/>
            <a:r>
              <a:rPr lang="en-US" dirty="0" smtClean="0"/>
              <a:t>Faithfulness (all conditional independence relations are consequences of the Markov Condition for the true causal graph), or</a:t>
            </a:r>
          </a:p>
          <a:p>
            <a:pPr lvl="1"/>
            <a:r>
              <a:rPr lang="en-US" dirty="0" smtClean="0"/>
              <a:t>Adjacency Faithfulness (two variables are directly connected by an edge only if no conditioning set makes them independent),   or</a:t>
            </a:r>
          </a:p>
          <a:p>
            <a:pPr lvl="1"/>
            <a:r>
              <a:rPr lang="en-US" dirty="0"/>
              <a:t> </a:t>
            </a:r>
            <a:r>
              <a:rPr lang="en-US" dirty="0" smtClean="0"/>
              <a:t>???</a:t>
            </a: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14</a:t>
            </a:fld>
            <a:endParaRPr lang="en-US"/>
          </a:p>
        </p:txBody>
      </p:sp>
    </p:spTree>
    <p:extLst>
      <p:ext uri="{BB962C8B-B14F-4D97-AF65-F5344CB8AC3E}">
        <p14:creationId xmlns:p14="http://schemas.microsoft.com/office/powerpoint/2010/main" val="34304529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A Quarter Century Research Strategy</a:t>
            </a:r>
            <a:endParaRPr lang="en-US" b="1" dirty="0">
              <a:solidFill>
                <a:schemeClr val="accent1"/>
              </a:solidFill>
            </a:endParaRPr>
          </a:p>
        </p:txBody>
      </p:sp>
      <p:sp>
        <p:nvSpPr>
          <p:cNvPr id="3" name="Content Placeholder 2"/>
          <p:cNvSpPr>
            <a:spLocks noGrp="1"/>
          </p:cNvSpPr>
          <p:nvPr>
            <p:ph idx="1"/>
          </p:nvPr>
        </p:nvSpPr>
        <p:spPr>
          <a:xfrm>
            <a:off x="323193" y="1497724"/>
            <a:ext cx="8229600" cy="5188115"/>
          </a:xfrm>
          <a:ln>
            <a:solidFill>
              <a:srgbClr val="FF0000"/>
            </a:solidFill>
          </a:ln>
        </p:spPr>
        <p:txBody>
          <a:bodyPr>
            <a:normAutofit fontScale="85000" lnSpcReduction="20000"/>
          </a:bodyPr>
          <a:lstStyle/>
          <a:p>
            <a:r>
              <a:rPr lang="en-US" dirty="0" smtClean="0"/>
              <a:t>Start with a bounded problem:</a:t>
            </a:r>
          </a:p>
          <a:p>
            <a:pPr marL="0" indent="0">
              <a:buNone/>
            </a:pPr>
            <a:r>
              <a:rPr lang="en-US" dirty="0"/>
              <a:t>	</a:t>
            </a:r>
            <a:r>
              <a:rPr lang="en-US" dirty="0" smtClean="0"/>
              <a:t>acyclic causal structure</a:t>
            </a:r>
          </a:p>
          <a:p>
            <a:pPr marL="0" indent="0">
              <a:buNone/>
            </a:pPr>
            <a:r>
              <a:rPr lang="en-US" dirty="0"/>
              <a:t>	</a:t>
            </a:r>
            <a:r>
              <a:rPr lang="en-US" dirty="0" smtClean="0"/>
              <a:t>no unobserved common causes</a:t>
            </a:r>
          </a:p>
          <a:p>
            <a:pPr marL="0" indent="0">
              <a:buNone/>
            </a:pPr>
            <a:r>
              <a:rPr lang="en-US" dirty="0"/>
              <a:t>	</a:t>
            </a:r>
            <a:r>
              <a:rPr lang="en-US" dirty="0" err="1" smtClean="0"/>
              <a:t>i.i.d</a:t>
            </a:r>
            <a:r>
              <a:rPr lang="en-US" dirty="0" smtClean="0"/>
              <a:t>. Normal or Multinomial data</a:t>
            </a:r>
          </a:p>
          <a:p>
            <a:pPr marL="0" indent="0">
              <a:buNone/>
            </a:pPr>
            <a:r>
              <a:rPr lang="en-US" dirty="0"/>
              <a:t>	</a:t>
            </a:r>
            <a:r>
              <a:rPr lang="en-US" dirty="0" smtClean="0"/>
              <a:t>estimate Markov equivalence classes of graphs</a:t>
            </a:r>
          </a:p>
          <a:p>
            <a:r>
              <a:rPr lang="en-US" dirty="0" smtClean="0"/>
              <a:t>Find a consistent, feasible estimator (algorithm)</a:t>
            </a:r>
          </a:p>
          <a:p>
            <a:pPr marL="0" indent="0">
              <a:buNone/>
            </a:pPr>
            <a:r>
              <a:rPr lang="en-US" dirty="0" smtClean="0"/>
              <a:t>Investigate:</a:t>
            </a:r>
          </a:p>
          <a:p>
            <a:pPr marL="0" indent="0">
              <a:buNone/>
            </a:pPr>
            <a:r>
              <a:rPr lang="en-US" dirty="0"/>
              <a:t>	</a:t>
            </a:r>
            <a:r>
              <a:rPr lang="en-US" dirty="0" smtClean="0"/>
              <a:t>Complexity</a:t>
            </a:r>
          </a:p>
          <a:p>
            <a:pPr marL="0" indent="0">
              <a:buNone/>
            </a:pPr>
            <a:r>
              <a:rPr lang="en-US" dirty="0" smtClean="0"/>
              <a:t>`	Finite sample performance</a:t>
            </a:r>
          </a:p>
          <a:p>
            <a:r>
              <a:rPr lang="en-US" dirty="0" smtClean="0"/>
              <a:t>Repeat with harder problems: generalize; specialize.</a:t>
            </a:r>
          </a:p>
          <a:p>
            <a:r>
              <a:rPr lang="en-US" dirty="0" smtClean="0"/>
              <a:t>Scale up.</a:t>
            </a:r>
          </a:p>
          <a:p>
            <a:pPr marL="0" indent="0">
              <a:buNone/>
            </a:pPr>
            <a:r>
              <a:rPr lang="en-US" dirty="0"/>
              <a:t>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15</a:t>
            </a:fld>
            <a:endParaRPr lang="en-US"/>
          </a:p>
        </p:txBody>
      </p:sp>
      <p:cxnSp>
        <p:nvCxnSpPr>
          <p:cNvPr id="6" name="Straight Connector 5"/>
          <p:cNvCxnSpPr/>
          <p:nvPr/>
        </p:nvCxnSpPr>
        <p:spPr>
          <a:xfrm>
            <a:off x="1261241" y="2159876"/>
            <a:ext cx="1056290" cy="315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61241" y="2522483"/>
            <a:ext cx="528145" cy="47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49517" y="2900855"/>
            <a:ext cx="2963917" cy="157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5313" y="2916621"/>
            <a:ext cx="382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80138" y="3279228"/>
            <a:ext cx="3515710" cy="630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271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4714"/>
          </a:xfrm>
        </p:spPr>
        <p:txBody>
          <a:bodyPr/>
          <a:lstStyle/>
          <a:p>
            <a:r>
              <a:rPr lang="en-US" b="1" dirty="0" smtClean="0">
                <a:solidFill>
                  <a:schemeClr val="accent1"/>
                </a:solidFill>
              </a:rPr>
              <a:t>Strategies</a:t>
            </a:r>
            <a:endParaRPr lang="en-US" b="1" dirty="0">
              <a:solidFill>
                <a:schemeClr val="accent1"/>
              </a:solidFill>
            </a:endParaRPr>
          </a:p>
        </p:txBody>
      </p:sp>
      <p:sp>
        <p:nvSpPr>
          <p:cNvPr id="3" name="Content Placeholder 2"/>
          <p:cNvSpPr>
            <a:spLocks noGrp="1"/>
          </p:cNvSpPr>
          <p:nvPr>
            <p:ph idx="1"/>
          </p:nvPr>
        </p:nvSpPr>
        <p:spPr>
          <a:ln>
            <a:solidFill>
              <a:srgbClr val="FF0000"/>
            </a:solidFill>
          </a:ln>
        </p:spPr>
        <p:txBody>
          <a:bodyPr/>
          <a:lstStyle/>
          <a:p>
            <a:pPr marL="0" indent="0">
              <a:buNone/>
            </a:pPr>
            <a:r>
              <a:rPr lang="en-US" dirty="0" smtClean="0"/>
              <a:t>Estimate undirected                   Estimate jointly:     </a:t>
            </a:r>
          </a:p>
          <a:p>
            <a:pPr marL="0" indent="0">
              <a:buNone/>
            </a:pPr>
            <a:r>
              <a:rPr lang="en-US" dirty="0" smtClean="0"/>
              <a:t>skeleton and directions </a:t>
            </a:r>
          </a:p>
          <a:p>
            <a:pPr marL="0" indent="0">
              <a:buNone/>
            </a:pPr>
            <a:r>
              <a:rPr lang="en-US" dirty="0" smtClean="0"/>
              <a:t>separately:</a:t>
            </a:r>
          </a:p>
          <a:p>
            <a:pPr marL="0" indent="0">
              <a:buNone/>
            </a:pPr>
            <a:r>
              <a:rPr lang="en-US" dirty="0" smtClean="0"/>
              <a:t>All methods that use                 ICA methods</a:t>
            </a:r>
          </a:p>
          <a:p>
            <a:pPr marL="0" indent="0">
              <a:buNone/>
            </a:pPr>
            <a:r>
              <a:rPr lang="en-US" dirty="0"/>
              <a:t>c</a:t>
            </a:r>
            <a:r>
              <a:rPr lang="en-US" dirty="0" smtClean="0"/>
              <a:t>onditional independence        Bayesian methods</a:t>
            </a:r>
          </a:p>
          <a:p>
            <a:pPr marL="0" indent="0">
              <a:buNone/>
            </a:pPr>
            <a:r>
              <a:rPr lang="en-US" dirty="0" smtClean="0"/>
              <a:t>tests</a:t>
            </a:r>
          </a:p>
        </p:txBody>
      </p:sp>
      <p:sp>
        <p:nvSpPr>
          <p:cNvPr id="4" name="Slide Number Placeholder 3"/>
          <p:cNvSpPr>
            <a:spLocks noGrp="1"/>
          </p:cNvSpPr>
          <p:nvPr>
            <p:ph type="sldNum" sz="quarter" idx="12"/>
          </p:nvPr>
        </p:nvSpPr>
        <p:spPr/>
        <p:txBody>
          <a:bodyPr/>
          <a:lstStyle/>
          <a:p>
            <a:fld id="{F4F37E23-1C9D-4DA3-AA16-D957ABEC9F10}" type="slidenum">
              <a:rPr lang="en-US" smtClean="0"/>
              <a:t>16</a:t>
            </a:fld>
            <a:endParaRPr lang="en-US"/>
          </a:p>
        </p:txBody>
      </p:sp>
      <p:cxnSp>
        <p:nvCxnSpPr>
          <p:cNvPr id="6" name="Straight Connector 5"/>
          <p:cNvCxnSpPr/>
          <p:nvPr/>
        </p:nvCxnSpPr>
        <p:spPr>
          <a:xfrm flipV="1">
            <a:off x="504497" y="3294993"/>
            <a:ext cx="8071944" cy="6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92262" y="1600200"/>
            <a:ext cx="0" cy="45259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2017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Solved (?) Problems</a:t>
            </a:r>
            <a:endParaRPr lang="en-US" b="1" dirty="0">
              <a:solidFill>
                <a:schemeClr val="accent1"/>
              </a:solidFill>
            </a:endParaRPr>
          </a:p>
        </p:txBody>
      </p:sp>
      <p:sp>
        <p:nvSpPr>
          <p:cNvPr id="3" name="Content Placeholder 2"/>
          <p:cNvSpPr>
            <a:spLocks noGrp="1"/>
          </p:cNvSpPr>
          <p:nvPr>
            <p:ph idx="1"/>
          </p:nvPr>
        </p:nvSpPr>
        <p:spPr>
          <a:ln>
            <a:solidFill>
              <a:srgbClr val="FF0000"/>
            </a:solidFill>
          </a:ln>
        </p:spPr>
        <p:txBody>
          <a:bodyPr>
            <a:normAutofit fontScale="92500" lnSpcReduction="10000"/>
          </a:bodyPr>
          <a:lstStyle/>
          <a:p>
            <a:pPr marL="0" indent="0">
              <a:buNone/>
            </a:pPr>
            <a:r>
              <a:rPr lang="en-US" dirty="0" err="1" smtClean="0"/>
              <a:t>I.i.d</a:t>
            </a:r>
            <a:r>
              <a:rPr lang="en-US" dirty="0" smtClean="0"/>
              <a:t>. Normal or Multinomial data; no unobserved confounders; acyclic; no sample selection bias:</a:t>
            </a:r>
          </a:p>
          <a:p>
            <a:pPr marL="0" indent="0">
              <a:buNone/>
            </a:pPr>
            <a:r>
              <a:rPr lang="en-US" dirty="0"/>
              <a:t>	</a:t>
            </a:r>
            <a:r>
              <a:rPr lang="en-US" dirty="0" smtClean="0">
                <a:solidFill>
                  <a:schemeClr val="accent1"/>
                </a:solidFill>
              </a:rPr>
              <a:t>PC (1991); GES (1996); many others</a:t>
            </a:r>
          </a:p>
          <a:p>
            <a:pPr marL="0" indent="0">
              <a:buNone/>
            </a:pPr>
            <a:r>
              <a:rPr lang="en-US" dirty="0" err="1"/>
              <a:t>I.i.d</a:t>
            </a:r>
            <a:r>
              <a:rPr lang="en-US" dirty="0"/>
              <a:t>. Normal, Multinomial data; </a:t>
            </a:r>
            <a:r>
              <a:rPr lang="en-US" dirty="0" smtClean="0"/>
              <a:t>unobserved </a:t>
            </a:r>
            <a:r>
              <a:rPr lang="en-US" dirty="0"/>
              <a:t>confounders; acyclic; </a:t>
            </a:r>
            <a:r>
              <a:rPr lang="en-US" dirty="0" smtClean="0"/>
              <a:t>sample </a:t>
            </a:r>
            <a:r>
              <a:rPr lang="en-US" dirty="0"/>
              <a:t>selection bias</a:t>
            </a:r>
            <a:r>
              <a:rPr lang="en-US" dirty="0" smtClean="0"/>
              <a:t>:</a:t>
            </a:r>
          </a:p>
          <a:p>
            <a:pPr marL="0" indent="0">
              <a:buNone/>
            </a:pPr>
            <a:r>
              <a:rPr lang="en-US" dirty="0"/>
              <a:t>	</a:t>
            </a:r>
            <a:r>
              <a:rPr lang="en-US" dirty="0" smtClean="0">
                <a:solidFill>
                  <a:schemeClr val="accent1"/>
                </a:solidFill>
              </a:rPr>
              <a:t>FCI (1993); RFCI (2012)</a:t>
            </a:r>
          </a:p>
          <a:p>
            <a:pPr marL="0" indent="0">
              <a:buNone/>
            </a:pPr>
            <a:r>
              <a:rPr lang="en-US" dirty="0" err="1"/>
              <a:t>I.i.d</a:t>
            </a:r>
            <a:r>
              <a:rPr lang="en-US" dirty="0"/>
              <a:t>. </a:t>
            </a:r>
            <a:r>
              <a:rPr lang="en-US" dirty="0" smtClean="0"/>
              <a:t>Linear systems, no </a:t>
            </a:r>
            <a:r>
              <a:rPr lang="en-US" dirty="0"/>
              <a:t>unobserved confounders; </a:t>
            </a:r>
            <a:r>
              <a:rPr lang="en-US" dirty="0" smtClean="0"/>
              <a:t>no </a:t>
            </a:r>
            <a:r>
              <a:rPr lang="en-US" dirty="0"/>
              <a:t>sample selection bias</a:t>
            </a:r>
            <a:r>
              <a:rPr lang="en-US" dirty="0" smtClean="0"/>
              <a:t>:</a:t>
            </a:r>
          </a:p>
          <a:p>
            <a:pPr marL="0" indent="0">
              <a:buNone/>
            </a:pPr>
            <a:r>
              <a:rPr lang="en-US" dirty="0"/>
              <a:t>	</a:t>
            </a:r>
            <a:r>
              <a:rPr lang="en-US" dirty="0" smtClean="0">
                <a:solidFill>
                  <a:schemeClr val="accent1"/>
                </a:solidFill>
              </a:rPr>
              <a:t>CCD (1996)</a:t>
            </a:r>
            <a:endParaRPr lang="en-US" dirty="0">
              <a:solidFill>
                <a:schemeClr val="accent1"/>
              </a:solidFill>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17</a:t>
            </a:fld>
            <a:endParaRPr lang="en-US"/>
          </a:p>
        </p:txBody>
      </p:sp>
    </p:spTree>
    <p:extLst>
      <p:ext uri="{BB962C8B-B14F-4D97-AF65-F5344CB8AC3E}">
        <p14:creationId xmlns:p14="http://schemas.microsoft.com/office/powerpoint/2010/main" val="20725720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Solved (?) Problems</a:t>
            </a:r>
            <a:endParaRPr lang="en-US" b="1" dirty="0">
              <a:solidFill>
                <a:schemeClr val="accent1"/>
              </a:solidFill>
            </a:endParaRPr>
          </a:p>
        </p:txBody>
      </p:sp>
      <p:sp>
        <p:nvSpPr>
          <p:cNvPr id="3" name="Content Placeholder 2"/>
          <p:cNvSpPr>
            <a:spLocks noGrp="1"/>
          </p:cNvSpPr>
          <p:nvPr>
            <p:ph idx="1"/>
          </p:nvPr>
        </p:nvSpPr>
        <p:spPr>
          <a:xfrm>
            <a:off x="252248" y="1600200"/>
            <a:ext cx="8560676" cy="4525963"/>
          </a:xfrm>
          <a:ln>
            <a:solidFill>
              <a:srgbClr val="FF0000"/>
            </a:solidFill>
          </a:ln>
        </p:spPr>
        <p:txBody>
          <a:bodyPr/>
          <a:lstStyle/>
          <a:p>
            <a:pPr marL="0" indent="0">
              <a:buNone/>
            </a:pPr>
            <a:r>
              <a:rPr lang="en-US" dirty="0" smtClean="0"/>
              <a:t>Discovering the Unobserved </a:t>
            </a:r>
            <a:r>
              <a:rPr lang="en-US" sz="2400" dirty="0" smtClean="0"/>
              <a:t>(Silva, 2006)</a:t>
            </a:r>
            <a:r>
              <a:rPr lang="en-US" dirty="0" smtClean="0"/>
              <a:t>:</a:t>
            </a:r>
          </a:p>
          <a:p>
            <a:pPr marL="0" indent="0">
              <a:buNone/>
            </a:pPr>
            <a:r>
              <a:rPr lang="en-US" dirty="0" smtClean="0"/>
              <a:t>       Data                        </a:t>
            </a:r>
            <a:r>
              <a:rPr lang="en-US" sz="2400" dirty="0" smtClean="0"/>
              <a:t>U1	       U2                      </a:t>
            </a:r>
            <a:r>
              <a:rPr lang="en-US" sz="2400" dirty="0" err="1" smtClean="0"/>
              <a:t>U2</a:t>
            </a:r>
            <a:endParaRPr lang="en-US" sz="2400" dirty="0" smtClean="0"/>
          </a:p>
          <a:p>
            <a:pPr marL="0" indent="0">
              <a:buNone/>
            </a:pPr>
            <a:endParaRPr lang="en-US" sz="2400" dirty="0" smtClean="0"/>
          </a:p>
          <a:p>
            <a:pPr marL="0" indent="0">
              <a:buNone/>
            </a:pPr>
            <a:r>
              <a:rPr lang="en-US" sz="2400" dirty="0" smtClean="0"/>
              <a:t>X1, X2, X3, ….</a:t>
            </a:r>
            <a:r>
              <a:rPr lang="en-US" sz="2400" dirty="0" err="1" smtClean="0"/>
              <a:t>Xmany</a:t>
            </a:r>
            <a:r>
              <a:rPr lang="en-US" sz="2400" dirty="0" smtClean="0"/>
              <a:t>           X1  X4 X8     X11 X13 X16    X20 X21 X22 </a:t>
            </a:r>
          </a:p>
          <a:p>
            <a:pPr marL="0" indent="0">
              <a:buNone/>
            </a:pPr>
            <a:endParaRPr lang="en-US" sz="2400" dirty="0"/>
          </a:p>
          <a:p>
            <a:pPr marL="0" indent="0">
              <a:buNone/>
            </a:pPr>
            <a:r>
              <a:rPr lang="en-US" sz="2400" dirty="0" smtClean="0"/>
              <a:t>Generalized to non-linear systems </a:t>
            </a:r>
            <a:r>
              <a:rPr lang="en-US" sz="2000" dirty="0" smtClean="0"/>
              <a:t>(</a:t>
            </a:r>
            <a:r>
              <a:rPr lang="en-US" sz="2000" dirty="0" err="1" smtClean="0"/>
              <a:t>Spirtes</a:t>
            </a:r>
            <a:r>
              <a:rPr lang="en-US" sz="2000" dirty="0" smtClean="0"/>
              <a:t>, 2013</a:t>
            </a:r>
            <a:r>
              <a:rPr lang="en-US" sz="2400" dirty="0" smtClean="0"/>
              <a:t>).</a:t>
            </a:r>
          </a:p>
          <a:p>
            <a:pPr marL="0" indent="0">
              <a:buNone/>
            </a:pPr>
            <a:r>
              <a:rPr lang="en-US" sz="2400" dirty="0" smtClean="0"/>
              <a:t>Partial sound replacement for factor analysis.   </a:t>
            </a:r>
            <a:endParaRPr lang="en-US" sz="2400" dirty="0"/>
          </a:p>
        </p:txBody>
      </p:sp>
      <p:sp>
        <p:nvSpPr>
          <p:cNvPr id="4" name="Slide Number Placeholder 3"/>
          <p:cNvSpPr>
            <a:spLocks noGrp="1"/>
          </p:cNvSpPr>
          <p:nvPr>
            <p:ph type="sldNum" sz="quarter" idx="12"/>
          </p:nvPr>
        </p:nvSpPr>
        <p:spPr/>
        <p:txBody>
          <a:bodyPr/>
          <a:lstStyle/>
          <a:p>
            <a:fld id="{F4F37E23-1C9D-4DA3-AA16-D957ABEC9F10}" type="slidenum">
              <a:rPr lang="en-US" smtClean="0"/>
              <a:t>18</a:t>
            </a:fld>
            <a:endParaRPr lang="en-US"/>
          </a:p>
        </p:txBody>
      </p:sp>
      <p:cxnSp>
        <p:nvCxnSpPr>
          <p:cNvPr id="6" name="Straight Arrow Connector 5"/>
          <p:cNvCxnSpPr/>
          <p:nvPr/>
        </p:nvCxnSpPr>
        <p:spPr>
          <a:xfrm flipH="1">
            <a:off x="3815255" y="2648607"/>
            <a:ext cx="220717" cy="583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46331" y="2758966"/>
            <a:ext cx="15766" cy="472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62097" y="2758966"/>
            <a:ext cx="331075" cy="472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297214" y="2648607"/>
            <a:ext cx="220717" cy="583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17931" y="2758966"/>
            <a:ext cx="252248" cy="472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44055" y="2758966"/>
            <a:ext cx="599090" cy="472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126014" y="2758966"/>
            <a:ext cx="189186" cy="472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88621" y="2758966"/>
            <a:ext cx="126124" cy="472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14745" y="2758966"/>
            <a:ext cx="457200" cy="472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93172" y="2475186"/>
            <a:ext cx="804042" cy="15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990896" y="2490952"/>
            <a:ext cx="10405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a:xfrm>
            <a:off x="2412124" y="2648607"/>
            <a:ext cx="1008993" cy="291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6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Solved (?) Problems</a:t>
            </a:r>
            <a:endParaRPr lang="en-US" b="1" dirty="0">
              <a:solidFill>
                <a:schemeClr val="accent1"/>
              </a:solidFill>
            </a:endParaRPr>
          </a:p>
        </p:txBody>
      </p:sp>
      <p:sp>
        <p:nvSpPr>
          <p:cNvPr id="3" name="Content Placeholder 2"/>
          <p:cNvSpPr>
            <a:spLocks noGrp="1"/>
          </p:cNvSpPr>
          <p:nvPr>
            <p:ph idx="1"/>
          </p:nvPr>
        </p:nvSpPr>
        <p:spPr/>
        <p:txBody>
          <a:bodyPr/>
          <a:lstStyle/>
          <a:p>
            <a:pPr marL="0" indent="0">
              <a:buNone/>
            </a:pPr>
            <a:r>
              <a:rPr lang="en-US" dirty="0" smtClean="0"/>
              <a:t>Multiple, non-</a:t>
            </a:r>
            <a:r>
              <a:rPr lang="en-US" dirty="0" err="1" smtClean="0"/>
              <a:t>i.d.</a:t>
            </a:r>
            <a:r>
              <a:rPr lang="en-US" dirty="0" smtClean="0"/>
              <a:t> data sets </a:t>
            </a:r>
            <a:r>
              <a:rPr lang="en-US" sz="2000" dirty="0" smtClean="0"/>
              <a:t> (Tillman, 2009; Ramsey 2013)</a:t>
            </a:r>
            <a:r>
              <a:rPr lang="en-US" dirty="0" smtClean="0"/>
              <a:t> :</a:t>
            </a:r>
          </a:p>
          <a:p>
            <a:pPr marL="0" indent="0">
              <a:buNone/>
            </a:pPr>
            <a:endParaRPr lang="en-US" dirty="0"/>
          </a:p>
          <a:p>
            <a:pPr marL="0" indent="0">
              <a:buNone/>
            </a:pPr>
            <a:r>
              <a:rPr lang="en-US" dirty="0" smtClean="0"/>
              <a:t>			X  	Y	Z</a:t>
            </a:r>
          </a:p>
          <a:p>
            <a:pPr marL="0" indent="0">
              <a:buNone/>
            </a:pPr>
            <a:r>
              <a:rPr lang="en-US" dirty="0"/>
              <a:t> </a:t>
            </a:r>
            <a:endParaRPr lang="en-US" dirty="0" smtClean="0"/>
          </a:p>
          <a:p>
            <a:pPr marL="0" indent="0">
              <a:buNone/>
            </a:pPr>
            <a:endParaRPr lang="en-US" dirty="0" smtClean="0"/>
          </a:p>
          <a:p>
            <a:pPr marL="0" indent="0">
              <a:buNone/>
            </a:pPr>
            <a:r>
              <a:rPr lang="en-US" dirty="0" smtClean="0"/>
              <a:t>Learning graphical causal structure from a mixed data set (</a:t>
            </a:r>
            <a:r>
              <a:rPr lang="en-US" sz="2000" dirty="0" smtClean="0"/>
              <a:t>Meek, ?)</a:t>
            </a:r>
            <a:endParaRPr lang="en-US" sz="2000" dirty="0"/>
          </a:p>
        </p:txBody>
      </p:sp>
      <p:sp>
        <p:nvSpPr>
          <p:cNvPr id="4" name="Slide Number Placeholder 3"/>
          <p:cNvSpPr>
            <a:spLocks noGrp="1"/>
          </p:cNvSpPr>
          <p:nvPr>
            <p:ph type="sldNum" sz="quarter" idx="12"/>
          </p:nvPr>
        </p:nvSpPr>
        <p:spPr/>
        <p:txBody>
          <a:bodyPr/>
          <a:lstStyle/>
          <a:p>
            <a:fld id="{F4F37E23-1C9D-4DA3-AA16-D957ABEC9F10}" type="slidenum">
              <a:rPr lang="en-US" smtClean="0"/>
              <a:t>19</a:t>
            </a:fld>
            <a:endParaRPr lang="en-US"/>
          </a:p>
        </p:txBody>
      </p:sp>
      <p:sp>
        <p:nvSpPr>
          <p:cNvPr id="5" name="Freeform 4"/>
          <p:cNvSpPr/>
          <p:nvPr/>
        </p:nvSpPr>
        <p:spPr>
          <a:xfrm>
            <a:off x="756745" y="2396359"/>
            <a:ext cx="1171761" cy="599089"/>
          </a:xfrm>
          <a:custGeom>
            <a:avLst/>
            <a:gdLst>
              <a:gd name="connsiteX0" fmla="*/ 252248 w 1171761"/>
              <a:gd name="connsiteY0" fmla="*/ 0 h 599089"/>
              <a:gd name="connsiteX1" fmla="*/ 252248 w 1171761"/>
              <a:gd name="connsiteY1" fmla="*/ 0 h 599089"/>
              <a:gd name="connsiteX2" fmla="*/ 141889 w 1171761"/>
              <a:gd name="connsiteY2" fmla="*/ 78827 h 599089"/>
              <a:gd name="connsiteX3" fmla="*/ 47296 w 1171761"/>
              <a:gd name="connsiteY3" fmla="*/ 173420 h 599089"/>
              <a:gd name="connsiteX4" fmla="*/ 0 w 1171761"/>
              <a:gd name="connsiteY4" fmla="*/ 283779 h 599089"/>
              <a:gd name="connsiteX5" fmla="*/ 78827 w 1171761"/>
              <a:gd name="connsiteY5" fmla="*/ 378372 h 599089"/>
              <a:gd name="connsiteX6" fmla="*/ 157655 w 1171761"/>
              <a:gd name="connsiteY6" fmla="*/ 472965 h 599089"/>
              <a:gd name="connsiteX7" fmla="*/ 220717 w 1171761"/>
              <a:gd name="connsiteY7" fmla="*/ 520262 h 599089"/>
              <a:gd name="connsiteX8" fmla="*/ 346841 w 1171761"/>
              <a:gd name="connsiteY8" fmla="*/ 583324 h 599089"/>
              <a:gd name="connsiteX9" fmla="*/ 457200 w 1171761"/>
              <a:gd name="connsiteY9" fmla="*/ 599089 h 599089"/>
              <a:gd name="connsiteX10" fmla="*/ 583324 w 1171761"/>
              <a:gd name="connsiteY10" fmla="*/ 583324 h 599089"/>
              <a:gd name="connsiteX11" fmla="*/ 693683 w 1171761"/>
              <a:gd name="connsiteY11" fmla="*/ 472965 h 599089"/>
              <a:gd name="connsiteX12" fmla="*/ 756745 w 1171761"/>
              <a:gd name="connsiteY12" fmla="*/ 441434 h 599089"/>
              <a:gd name="connsiteX13" fmla="*/ 804041 w 1171761"/>
              <a:gd name="connsiteY13" fmla="*/ 425669 h 599089"/>
              <a:gd name="connsiteX14" fmla="*/ 1119352 w 1171761"/>
              <a:gd name="connsiteY14" fmla="*/ 394138 h 599089"/>
              <a:gd name="connsiteX15" fmla="*/ 1166648 w 1171761"/>
              <a:gd name="connsiteY15" fmla="*/ 378372 h 599089"/>
              <a:gd name="connsiteX16" fmla="*/ 1087821 w 1171761"/>
              <a:gd name="connsiteY16" fmla="*/ 315310 h 599089"/>
              <a:gd name="connsiteX17" fmla="*/ 977462 w 1171761"/>
              <a:gd name="connsiteY17" fmla="*/ 236482 h 599089"/>
              <a:gd name="connsiteX18" fmla="*/ 882869 w 1171761"/>
              <a:gd name="connsiteY18" fmla="*/ 189186 h 599089"/>
              <a:gd name="connsiteX19" fmla="*/ 835572 w 1171761"/>
              <a:gd name="connsiteY19" fmla="*/ 157655 h 599089"/>
              <a:gd name="connsiteX20" fmla="*/ 772510 w 1171761"/>
              <a:gd name="connsiteY20" fmla="*/ 94593 h 599089"/>
              <a:gd name="connsiteX21" fmla="*/ 819807 w 1171761"/>
              <a:gd name="connsiteY21" fmla="*/ 63062 h 599089"/>
              <a:gd name="connsiteX22" fmla="*/ 772510 w 1171761"/>
              <a:gd name="connsiteY22" fmla="*/ 31531 h 599089"/>
              <a:gd name="connsiteX23" fmla="*/ 315310 w 1171761"/>
              <a:gd name="connsiteY23" fmla="*/ 0 h 599089"/>
              <a:gd name="connsiteX24" fmla="*/ 283779 w 1171761"/>
              <a:gd name="connsiteY24" fmla="*/ 47296 h 599089"/>
              <a:gd name="connsiteX25" fmla="*/ 252248 w 1171761"/>
              <a:gd name="connsiteY25" fmla="*/ 0 h 59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1761" h="599089">
                <a:moveTo>
                  <a:pt x="252248" y="0"/>
                </a:moveTo>
                <a:lnTo>
                  <a:pt x="252248" y="0"/>
                </a:lnTo>
                <a:cubicBezTo>
                  <a:pt x="215462" y="26276"/>
                  <a:pt x="176399" y="49626"/>
                  <a:pt x="141889" y="78827"/>
                </a:cubicBezTo>
                <a:cubicBezTo>
                  <a:pt x="107848" y="107630"/>
                  <a:pt x="47296" y="173420"/>
                  <a:pt x="47296" y="173420"/>
                </a:cubicBezTo>
                <a:cubicBezTo>
                  <a:pt x="41138" y="185736"/>
                  <a:pt x="0" y="260579"/>
                  <a:pt x="0" y="283779"/>
                </a:cubicBezTo>
                <a:cubicBezTo>
                  <a:pt x="0" y="344001"/>
                  <a:pt x="40536" y="340080"/>
                  <a:pt x="78827" y="378372"/>
                </a:cubicBezTo>
                <a:cubicBezTo>
                  <a:pt x="224786" y="524332"/>
                  <a:pt x="-23134" y="318004"/>
                  <a:pt x="157655" y="472965"/>
                </a:cubicBezTo>
                <a:cubicBezTo>
                  <a:pt x="177605" y="490065"/>
                  <a:pt x="198854" y="505687"/>
                  <a:pt x="220717" y="520262"/>
                </a:cubicBezTo>
                <a:cubicBezTo>
                  <a:pt x="260260" y="546624"/>
                  <a:pt x="299508" y="573857"/>
                  <a:pt x="346841" y="583324"/>
                </a:cubicBezTo>
                <a:cubicBezTo>
                  <a:pt x="383279" y="590612"/>
                  <a:pt x="420414" y="593834"/>
                  <a:pt x="457200" y="599089"/>
                </a:cubicBezTo>
                <a:cubicBezTo>
                  <a:pt x="499241" y="593834"/>
                  <a:pt x="545940" y="603262"/>
                  <a:pt x="583324" y="583324"/>
                </a:cubicBezTo>
                <a:cubicBezTo>
                  <a:pt x="629227" y="558842"/>
                  <a:pt x="647152" y="496231"/>
                  <a:pt x="693683" y="472965"/>
                </a:cubicBezTo>
                <a:cubicBezTo>
                  <a:pt x="714704" y="462455"/>
                  <a:pt x="735143" y="450692"/>
                  <a:pt x="756745" y="441434"/>
                </a:cubicBezTo>
                <a:cubicBezTo>
                  <a:pt x="772019" y="434888"/>
                  <a:pt x="787562" y="427818"/>
                  <a:pt x="804041" y="425669"/>
                </a:cubicBezTo>
                <a:cubicBezTo>
                  <a:pt x="908782" y="412007"/>
                  <a:pt x="1119352" y="394138"/>
                  <a:pt x="1119352" y="394138"/>
                </a:cubicBezTo>
                <a:cubicBezTo>
                  <a:pt x="1135117" y="388883"/>
                  <a:pt x="1159216" y="393236"/>
                  <a:pt x="1166648" y="378372"/>
                </a:cubicBezTo>
                <a:cubicBezTo>
                  <a:pt x="1194292" y="323084"/>
                  <a:pt x="1101474" y="318723"/>
                  <a:pt x="1087821" y="315310"/>
                </a:cubicBezTo>
                <a:cubicBezTo>
                  <a:pt x="1031660" y="259151"/>
                  <a:pt x="1075139" y="297530"/>
                  <a:pt x="977462" y="236482"/>
                </a:cubicBezTo>
                <a:cubicBezTo>
                  <a:pt x="907608" y="192823"/>
                  <a:pt x="955797" y="213495"/>
                  <a:pt x="882869" y="189186"/>
                </a:cubicBezTo>
                <a:cubicBezTo>
                  <a:pt x="867103" y="178676"/>
                  <a:pt x="853313" y="164308"/>
                  <a:pt x="835572" y="157655"/>
                </a:cubicBezTo>
                <a:cubicBezTo>
                  <a:pt x="792785" y="141610"/>
                  <a:pt x="715815" y="165462"/>
                  <a:pt x="772510" y="94593"/>
                </a:cubicBezTo>
                <a:cubicBezTo>
                  <a:pt x="784347" y="79797"/>
                  <a:pt x="804041" y="73572"/>
                  <a:pt x="819807" y="63062"/>
                </a:cubicBezTo>
                <a:cubicBezTo>
                  <a:pt x="804041" y="52552"/>
                  <a:pt x="791375" y="33300"/>
                  <a:pt x="772510" y="31531"/>
                </a:cubicBezTo>
                <a:cubicBezTo>
                  <a:pt x="310058" y="-11824"/>
                  <a:pt x="315310" y="169200"/>
                  <a:pt x="315310" y="0"/>
                </a:cubicBezTo>
                <a:lnTo>
                  <a:pt x="283779" y="47296"/>
                </a:lnTo>
                <a:lnTo>
                  <a:pt x="252248"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41882" y="3279228"/>
            <a:ext cx="801485" cy="677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641834" y="2995448"/>
            <a:ext cx="409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08938" y="2995448"/>
            <a:ext cx="3941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983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10" y="160338"/>
            <a:ext cx="8229600" cy="906462"/>
          </a:xfrm>
        </p:spPr>
        <p:txBody>
          <a:bodyPr/>
          <a:lstStyle/>
          <a:p>
            <a:r>
              <a:rPr lang="en-US" b="1" dirty="0" smtClean="0">
                <a:solidFill>
                  <a:schemeClr val="accent1"/>
                </a:solidFill>
              </a:rPr>
              <a:t>Definitions of “Cause”</a:t>
            </a:r>
            <a:endParaRPr lang="en-US" b="1" dirty="0">
              <a:solidFill>
                <a:schemeClr val="accent1"/>
              </a:solidFill>
            </a:endParaRPr>
          </a:p>
        </p:txBody>
      </p:sp>
      <p:sp>
        <p:nvSpPr>
          <p:cNvPr id="3" name="Content Placeholder 2"/>
          <p:cNvSpPr>
            <a:spLocks noGrp="1"/>
          </p:cNvSpPr>
          <p:nvPr>
            <p:ph idx="1"/>
          </p:nvPr>
        </p:nvSpPr>
        <p:spPr>
          <a:xfrm>
            <a:off x="460375" y="1219200"/>
            <a:ext cx="8229600" cy="4525963"/>
          </a:xfrm>
          <a:ln>
            <a:solidFill>
              <a:srgbClr val="FF0000"/>
            </a:solidFill>
          </a:ln>
        </p:spPr>
        <p:txBody>
          <a:bodyPr>
            <a:normAutofit fontScale="85000" lnSpcReduction="10000"/>
          </a:bodyPr>
          <a:lstStyle/>
          <a:p>
            <a:pPr marL="0" indent="0">
              <a:buNone/>
            </a:pPr>
            <a:r>
              <a:rPr lang="en-US" dirty="0" smtClean="0"/>
              <a:t>“</a:t>
            </a:r>
            <a:r>
              <a:rPr lang="en-US" sz="2400" dirty="0" smtClean="0"/>
              <a:t>An object precedent and contiguous to another, and so united with it, that the idea of the one determined the mind to form the idea of the other, and the impression of the one to form a more lively idea of the other.”</a:t>
            </a:r>
          </a:p>
          <a:p>
            <a:pPr marL="0" indent="0">
              <a:buNone/>
            </a:pPr>
            <a:r>
              <a:rPr lang="en-US" sz="2400" dirty="0"/>
              <a:t>	</a:t>
            </a:r>
            <a:r>
              <a:rPr lang="en-US" sz="2400" dirty="0" smtClean="0"/>
              <a:t>	--David Hume</a:t>
            </a:r>
          </a:p>
          <a:p>
            <a:pPr marL="0" indent="0">
              <a:buNone/>
            </a:pPr>
            <a:endParaRPr lang="en-US" sz="2400" dirty="0"/>
          </a:p>
          <a:p>
            <a:pPr marL="0" indent="0">
              <a:buNone/>
            </a:pPr>
            <a:r>
              <a:rPr lang="en-US" sz="2400" dirty="0" smtClean="0"/>
              <a:t>“We may define a cause to be </a:t>
            </a:r>
            <a:r>
              <a:rPr lang="en-US" sz="2400" i="1" dirty="0" smtClean="0"/>
              <a:t>an object followed by another, and where all the objects, similar to the first, are followed by objects similar to the second</a:t>
            </a:r>
            <a:r>
              <a:rPr lang="en-US" sz="2400" dirty="0" smtClean="0"/>
              <a:t>. Or, in other words, </a:t>
            </a:r>
            <a:r>
              <a:rPr lang="en-US" sz="2400" b="1" i="1" dirty="0" smtClean="0"/>
              <a:t>where, if the first object had not been, the second never had existed</a:t>
            </a:r>
            <a:r>
              <a:rPr lang="en-US" sz="2400" b="1" dirty="0" smtClean="0"/>
              <a:t>.”</a:t>
            </a:r>
          </a:p>
          <a:p>
            <a:pPr marL="0" indent="0">
              <a:buNone/>
            </a:pPr>
            <a:endParaRPr lang="en-US" sz="2400" b="1" dirty="0"/>
          </a:p>
          <a:p>
            <a:pPr marL="0" indent="0">
              <a:buNone/>
            </a:pPr>
            <a:r>
              <a:rPr lang="en-US" sz="2400" b="1" dirty="0" smtClean="0"/>
              <a:t>                                --</a:t>
            </a:r>
            <a:r>
              <a:rPr lang="en-US" sz="2400" dirty="0" smtClean="0"/>
              <a:t>David Hume</a:t>
            </a:r>
          </a:p>
          <a:p>
            <a:pPr marL="0" indent="0">
              <a:buNone/>
            </a:pPr>
            <a:endParaRPr lang="en-US" sz="2400" dirty="0" smtClean="0"/>
          </a:p>
          <a:p>
            <a:pPr marL="0" indent="0">
              <a:buNone/>
            </a:pPr>
            <a:r>
              <a:rPr lang="en-US" sz="2400" dirty="0" smtClean="0"/>
              <a:t>“…nothing but correlation”  </a:t>
            </a:r>
          </a:p>
          <a:p>
            <a:pPr marL="0" indent="0">
              <a:buNone/>
            </a:pPr>
            <a:r>
              <a:rPr lang="en-US" sz="2400" dirty="0" smtClean="0"/>
              <a:t>		-- Karl Pearson</a:t>
            </a:r>
          </a:p>
          <a:p>
            <a:pPr marL="0" indent="0">
              <a:buNone/>
            </a:pPr>
            <a:endParaRPr lang="en-US" sz="2400" b="1" dirty="0"/>
          </a:p>
        </p:txBody>
      </p:sp>
      <p:sp>
        <p:nvSpPr>
          <p:cNvPr id="7" name="Slide Number Placeholder 6"/>
          <p:cNvSpPr>
            <a:spLocks noGrp="1"/>
          </p:cNvSpPr>
          <p:nvPr>
            <p:ph type="sldNum" sz="quarter" idx="12"/>
          </p:nvPr>
        </p:nvSpPr>
        <p:spPr/>
        <p:txBody>
          <a:bodyPr/>
          <a:lstStyle/>
          <a:p>
            <a:fld id="{F4F37E23-1C9D-4DA3-AA16-D957ABEC9F10}" type="slidenum">
              <a:rPr lang="en-US" smtClean="0"/>
              <a:t>2</a:t>
            </a:fld>
            <a:endParaRPr lang="en-US"/>
          </a:p>
        </p:txBody>
      </p:sp>
      <p:sp>
        <p:nvSpPr>
          <p:cNvPr id="4" name="AutoShape 2" descr="data:image/jpeg;base64,/9j/4AAQSkZJRgABAQAAAQABAAD/2wCEAAkGBhQSERUUEhQVFBQVFxcXGBgVGBcaFxQXGBQYFRcUFxcXHCYeFxokGhQXHy8gJCcpLCwsFR4xNTAqNSYrLCkBCQoKDgwOGg8PGiwkHyUpLCwsLCwsLCwpLCkpLCkpLCwsKSwsLCwsKSwsLCwpLCkpKSwsKSkpLCwpLCksKSksKf/AABEIAPcAzAMBIgACEQEDEQH/xAAbAAABBQEBAAAAAAAAAAAAAAADAQIEBQYAB//EADcQAAEDAgQDBgYBAwUBAQAAAAEAAhEDIQQSMUEFUWETInGBkaEGMrHB0fDhFELxI1JicoLiFf/EABoBAQADAQEBAAAAAAAAAAAAAAACAwQBBQb/xAAjEQACAgICAgMAAwAAAAAAAAAAAQIRAyESMQRBEyJRMmFx/9oADAMBAAIRAxEAPwDyHE1Tm1Qe2PNOxDe8UKEAQVTz9yndoeaFKVrkAcOPMru0PMoedK1yAf2p5rhWPP3KYUjfL0QBxVPP6pW1jzPqhtb4J8wgCdqeZXCseZ9UPOkzoB/bHml7Y8z7oWZKCgC9qeZS9seZ9UHMllAFFU8ylFc8z6oeZKHlAGFd3MpTXPMoBK4ICR255n1StrHmfVCa63mlaUBIFU8z6pwrHmfVAL0ocgDdueZ9U8VzzPqVGlOzICqxLu95oRKNiW94oeVAMKULoXEoBU4Jqc0IBziuBXOC5rUAWmnA3StbCYgOc1JCfskyFAMKUPXFqWEAicE0OTwgECVLC6EBzQnAJAU4IBQn5oTJXSgHpAkKUHZALKcCmgotMWQFZiD3kKUTEDvFDCAQlOaAmhPAQC5EoC6UoCAUBOC4NSoDi5cEmZTeHYI1HgATJAQC4Hhr6rg1gLidgtdgPgEAA1n/APlv3K1Hw7wEUWBoF9XO59OcLRf/AJ7Y0nmqJZC1QPN6nwfRz6uycrE+RPmqrinwuwSaLneD/pK9Pr8NAmASTpoPdZfiXDXNBzA3Mkj8LkclnXjf4eZ1aBY7K4QRzSBabiuEa5vUevgsy4QYV6dlTVClIuBSALpweAnBIEsoBUoTZTggFhdC4rpQCwjM0QZRGlAV2J+ZCCJij3ihIBCU9qakBQBZT2lCzJxKAI1ydKGCE5wQD2hbr4L4MIFQ6zb8rG4HCue4NaJJIAXqvBaPZ02NIgtG0EHwKqySonFbNPw3DQFYVG2UHBVJbdSTiG81gbtm/HGkRK5hUnFmWKscRiAXQofEy0MJcUT2TkkzzjjDS0mFQYgA3/fBaTj5BNlm3NuvRh0edPsjgJClIuuyqZWOlKmJ8IDk5NXQgHSlCQBdCAdN0djlHARmAwgK/E/MUFx6I2JZ3kMi5hAJlXAJYTgxAI0JQnAJwF0AjQnt1TS1PA8UBsPgnh9N8l/9osPGy2uChhyhoA6jbyWC+DKTu0cRZoEGdOY85C1tPFZXE3kndZ8nZdHo1HaEMkCTsOqoMbhTd1WvkJ6geklaTh5DqYPSVF4jwSjUbD2A3B03GmqyRkkzY060UnAsFmqDI8vA5/VVnG6T34h1JzsrQf3VbXgvDxTzEACdDv6rIfEOK7LGB0Ta/UKyLuWjkl9TK8Wo0hZj80bggqhqLacUwTHNOQAA3gBZbiODyWOsLXB2jHNPsgEWTE7LYprVYVCgJxKQFIUAuZLKYAnQgHSuSBOlAEaEVgMIbSjNKAq8QLnx/lDRMSe8UNAcWLg1OhcgHN1TwE1pSoBSEtPW66LJWsQGt+FeINbLd4kTz/j7q3rYgAFxd4CPqvP2PLbgmeiOce8nvOJhVyhbssU6PZ+DYiKbfAKzOJgXWX4Dic9FjhyHqrHE1LST3V58o7PRjLRMxXGWMaC52UEwLEz6BYD4zx7H1pa6eUdFtjjaZYMxbB0Fli/iLh1CRB715hXYUlIryybWiJwviALIJuFS8arZnOKkYWmATlKgY86rVFKzLN/Urs0JGhKAnNarCgaWpQEuVOQCBqWEpCaSgOSpqJlQCwiU9E1Oa5ARK7O8ZQ8iPiPmKGUAi4BJKcAgHZURul7phSgoAmRcGhcDZNQDjBSsZJHomZkahqgNv8FY+Q6mdrj6LXimHRIkcisH8HYN/aGoQQ0iB+/uq21GQdVhy/yNuK+KslV8O0SRSpuJG7RPrCx3HsNNuxa3qFf8R4q9gIieouPyszxDjecQu407snNqqKU0BTnmqrHOmB5qzrOJuVV17krWjHIipWlPNCbhDUisdC4lNJSBAPhJCcNEsIBmVFCaE7KgHOF0rQE1OaEBGxLu8Uwm67Fu7xQygDwmSmNengoBQ9OBQy5KCUAU1E1Fw+Gc8w0Ek8hK0nDfhWINQx0ChKcY9l+LBPLqKKTh3CH1nQ1s/bqTyWp4T8PMpkZgHnkZidhGp+iveEYACQ0ACP8AJ9LqQzDAuJIA3sAbQcpIM7iVgyeS22l0bn4ixUn2W3w/Ra6oWuAs0WtqbnS3LRWHEfh0i9M+R/KpOB18lZ0nTKSTyMt/B8lucwIvHmuQpqjnkR4STXR5XxUVGEhwKztcX0JP7uvYOJYRrv4/wsTxbg0uIA8Sbb/VXxmo9manIxVZhOvoojOHlxJF9NFsHcDbYDvON/ID6SgO4f2UPvBg30HIHnv6KXzL0SeB3sp6XAXf3CITMbwIRLR4rVNbmku3tryEx4aWQ6lARCrWZ2a4eJGUWYl/BHRLbqFVwzhqCFtmUcriNjolq4YEXAKv+UpfhWtGGlKHK54jwsGXNbAGv8Kme1XJ2YJwcXsXMl2TU4LpAdKe1MlPp6ICBiPnKCj4r5yhOKA4BOPRNa1PazVAJHNWXBuFGq8bDfwUbA4M1HBoW34ZgBSbGpVWSfFGzxfH+WW+iVhMEymIaAPupIv4IZEwEdoXnSZ9PjgkqSJmCbmGWYk/o6BS6zGnvdm5pbE2Pd73dAmJGthsFAwrocD5dYPLqrCrUacud5s4EQQW2BvE2d4WteFnfdGHzMfGXL9BtH+uHT3KktvIzD+0xYxIg+K03D8WYDLOiBIuI03F45rL4fDPbEkFk2IIN4ueYtBnp4K+wpbSdJm9wIk2abXMC5VkdPTMWSblGmSuJ8QDGlwkZTNhYiQNTYarH4fGucHukluZ8F1zDnZo6bifLZN+J+MPqPNOYa0mANLGxJ35z7XVbiqxFNjWm5bECbTbzMOI/wDSulGzmNcfsWeApyHl0tmAHSBvoG/j2Ta1IEG8gHukR3gBHOwke6g4KuaRBLXFthr8x3tMWnbl1MT69Rtg2Q0XExI2vA8fVVSTUi/DD5HQKSLG8b8/dMeE5ya7RdR6fFRVIiYlm6E8yBCk1VCa8h0LRHoyT0wtTDiAP0qi4twlsdxt+iv23umVBZWQk0yjNhjOJh6lItsRBTIWi4nw4uExfbmqKph3NNwQtaaZ4uTG4MY1EamgJ7CulRBxbe8UENujYw98oRdv+7IBZTg6UwlSuHYXO8IdSt0af4bwAY3MRd30Vw5/1ULC1MoA2ClUnyfdYJ23Z9H48VCCiibSZZEBQ6aseG4cOJLjAaJ/Bje9lkk6PRcowjbOwWGcSCNoPuOSsq+HNQnKYs1waYGwEg6XI8CY3R21WtachaSIN3Fod/xg6xaYPqsxxTH1HYlpcx1NrT3jJgixIGxvpHRVxi5M8rNleSVl8G9pUa0CZhpPIBw5bE2CssQQXi0ZZJjTQZTG3Oefqqbg5NnEiSQToIDYAaNrA7bkhX2O7lMNPzuBLr/KHWyTy0HkpwVFGZrSRiMW3M98AmXk+Vxf2QXvADDH7Eza5i3RExUggRM2Gus6/wCea6nTlsawepjyAv49FffsucUm0vw4u7QgxyMzuBc2m+p31OiKXARzMnoIER7e6V4bkAY4NyxJIMASXHoSPbaYkRiQR8xmWmIO946GNunRR7IYpOM0yUmPFk4OTKzrKKPXmRS66Bimb7hEcU54kLQtGGStNDabtuSL2dlHw7otupaS0ShUkAqMlQMdwwP11GitAF0Suxm0QyYVNbMTXw+UwR+80jaJWyqYRp1aD5KnxXCe8cthy5LTHKmeTk8SUdrZkcYe+f3dDLrp+Mb3yglXGEeHq74DTgF3l+VRU2yQButJhKWRgA5b81GXRdhX2ssTWhTcJUsqdzpiCp9CpCzzjo9PDkakXdMzZWuYtboRII5fLMyIvYeSpMFVGZpdzGu9xzsB1Ks8bi30mBzZcA2HAF15LnTpvoZg2dCwzi7o158tpIPT4mWtIBkza+lgMwM8iB5oGG/1HlxvlsIAMv1AvY81R4KvVcHACM7u40nQ3EnkO97K+pYU0GtZLoguc8xcEfPExvz0bEi6Thx/0ohJKP8ApoMEGPIc6CKYDgNcrtgJ0IMiDpl9T1nZmPcf7wYJ2a0T9lX8PpOyAOaGF7y6w/sEAGYvcF1+afxnFhrS2ZGXK21ss3Pj+UiqVFH8ppGWxA/1CQbwRE/LcgjuwZtKfRl8xlzADcmSYtMyOvgq+pW751uPyfO31RcK8B1yROu0EHT+fwreP1LFL7v+xOy/5F0cgQPe+3JHw1G+3MZna2JteNSP2U/5XGDykdCIdbe0gi8+qA19wTYNBloIOsmQT0It0G6W2qIpcZEkvQX1ElWtNxohyuRR6TyclaEeElF+yVxUcOhwKtSKJOnY55ioDzkKbmsoONb3ZGoun4SvmAKSVqzsJKM3H9JQCVqRKCoWX6RxKEaSMSuA6rt0Qas80xsZioxddSsa658VHDJNt16J8uTuFUdXeX7+7K3zKJQAaAER1VRZqhSQak/vcxr5qUyvF1X4Z1yU3FVtBzUaJKdKy3weINUhs787nePHZXWDfFOXEkAmxGn9pmd7eUrD0cU4WbqD53n86qyGKc1oZ8xcczgLi+jfz/KryYr6J48m7ZoWYkgjKQDPgdgADMyOm+/K54cwmoWvzQ0NlpkhgJMb+MARcLMYGqMrqhHdBJgWmLmPNXnwpxkdnVyMdnMOcT8kTDGQTLiLmZA6WWeeMu+SlbNXjcYXnLTba0+Gw/69PFVfFmllB73RGaJdMm+20DoFb8Hw5JdWqu7olrRYDbMY8RHks38dcYDgG0zLRGmxk+uiio7SIRlTv8M1S7zjJMknQO3PNruo9k+jOZsmxuSTNone/qoNPHECCLCwEG5mdVLoVQ6SfAA6A7/j/C0NHIy2qJOIe4mNdb9ZHmUxuFO7vHUf/XsjurZRuC76WJFuv3UV2MJsLRe0agRt4lVJP0XZKUtklhAtc+P00RAVFadPP99lIB8kaNOGX1OqGyC5llOoUQ/5e94SimgW9CucqLHGyvLJagYLDOaTJEHRWRcEmVpBkX2/x5JyZXKDtS/Bwo+fhH5TXuOjdI/nlY636IH9QW6DQT5bmykU6l41A0POwsSFGn2RclPTAYerAsHGZIk5rTYf4Ckdp4X5lJXbN72F7XtAUbtPHX/cL8zspJcipznj1Z59i3d4o+GpbnVBqU5eUclegeRFEjNCFXq3XF9lHMwuUWNk7Cmx6oGIJLucCfynAw1BBMyOv0KIN6oNw8d6Ttf05o39WZkG59P2/shPOWnG7tfBR3VyREW6IOVKizwuLcNbidNZkRHVW/B+JjDtqDJmzERIuIBEEHe5usuKh/SlFUzrqouKY5m4r/FTqlENOZgbJMEQ4kk2jy91RVa3aa7aCdNtFCa5xEATAHlaSf3kuo4YuIv5W0153UVBRLObaoMZboI23RqeKi+p8dP2SnYXATrMAwJv+/ypv9C3l7Ljkui2GOb2gbqxcwHQh320+qRm/eHlc+33UrsAGmE7hOFpuqBtTTbvamRaTYGJ9lH1onli01YThWFNV1pgakxA9NT4FaPBcJYRLpAPMTPh7XU7A4TIPlLGyO7LOsTF7yTEiSiY5pJG1o6+AVEpWcjKSVJjuHVBTaSGDLMbCTOyNjq9Ko0xDhE5dDpMibg9FT8RxBBaBIaIMGdjqRuVD4uCyYJzMk/9m3uDv/G67FWQk62iJiGCbabSo4clwVbOcrep2+5TsVTIMaEWI5FScaNmHLyX9gqrd+Qjr5Jod3tAJt01mDrzSgpgoHNbfXpfluuVo5OPtE7Ob2IPrHhv53XBzdwPZCZRIIcAdrEDWJvfSRHiI5JWOb/u9ug6hQSI8/TMC9vfK50jkUuKbDj0Qg8x4L0Dy7oKaghMYJICEX80Whr4BBYeu+3mm4WnskxJCcyvYnkI8+foh32PrkF3QW/lEpYOUGgp9Kmot0TgreyJiqOW0IeEdfx5ouPMO8v36IdMLq6IyX2JtSpBLttvptfmmuxNwABv68+ijQXWmylU2xyO3en1v7W2XGSTtlxgcRmB6FTcwVZgTbb+BopeZZ5LZ6eKdQQfM3kl4Pwg1akn5Wn1PJCpNzOA5+3VaHBVGtcGs0aJcep/fZcekVZWpUXxkht7jWZuN569UmJqhkw4aTlIPsd4J8lAw2PkE7AwgcR4oOzk+SpSZBpUQH1XGo0/MS4GDuBcCOqs8VSimWWccjo1J1lzWnawkbrPcI+IWmoGZDmLhlgtgGDcZh3Tpor/AIhXcGXDWtmxeTmcY1AbEaXur6ozt2zG4Gm+m4uzH/yYttpvIiOimYh1QEuce0pyBmBkgxMEHcbgSo1I5y5zA3uk66EE6a2Np9VYY19RtAiplJLmZQIuIEwY1Hlqeam+xB8XaAU6g5oranIqK0B2rYPKx87LhhhYtd+IUHGz0Vk/CYX8/wB/YSNpDnHjKr6+NAJQBxUnQLqg/RTPLj9mcxZhxUZzpTsY7vHxUcuWk8tjiVIwu58FFmUek+GlAhXPvKK/QDzQA+w/barhVkoLJ+HNlNZUUGg6FNpP8NFFovi6I2Jq5ifT990ylUmREW+iEILjpqiU4BMaRpv4WXSDduwpI66aJxjQA+9v26GKRNylLYEIcLemYFrJ4eozT1SOlQo08ybSxeUyrDB8QikTu4k/ZZ+oLa6pW1TkiVxxsjz2abEcQDabWc4nz1+qrPiXiRgNaYgAWVdxHESGkdFCxuIz3/dEjAhKbG4THFj2uGxm2ukG61TuLMfRbleC7cEuzyZcbGxvqQsblRcO1xd3QZ2jVTcUypNo1VPFMYxpeXy4fKNfO9hYe6i1+IdpUzxAAGVtjEACTbVVHZVDJIJPklDX8j7LnFEuTLt3EYvOx2HLou/qmvbBA0tAg8tVUMwzzMNO4vHgd/2ESnhKo/t92/lR4ompP8CYvAtkw4xE3v8AdTsIA1oDQI66quq036Fp5eon7pGNdG/qFKr9kbr0UmIwxLigOwhSrlMpE/pCiuw7gIXLkA3+nMeKfRwp/C5cgJ1KiRCksorly4y+JCrUzNkjWH98Vy5dK/YcSOk/TX7+ya5p2/wuXICUzN021SkO6BcuUSwC9pSNBAK5cuoiMfmLYQuwKVcukJCtw6kYImm6RrH8H2K5cgRK/qCIkyP0ojMSRfW419Vy5RJkjC4olvmfqT90c1iuXKJem6I5xbiXdXfYAJhe7eFy5dRR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hQVFBQVFxcXGBgVGBcaFxQXGBQYFRcUFxcXHCYeFxokGhQXHy8gJCcpLCwsFR4xNTAqNSYrLCkBCQoKDgwOGg8PGiwkHyUpLCwsLCwsLCwpLCkpLCkpLCwsKSwsLCwsKSwsLCwpLCkpKSwsKSkpLCwpLCksKSksKf/AABEIAPcAzAMBIgACEQEDEQH/xAAbAAABBQEBAAAAAAAAAAAAAAADAQIEBQYAB//EADcQAAEDAgQDBgYBAwUBAQAAAAEAAhEDIQQSMUEFUWETInGBkaEGMrHB0fDhFELxI1JicoLiFf/EABoBAQADAQEBAAAAAAAAAAAAAAACAwQBBQb/xAAjEQACAgICAgMAAwAAAAAAAAAAAQIRAyESMQRBEyJRMmFx/9oADAMBAAIRAxEAPwDyHE1Tm1Qe2PNOxDe8UKEAQVTz9yndoeaFKVrkAcOPMru0PMoedK1yAf2p5rhWPP3KYUjfL0QBxVPP6pW1jzPqhtb4J8wgCdqeZXCseZ9UPOkzoB/bHml7Y8z7oWZKCgC9qeZS9seZ9UHMllAFFU8ylFc8z6oeZKHlAGFd3MpTXPMoBK4ICR255n1StrHmfVCa63mlaUBIFU8z6pwrHmfVAL0ocgDdueZ9U8VzzPqVGlOzICqxLu95oRKNiW94oeVAMKULoXEoBU4Jqc0IBziuBXOC5rUAWmnA3StbCYgOc1JCfskyFAMKUPXFqWEAicE0OTwgECVLC6EBzQnAJAU4IBQn5oTJXSgHpAkKUHZALKcCmgotMWQFZiD3kKUTEDvFDCAQlOaAmhPAQC5EoC6UoCAUBOC4NSoDi5cEmZTeHYI1HgATJAQC4Hhr6rg1gLidgtdgPgEAA1n/APlv3K1Hw7wEUWBoF9XO59OcLRf/AJ7Y0nmqJZC1QPN6nwfRz6uycrE+RPmqrinwuwSaLneD/pK9Pr8NAmASTpoPdZfiXDXNBzA3Mkj8LkclnXjf4eZ1aBY7K4QRzSBabiuEa5vUevgsy4QYV6dlTVClIuBSALpweAnBIEsoBUoTZTggFhdC4rpQCwjM0QZRGlAV2J+ZCCJij3ihIBCU9qakBQBZT2lCzJxKAI1ydKGCE5wQD2hbr4L4MIFQ6zb8rG4HCue4NaJJIAXqvBaPZ02NIgtG0EHwKqySonFbNPw3DQFYVG2UHBVJbdSTiG81gbtm/HGkRK5hUnFmWKscRiAXQofEy0MJcUT2TkkzzjjDS0mFQYgA3/fBaTj5BNlm3NuvRh0edPsjgJClIuuyqZWOlKmJ8IDk5NXQgHSlCQBdCAdN0djlHARmAwgK/E/MUFx6I2JZ3kMi5hAJlXAJYTgxAI0JQnAJwF0AjQnt1TS1PA8UBsPgnh9N8l/9osPGy2uChhyhoA6jbyWC+DKTu0cRZoEGdOY85C1tPFZXE3kndZ8nZdHo1HaEMkCTsOqoMbhTd1WvkJ6geklaTh5DqYPSVF4jwSjUbD2A3B03GmqyRkkzY060UnAsFmqDI8vA5/VVnG6T34h1JzsrQf3VbXgvDxTzEACdDv6rIfEOK7LGB0Ta/UKyLuWjkl9TK8Wo0hZj80bggqhqLacUwTHNOQAA3gBZbiODyWOsLXB2jHNPsgEWTE7LYprVYVCgJxKQFIUAuZLKYAnQgHSuSBOlAEaEVgMIbSjNKAq8QLnx/lDRMSe8UNAcWLg1OhcgHN1TwE1pSoBSEtPW66LJWsQGt+FeINbLd4kTz/j7q3rYgAFxd4CPqvP2PLbgmeiOce8nvOJhVyhbssU6PZ+DYiKbfAKzOJgXWX4Dic9FjhyHqrHE1LST3V58o7PRjLRMxXGWMaC52UEwLEz6BYD4zx7H1pa6eUdFtjjaZYMxbB0Fli/iLh1CRB715hXYUlIryybWiJwviALIJuFS8arZnOKkYWmATlKgY86rVFKzLN/Urs0JGhKAnNarCgaWpQEuVOQCBqWEpCaSgOSpqJlQCwiU9E1Oa5ARK7O8ZQ8iPiPmKGUAi4BJKcAgHZURul7phSgoAmRcGhcDZNQDjBSsZJHomZkahqgNv8FY+Q6mdrj6LXimHRIkcisH8HYN/aGoQQ0iB+/uq21GQdVhy/yNuK+KslV8O0SRSpuJG7RPrCx3HsNNuxa3qFf8R4q9gIieouPyszxDjecQu407snNqqKU0BTnmqrHOmB5qzrOJuVV17krWjHIipWlPNCbhDUisdC4lNJSBAPhJCcNEsIBmVFCaE7KgHOF0rQE1OaEBGxLu8Uwm67Fu7xQygDwmSmNengoBQ9OBQy5KCUAU1E1Fw+Gc8w0Ek8hK0nDfhWINQx0ChKcY9l+LBPLqKKTh3CH1nQ1s/bqTyWp4T8PMpkZgHnkZidhGp+iveEYACQ0ACP8AJ9LqQzDAuJIA3sAbQcpIM7iVgyeS22l0bn4ixUn2W3w/Ra6oWuAs0WtqbnS3LRWHEfh0i9M+R/KpOB18lZ0nTKSTyMt/B8lucwIvHmuQpqjnkR4STXR5XxUVGEhwKztcX0JP7uvYOJYRrv4/wsTxbg0uIA8Sbb/VXxmo9manIxVZhOvoojOHlxJF9NFsHcDbYDvON/ID6SgO4f2UPvBg30HIHnv6KXzL0SeB3sp6XAXf3CITMbwIRLR4rVNbmku3tryEx4aWQ6lARCrWZ2a4eJGUWYl/BHRLbqFVwzhqCFtmUcriNjolq4YEXAKv+UpfhWtGGlKHK54jwsGXNbAGv8Kme1XJ2YJwcXsXMl2TU4LpAdKe1MlPp6ICBiPnKCj4r5yhOKA4BOPRNa1PazVAJHNWXBuFGq8bDfwUbA4M1HBoW34ZgBSbGpVWSfFGzxfH+WW+iVhMEymIaAPupIv4IZEwEdoXnSZ9PjgkqSJmCbmGWYk/o6BS6zGnvdm5pbE2Pd73dAmJGthsFAwrocD5dYPLqrCrUacud5s4EQQW2BvE2d4WteFnfdGHzMfGXL9BtH+uHT3KktvIzD+0xYxIg+K03D8WYDLOiBIuI03F45rL4fDPbEkFk2IIN4ueYtBnp4K+wpbSdJm9wIk2abXMC5VkdPTMWSblGmSuJ8QDGlwkZTNhYiQNTYarH4fGucHukluZ8F1zDnZo6bifLZN+J+MPqPNOYa0mANLGxJ35z7XVbiqxFNjWm5bECbTbzMOI/wDSulGzmNcfsWeApyHl0tmAHSBvoG/j2Ta1IEG8gHukR3gBHOwke6g4KuaRBLXFthr8x3tMWnbl1MT69Rtg2Q0XExI2vA8fVVSTUi/DD5HQKSLG8b8/dMeE5ya7RdR6fFRVIiYlm6E8yBCk1VCa8h0LRHoyT0wtTDiAP0qi4twlsdxt+iv23umVBZWQk0yjNhjOJh6lItsRBTIWi4nw4uExfbmqKph3NNwQtaaZ4uTG4MY1EamgJ7CulRBxbe8UENujYw98oRdv+7IBZTg6UwlSuHYXO8IdSt0af4bwAY3MRd30Vw5/1ULC1MoA2ClUnyfdYJ23Z9H48VCCiibSZZEBQ6aseG4cOJLjAaJ/Bje9lkk6PRcowjbOwWGcSCNoPuOSsq+HNQnKYs1waYGwEg6XI8CY3R21WtachaSIN3Fod/xg6xaYPqsxxTH1HYlpcx1NrT3jJgixIGxvpHRVxi5M8rNleSVl8G9pUa0CZhpPIBw5bE2CssQQXi0ZZJjTQZTG3Oefqqbg5NnEiSQToIDYAaNrA7bkhX2O7lMNPzuBLr/KHWyTy0HkpwVFGZrSRiMW3M98AmXk+Vxf2QXvADDH7Eza5i3RExUggRM2Gus6/wCea6nTlsawepjyAv49FffsucUm0vw4u7QgxyMzuBc2m+p31OiKXARzMnoIER7e6V4bkAY4NyxJIMASXHoSPbaYkRiQR8xmWmIO946GNunRR7IYpOM0yUmPFk4OTKzrKKPXmRS66Bimb7hEcU54kLQtGGStNDabtuSL2dlHw7otupaS0ShUkAqMlQMdwwP11GitAF0Suxm0QyYVNbMTXw+UwR+80jaJWyqYRp1aD5KnxXCe8cthy5LTHKmeTk8SUdrZkcYe+f3dDLrp+Mb3yglXGEeHq74DTgF3l+VRU2yQButJhKWRgA5b81GXRdhX2ssTWhTcJUsqdzpiCp9CpCzzjo9PDkakXdMzZWuYtboRII5fLMyIvYeSpMFVGZpdzGu9xzsB1Ks8bi30mBzZcA2HAF15LnTpvoZg2dCwzi7o158tpIPT4mWtIBkza+lgMwM8iB5oGG/1HlxvlsIAMv1AvY81R4KvVcHACM7u40nQ3EnkO97K+pYU0GtZLoguc8xcEfPExvz0bEi6Thx/0ohJKP8ApoMEGPIc6CKYDgNcrtgJ0IMiDpl9T1nZmPcf7wYJ2a0T9lX8PpOyAOaGF7y6w/sEAGYvcF1+afxnFhrS2ZGXK21ss3Pj+UiqVFH8ppGWxA/1CQbwRE/LcgjuwZtKfRl8xlzADcmSYtMyOvgq+pW751uPyfO31RcK8B1yROu0EHT+fwreP1LFL7v+xOy/5F0cgQPe+3JHw1G+3MZna2JteNSP2U/5XGDykdCIdbe0gi8+qA19wTYNBloIOsmQT0It0G6W2qIpcZEkvQX1ElWtNxohyuRR6TyclaEeElF+yVxUcOhwKtSKJOnY55ioDzkKbmsoONb3ZGoun4SvmAKSVqzsJKM3H9JQCVqRKCoWX6RxKEaSMSuA6rt0Qas80xsZioxddSsa658VHDJNt16J8uTuFUdXeX7+7K3zKJQAaAER1VRZqhSQak/vcxr5qUyvF1X4Z1yU3FVtBzUaJKdKy3weINUhs787nePHZXWDfFOXEkAmxGn9pmd7eUrD0cU4WbqD53n86qyGKc1oZ8xcczgLi+jfz/KryYr6J48m7ZoWYkgjKQDPgdgADMyOm+/K54cwmoWvzQ0NlpkhgJMb+MARcLMYGqMrqhHdBJgWmLmPNXnwpxkdnVyMdnMOcT8kTDGQTLiLmZA6WWeeMu+SlbNXjcYXnLTba0+Gw/69PFVfFmllB73RGaJdMm+20DoFb8Hw5JdWqu7olrRYDbMY8RHks38dcYDgG0zLRGmxk+uiio7SIRlTv8M1S7zjJMknQO3PNruo9k+jOZsmxuSTNone/qoNPHECCLCwEG5mdVLoVQ6SfAA6A7/j/C0NHIy2qJOIe4mNdb9ZHmUxuFO7vHUf/XsjurZRuC76WJFuv3UV2MJsLRe0agRt4lVJP0XZKUtklhAtc+P00RAVFadPP99lIB8kaNOGX1OqGyC5llOoUQ/5e94SimgW9CucqLHGyvLJagYLDOaTJEHRWRcEmVpBkX2/x5JyZXKDtS/Bwo+fhH5TXuOjdI/nlY636IH9QW6DQT5bmykU6l41A0POwsSFGn2RclPTAYerAsHGZIk5rTYf4Ckdp4X5lJXbN72F7XtAUbtPHX/cL8zspJcipznj1Z59i3d4o+GpbnVBqU5eUclegeRFEjNCFXq3XF9lHMwuUWNk7Cmx6oGIJLucCfynAw1BBMyOv0KIN6oNw8d6Ttf05o39WZkG59P2/shPOWnG7tfBR3VyREW6IOVKizwuLcNbidNZkRHVW/B+JjDtqDJmzERIuIBEEHe5usuKh/SlFUzrqouKY5m4r/FTqlENOZgbJMEQ4kk2jy91RVa3aa7aCdNtFCa5xEATAHlaSf3kuo4YuIv5W0153UVBRLObaoMZboI23RqeKi+p8dP2SnYXATrMAwJv+/ypv9C3l7Ljkui2GOb2gbqxcwHQh320+qRm/eHlc+33UrsAGmE7hOFpuqBtTTbvamRaTYGJ9lH1onli01YThWFNV1pgakxA9NT4FaPBcJYRLpAPMTPh7XU7A4TIPlLGyO7LOsTF7yTEiSiY5pJG1o6+AVEpWcjKSVJjuHVBTaSGDLMbCTOyNjq9Ko0xDhE5dDpMibg9FT8RxBBaBIaIMGdjqRuVD4uCyYJzMk/9m3uDv/G67FWQk62iJiGCbabSo4clwVbOcrep2+5TsVTIMaEWI5FScaNmHLyX9gqrd+Qjr5Jod3tAJt01mDrzSgpgoHNbfXpfluuVo5OPtE7Ob2IPrHhv53XBzdwPZCZRIIcAdrEDWJvfSRHiI5JWOb/u9ug6hQSI8/TMC9vfK50jkUuKbDj0Qg8x4L0Dy7oKaghMYJICEX80Whr4BBYeu+3mm4WnskxJCcyvYnkI8+foh32PrkF3QW/lEpYOUGgp9Kmot0TgreyJiqOW0IeEdfx5ouPMO8v36IdMLq6IyX2JtSpBLttvptfmmuxNwABv68+ijQXWmylU2xyO3en1v7W2XGSTtlxgcRmB6FTcwVZgTbb+BopeZZ5LZ6eKdQQfM3kl4Pwg1akn5Wn1PJCpNzOA5+3VaHBVGtcGs0aJcep/fZcekVZWpUXxkht7jWZuN569UmJqhkw4aTlIPsd4J8lAw2PkE7AwgcR4oOzk+SpSZBpUQH1XGo0/MS4GDuBcCOqs8VSimWWccjo1J1lzWnawkbrPcI+IWmoGZDmLhlgtgGDcZh3Tpor/AIhXcGXDWtmxeTmcY1AbEaXur6ozt2zG4Gm+m4uzH/yYttpvIiOimYh1QEuce0pyBmBkgxMEHcbgSo1I5y5zA3uk66EE6a2Np9VYY19RtAiplJLmZQIuIEwY1Hlqeam+xB8XaAU6g5oranIqK0B2rYPKx87LhhhYtd+IUHGz0Vk/CYX8/wB/YSNpDnHjKr6+NAJQBxUnQLqg/RTPLj9mcxZhxUZzpTsY7vHxUcuWk8tjiVIwu58FFmUek+GlAhXPvKK/QDzQA+w/barhVkoLJ+HNlNZUUGg6FNpP8NFFovi6I2Jq5ifT990ylUmREW+iEILjpqiU4BMaRpv4WXSDduwpI66aJxjQA+9v26GKRNylLYEIcLemYFrJ4eozT1SOlQo08ybSxeUyrDB8QikTu4k/ZZ+oLa6pW1TkiVxxsjz2abEcQDabWc4nz1+qrPiXiRgNaYgAWVdxHESGkdFCxuIz3/dEjAhKbG4THFj2uGxm2ukG61TuLMfRbleC7cEuzyZcbGxvqQsblRcO1xd3QZ2jVTcUypNo1VPFMYxpeXy4fKNfO9hYe6i1+IdpUzxAAGVtjEACTbVVHZVDJIJPklDX8j7LnFEuTLt3EYvOx2HLou/qmvbBA0tAg8tVUMwzzMNO4vHgd/2ESnhKo/t92/lR4ompP8CYvAtkw4xE3v8AdTsIA1oDQI66quq036Fp5eon7pGNdG/qFKr9kbr0UmIwxLigOwhSrlMpE/pCiuw7gIXLkA3+nMeKfRwp/C5cgJ1KiRCksorly4y+JCrUzNkjWH98Vy5dK/YcSOk/TX7+ya5p2/wuXICUzN021SkO6BcuUSwC9pSNBAK5cuoiMfmLYQuwKVcukJCtw6kYImm6RrH8H2K5cgRK/qCIkyP0ojMSRfW419Vy5RJkjC4olvmfqT90c1iuXKJem6I5xbiXdXfYAJhe7eFy5dRR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UUEhQVFBQVFxcXGBgVGBcaFxQXGBQYFRcUFxcXHCYeFxokGhQXHy8gJCcpLCwsFR4xNTAqNSYrLCkBCQoKDgwOGg8PGiwkHyUpLCwsLCwsLCwpLCkpLCkpLCwsKSwsLCwsKSwsLCwpLCkpKSwsKSkpLCwpLCksKSksKf/AABEIAPcAzAMBIgACEQEDEQH/xAAbAAABBQEBAAAAAAAAAAAAAAADAQIEBQYAB//EADcQAAEDAgQDBgYBAwUBAQAAAAEAAhEDIQQSMUEFUWETInGBkaEGMrHB0fDhFELxI1JicoLiFf/EABoBAQADAQEBAAAAAAAAAAAAAAACAwQBBQb/xAAjEQACAgICAgMAAwAAAAAAAAAAAQIRAyESMQRBEyJRMmFx/9oADAMBAAIRAxEAPwDyHE1Tm1Qe2PNOxDe8UKEAQVTz9yndoeaFKVrkAcOPMru0PMoedK1yAf2p5rhWPP3KYUjfL0QBxVPP6pW1jzPqhtb4J8wgCdqeZXCseZ9UPOkzoB/bHml7Y8z7oWZKCgC9qeZS9seZ9UHMllAFFU8ylFc8z6oeZKHlAGFd3MpTXPMoBK4ICR255n1StrHmfVCa63mlaUBIFU8z6pwrHmfVAL0ocgDdueZ9U8VzzPqVGlOzICqxLu95oRKNiW94oeVAMKULoXEoBU4Jqc0IBziuBXOC5rUAWmnA3StbCYgOc1JCfskyFAMKUPXFqWEAicE0OTwgECVLC6EBzQnAJAU4IBQn5oTJXSgHpAkKUHZALKcCmgotMWQFZiD3kKUTEDvFDCAQlOaAmhPAQC5EoC6UoCAUBOC4NSoDi5cEmZTeHYI1HgATJAQC4Hhr6rg1gLidgtdgPgEAA1n/APlv3K1Hw7wEUWBoF9XO59OcLRf/AJ7Y0nmqJZC1QPN6nwfRz6uycrE+RPmqrinwuwSaLneD/pK9Pr8NAmASTpoPdZfiXDXNBzA3Mkj8LkclnXjf4eZ1aBY7K4QRzSBabiuEa5vUevgsy4QYV6dlTVClIuBSALpweAnBIEsoBUoTZTggFhdC4rpQCwjM0QZRGlAV2J+ZCCJij3ihIBCU9qakBQBZT2lCzJxKAI1ydKGCE5wQD2hbr4L4MIFQ6zb8rG4HCue4NaJJIAXqvBaPZ02NIgtG0EHwKqySonFbNPw3DQFYVG2UHBVJbdSTiG81gbtm/HGkRK5hUnFmWKscRiAXQofEy0MJcUT2TkkzzjjDS0mFQYgA3/fBaTj5BNlm3NuvRh0edPsjgJClIuuyqZWOlKmJ8IDk5NXQgHSlCQBdCAdN0djlHARmAwgK/E/MUFx6I2JZ3kMi5hAJlXAJYTgxAI0JQnAJwF0AjQnt1TS1PA8UBsPgnh9N8l/9osPGy2uChhyhoA6jbyWC+DKTu0cRZoEGdOY85C1tPFZXE3kndZ8nZdHo1HaEMkCTsOqoMbhTd1WvkJ6geklaTh5DqYPSVF4jwSjUbD2A3B03GmqyRkkzY060UnAsFmqDI8vA5/VVnG6T34h1JzsrQf3VbXgvDxTzEACdDv6rIfEOK7LGB0Ta/UKyLuWjkl9TK8Wo0hZj80bggqhqLacUwTHNOQAA3gBZbiODyWOsLXB2jHNPsgEWTE7LYprVYVCgJxKQFIUAuZLKYAnQgHSuSBOlAEaEVgMIbSjNKAq8QLnx/lDRMSe8UNAcWLg1OhcgHN1TwE1pSoBSEtPW66LJWsQGt+FeINbLd4kTz/j7q3rYgAFxd4CPqvP2PLbgmeiOce8nvOJhVyhbssU6PZ+DYiKbfAKzOJgXWX4Dic9FjhyHqrHE1LST3V58o7PRjLRMxXGWMaC52UEwLEz6BYD4zx7H1pa6eUdFtjjaZYMxbB0Fli/iLh1CRB715hXYUlIryybWiJwviALIJuFS8arZnOKkYWmATlKgY86rVFKzLN/Urs0JGhKAnNarCgaWpQEuVOQCBqWEpCaSgOSpqJlQCwiU9E1Oa5ARK7O8ZQ8iPiPmKGUAi4BJKcAgHZURul7phSgoAmRcGhcDZNQDjBSsZJHomZkahqgNv8FY+Q6mdrj6LXimHRIkcisH8HYN/aGoQQ0iB+/uq21GQdVhy/yNuK+KslV8O0SRSpuJG7RPrCx3HsNNuxa3qFf8R4q9gIieouPyszxDjecQu407snNqqKU0BTnmqrHOmB5qzrOJuVV17krWjHIipWlPNCbhDUisdC4lNJSBAPhJCcNEsIBmVFCaE7KgHOF0rQE1OaEBGxLu8Uwm67Fu7xQygDwmSmNengoBQ9OBQy5KCUAU1E1Fw+Gc8w0Ek8hK0nDfhWINQx0ChKcY9l+LBPLqKKTh3CH1nQ1s/bqTyWp4T8PMpkZgHnkZidhGp+iveEYACQ0ACP8AJ9LqQzDAuJIA3sAbQcpIM7iVgyeS22l0bn4ixUn2W3w/Ra6oWuAs0WtqbnS3LRWHEfh0i9M+R/KpOB18lZ0nTKSTyMt/B8lucwIvHmuQpqjnkR4STXR5XxUVGEhwKztcX0JP7uvYOJYRrv4/wsTxbg0uIA8Sbb/VXxmo9manIxVZhOvoojOHlxJF9NFsHcDbYDvON/ID6SgO4f2UPvBg30HIHnv6KXzL0SeB3sp6XAXf3CITMbwIRLR4rVNbmku3tryEx4aWQ6lARCrWZ2a4eJGUWYl/BHRLbqFVwzhqCFtmUcriNjolq4YEXAKv+UpfhWtGGlKHK54jwsGXNbAGv8Kme1XJ2YJwcXsXMl2TU4LpAdKe1MlPp6ICBiPnKCj4r5yhOKA4BOPRNa1PazVAJHNWXBuFGq8bDfwUbA4M1HBoW34ZgBSbGpVWSfFGzxfH+WW+iVhMEymIaAPupIv4IZEwEdoXnSZ9PjgkqSJmCbmGWYk/o6BS6zGnvdm5pbE2Pd73dAmJGthsFAwrocD5dYPLqrCrUacud5s4EQQW2BvE2d4WteFnfdGHzMfGXL9BtH+uHT3KktvIzD+0xYxIg+K03D8WYDLOiBIuI03F45rL4fDPbEkFk2IIN4ueYtBnp4K+wpbSdJm9wIk2abXMC5VkdPTMWSblGmSuJ8QDGlwkZTNhYiQNTYarH4fGucHukluZ8F1zDnZo6bifLZN+J+MPqPNOYa0mANLGxJ35z7XVbiqxFNjWm5bECbTbzMOI/wDSulGzmNcfsWeApyHl0tmAHSBvoG/j2Ta1IEG8gHukR3gBHOwke6g4KuaRBLXFthr8x3tMWnbl1MT69Rtg2Q0XExI2vA8fVVSTUi/DD5HQKSLG8b8/dMeE5ya7RdR6fFRVIiYlm6E8yBCk1VCa8h0LRHoyT0wtTDiAP0qi4twlsdxt+iv23umVBZWQk0yjNhjOJh6lItsRBTIWi4nw4uExfbmqKph3NNwQtaaZ4uTG4MY1EamgJ7CulRBxbe8UENujYw98oRdv+7IBZTg6UwlSuHYXO8IdSt0af4bwAY3MRd30Vw5/1ULC1MoA2ClUnyfdYJ23Z9H48VCCiibSZZEBQ6aseG4cOJLjAaJ/Bje9lkk6PRcowjbOwWGcSCNoPuOSsq+HNQnKYs1waYGwEg6XI8CY3R21WtachaSIN3Fod/xg6xaYPqsxxTH1HYlpcx1NrT3jJgixIGxvpHRVxi5M8rNleSVl8G9pUa0CZhpPIBw5bE2CssQQXi0ZZJjTQZTG3Oefqqbg5NnEiSQToIDYAaNrA7bkhX2O7lMNPzuBLr/KHWyTy0HkpwVFGZrSRiMW3M98AmXk+Vxf2QXvADDH7Eza5i3RExUggRM2Gus6/wCea6nTlsawepjyAv49FffsucUm0vw4u7QgxyMzuBc2m+p31OiKXARzMnoIER7e6V4bkAY4NyxJIMASXHoSPbaYkRiQR8xmWmIO946GNunRR7IYpOM0yUmPFk4OTKzrKKPXmRS66Bimb7hEcU54kLQtGGStNDabtuSL2dlHw7otupaS0ShUkAqMlQMdwwP11GitAF0Suxm0QyYVNbMTXw+UwR+80jaJWyqYRp1aD5KnxXCe8cthy5LTHKmeTk8SUdrZkcYe+f3dDLrp+Mb3yglXGEeHq74DTgF3l+VRU2yQButJhKWRgA5b81GXRdhX2ssTWhTcJUsqdzpiCp9CpCzzjo9PDkakXdMzZWuYtboRII5fLMyIvYeSpMFVGZpdzGu9xzsB1Ks8bi30mBzZcA2HAF15LnTpvoZg2dCwzi7o158tpIPT4mWtIBkza+lgMwM8iB5oGG/1HlxvlsIAMv1AvY81R4KvVcHACM7u40nQ3EnkO97K+pYU0GtZLoguc8xcEfPExvz0bEi6Thx/0ohJKP8ApoMEGPIc6CKYDgNcrtgJ0IMiDpl9T1nZmPcf7wYJ2a0T9lX8PpOyAOaGF7y6w/sEAGYvcF1+afxnFhrS2ZGXK21ss3Pj+UiqVFH8ppGWxA/1CQbwRE/LcgjuwZtKfRl8xlzADcmSYtMyOvgq+pW751uPyfO31RcK8B1yROu0EHT+fwreP1LFL7v+xOy/5F0cgQPe+3JHw1G+3MZna2JteNSP2U/5XGDykdCIdbe0gi8+qA19wTYNBloIOsmQT0It0G6W2qIpcZEkvQX1ElWtNxohyuRR6TyclaEeElF+yVxUcOhwKtSKJOnY55ioDzkKbmsoONb3ZGoun4SvmAKSVqzsJKM3H9JQCVqRKCoWX6RxKEaSMSuA6rt0Qas80xsZioxddSsa658VHDJNt16J8uTuFUdXeX7+7K3zKJQAaAER1VRZqhSQak/vcxr5qUyvF1X4Z1yU3FVtBzUaJKdKy3weINUhs787nePHZXWDfFOXEkAmxGn9pmd7eUrD0cU4WbqD53n86qyGKc1oZ8xcczgLi+jfz/KryYr6J48m7ZoWYkgjKQDPgdgADMyOm+/K54cwmoWvzQ0NlpkhgJMb+MARcLMYGqMrqhHdBJgWmLmPNXnwpxkdnVyMdnMOcT8kTDGQTLiLmZA6WWeeMu+SlbNXjcYXnLTba0+Gw/69PFVfFmllB73RGaJdMm+20DoFb8Hw5JdWqu7olrRYDbMY8RHks38dcYDgG0zLRGmxk+uiio7SIRlTv8M1S7zjJMknQO3PNruo9k+jOZsmxuSTNone/qoNPHECCLCwEG5mdVLoVQ6SfAA6A7/j/C0NHIy2qJOIe4mNdb9ZHmUxuFO7vHUf/XsjurZRuC76WJFuv3UV2MJsLRe0agRt4lVJP0XZKUtklhAtc+P00RAVFadPP99lIB8kaNOGX1OqGyC5llOoUQ/5e94SimgW9CucqLHGyvLJagYLDOaTJEHRWRcEmVpBkX2/x5JyZXKDtS/Bwo+fhH5TXuOjdI/nlY636IH9QW6DQT5bmykU6l41A0POwsSFGn2RclPTAYerAsHGZIk5rTYf4Ckdp4X5lJXbN72F7XtAUbtPHX/cL8zspJcipznj1Z59i3d4o+GpbnVBqU5eUclegeRFEjNCFXq3XF9lHMwuUWNk7Cmx6oGIJLucCfynAw1BBMyOv0KIN6oNw8d6Ttf05o39WZkG59P2/shPOWnG7tfBR3VyREW6IOVKizwuLcNbidNZkRHVW/B+JjDtqDJmzERIuIBEEHe5usuKh/SlFUzrqouKY5m4r/FTqlENOZgbJMEQ4kk2jy91RVa3aa7aCdNtFCa5xEATAHlaSf3kuo4YuIv5W0153UVBRLObaoMZboI23RqeKi+p8dP2SnYXATrMAwJv+/ypv9C3l7Ljkui2GOb2gbqxcwHQh320+qRm/eHlc+33UrsAGmE7hOFpuqBtTTbvamRaTYGJ9lH1onli01YThWFNV1pgakxA9NT4FaPBcJYRLpAPMTPh7XU7A4TIPlLGyO7LOsTF7yTEiSiY5pJG1o6+AVEpWcjKSVJjuHVBTaSGDLMbCTOyNjq9Ko0xDhE5dDpMibg9FT8RxBBaBIaIMGdjqRuVD4uCyYJzMk/9m3uDv/G67FWQk62iJiGCbabSo4clwVbOcrep2+5TsVTIMaEWI5FScaNmHLyX9gqrd+Qjr5Jod3tAJt01mDrzSgpgoHNbfXpfluuVo5OPtE7Ob2IPrHhv53XBzdwPZCZRIIcAdrEDWJvfSRHiI5JWOb/u9ug6hQSI8/TMC9vfK50jkUuKbDj0Qg8x4L0Dy7oKaghMYJICEX80Whr4BBYeu+3mm4WnskxJCcyvYnkI8+foh32PrkF3QW/lEpYOUGgp9Kmot0TgreyJiqOW0IeEdfx5ouPMO8v36IdMLq6IyX2JtSpBLttvptfmmuxNwABv68+ijQXWmylU2xyO3en1v7W2XGSTtlxgcRmB6FTcwVZgTbb+BopeZZ5LZ6eKdQQfM3kl4Pwg1akn5Wn1PJCpNzOA5+3VaHBVGtcGs0aJcep/fZcekVZWpUXxkht7jWZuN569UmJqhkw4aTlIPsd4J8lAw2PkE7AwgcR4oOzk+SpSZBpUQH1XGo0/MS4GDuBcCOqs8VSimWWccjo1J1lzWnawkbrPcI+IWmoGZDmLhlgtgGDcZh3Tpor/AIhXcGXDWtmxeTmcY1AbEaXur6ozt2zG4Gm+m4uzH/yYttpvIiOimYh1QEuce0pyBmBkgxMEHcbgSo1I5y5zA3uk66EE6a2Np9VYY19RtAiplJLmZQIuIEwY1Hlqeam+xB8XaAU6g5oranIqK0B2rYPKx87LhhhYtd+IUHGz0Vk/CYX8/wB/YSNpDnHjKr6+NAJQBxUnQLqg/RTPLj9mcxZhxUZzpTsY7vHxUcuWk8tjiVIwu58FFmUek+GlAhXPvKK/QDzQA+w/barhVkoLJ+HNlNZUUGg6FNpP8NFFovi6I2Jq5ifT990ylUmREW+iEILjpqiU4BMaRpv4WXSDduwpI66aJxjQA+9v26GKRNylLYEIcLemYFrJ4eozT1SOlQo08ybSxeUyrDB8QikTu4k/ZZ+oLa6pW1TkiVxxsjz2abEcQDabWc4nz1+qrPiXiRgNaYgAWVdxHESGkdFCxuIz3/dEjAhKbG4THFj2uGxm2ukG61TuLMfRbleC7cEuzyZcbGxvqQsblRcO1xd3QZ2jVTcUypNo1VPFMYxpeXy4fKNfO9hYe6i1+IdpUzxAAGVtjEACTbVVHZVDJIJPklDX8j7LnFEuTLt3EYvOx2HLou/qmvbBA0tAg8tVUMwzzMNO4vHgd/2ESnhKo/t92/lR4ompP8CYvAtkw4xE3v8AdTsIA1oDQI66quq036Fp5eon7pGNdG/qFKr9kbr0UmIwxLigOwhSrlMpE/pCiuw7gIXLkA3+nMeKfRwp/C5cgJ1KiRCksorly4y+JCrUzNkjWH98Vy5dK/YcSOk/TX7+ya5p2/wuXICUzN021SkO6BcuUSwC9pSNBAK5cuoiMfmLYQuwKVcukJCtw6kYImm6RrH8H2K5cgRK/qCIkyP0ojMSRfW419Vy5RJkjC4olvmfqT90c1iuXKJem6I5xbiXdXfYAJhe7eFy5dRR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437053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Solved Problems</a:t>
            </a:r>
            <a:endParaRPr lang="en-US" b="1" i="1" dirty="0">
              <a:solidFill>
                <a:schemeClr val="accent1"/>
              </a:solidFill>
            </a:endParaRPr>
          </a:p>
        </p:txBody>
      </p:sp>
      <p:sp>
        <p:nvSpPr>
          <p:cNvPr id="3" name="Content Placeholder 2"/>
          <p:cNvSpPr>
            <a:spLocks noGrp="1"/>
          </p:cNvSpPr>
          <p:nvPr>
            <p:ph idx="1"/>
          </p:nvPr>
        </p:nvSpPr>
        <p:spPr>
          <a:ln>
            <a:solidFill>
              <a:srgbClr val="FF0000"/>
            </a:solidFill>
          </a:ln>
        </p:spPr>
        <p:txBody>
          <a:bodyPr/>
          <a:lstStyle/>
          <a:p>
            <a:pPr marL="0" indent="0">
              <a:buNone/>
            </a:pPr>
            <a:r>
              <a:rPr lang="en-US" dirty="0" smtClean="0"/>
              <a:t>Identify causal systems with feedback</a:t>
            </a:r>
            <a:r>
              <a:rPr lang="en-US" dirty="0"/>
              <a:t> </a:t>
            </a:r>
            <a:r>
              <a:rPr lang="en-US" dirty="0" smtClean="0"/>
              <a:t>and latent variable confounding, provided:</a:t>
            </a:r>
          </a:p>
          <a:p>
            <a:r>
              <a:rPr lang="en-US" dirty="0" smtClean="0"/>
              <a:t>An oracle for conditional independence</a:t>
            </a:r>
          </a:p>
          <a:p>
            <a:r>
              <a:rPr lang="en-US" dirty="0" smtClean="0"/>
              <a:t>Experimental interventions.  </a:t>
            </a:r>
            <a:r>
              <a:rPr lang="en-US" sz="2400" dirty="0" smtClean="0"/>
              <a:t>(</a:t>
            </a:r>
            <a:r>
              <a:rPr lang="en-US" sz="2400" dirty="0" err="1" smtClean="0"/>
              <a:t>Hytinnen</a:t>
            </a:r>
            <a:r>
              <a:rPr lang="en-US" sz="2400" dirty="0" smtClean="0"/>
              <a:t>, </a:t>
            </a:r>
            <a:r>
              <a:rPr lang="en-US" sz="2400" dirty="0" smtClean="0"/>
              <a:t>2013; </a:t>
            </a:r>
            <a:r>
              <a:rPr lang="en-US" sz="2400" dirty="0" err="1" smtClean="0"/>
              <a:t>Tsamarindos</a:t>
            </a:r>
            <a:r>
              <a:rPr lang="en-US" sz="2400" dirty="0" smtClean="0"/>
              <a:t>)</a:t>
            </a:r>
            <a:endParaRPr lang="en-US" sz="2400" dirty="0" smtClean="0"/>
          </a:p>
          <a:p>
            <a:pPr marL="0" indent="0">
              <a:buNone/>
            </a:pPr>
            <a:endParaRPr lang="en-US" sz="2400" dirty="0"/>
          </a:p>
          <a:p>
            <a:pPr marL="0" indent="0">
              <a:buNone/>
            </a:pPr>
            <a:r>
              <a:rPr lang="en-US" sz="2400" dirty="0" smtClean="0"/>
              <a:t>Uses </a:t>
            </a:r>
            <a:r>
              <a:rPr lang="en-US" sz="2400" dirty="0" err="1" smtClean="0"/>
              <a:t>Satisfiability</a:t>
            </a:r>
            <a:r>
              <a:rPr lang="en-US" sz="2400" dirty="0" smtClean="0"/>
              <a:t> </a:t>
            </a:r>
            <a:r>
              <a:rPr lang="en-US" sz="2400" dirty="0" smtClean="0"/>
              <a:t>algorithms. Limited to about 12 variables.</a:t>
            </a:r>
          </a:p>
          <a:p>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20</a:t>
            </a:fld>
            <a:endParaRPr lang="en-US"/>
          </a:p>
        </p:txBody>
      </p:sp>
    </p:spTree>
    <p:extLst>
      <p:ext uri="{BB962C8B-B14F-4D97-AF65-F5344CB8AC3E}">
        <p14:creationId xmlns:p14="http://schemas.microsoft.com/office/powerpoint/2010/main" val="21554315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pPr marL="0" indent="0"/>
            <a:r>
              <a:rPr lang="en-US" b="1" dirty="0">
                <a:solidFill>
                  <a:schemeClr val="accent1"/>
                </a:solidFill>
              </a:rPr>
              <a:t>Unifications of fragmentary models with overlapping variable </a:t>
            </a:r>
            <a:r>
              <a:rPr lang="en-US" b="1" dirty="0" smtClean="0">
                <a:solidFill>
                  <a:schemeClr val="accent1"/>
                </a:solidFill>
              </a:rPr>
              <a:t>sets </a:t>
            </a:r>
            <a:r>
              <a:rPr lang="en-US" sz="2700" b="1" dirty="0" smtClean="0"/>
              <a:t>( </a:t>
            </a:r>
            <a:r>
              <a:rPr lang="en-US" sz="2700" b="1" dirty="0" err="1" smtClean="0"/>
              <a:t>Danks</a:t>
            </a:r>
            <a:r>
              <a:rPr lang="en-US" sz="2700" b="1" dirty="0" smtClean="0"/>
              <a:t>, </a:t>
            </a:r>
            <a:r>
              <a:rPr lang="en-US" sz="2700" b="1" dirty="0" smtClean="0"/>
              <a:t>2005; Tillman)</a:t>
            </a:r>
            <a:endParaRPr lang="en-US" sz="2700" b="1" dirty="0"/>
          </a:p>
        </p:txBody>
      </p:sp>
      <p:sp>
        <p:nvSpPr>
          <p:cNvPr id="3" name="Content Placeholder 2"/>
          <p:cNvSpPr>
            <a:spLocks noGrp="1"/>
          </p:cNvSpPr>
          <p:nvPr>
            <p:ph idx="1"/>
          </p:nvPr>
        </p:nvSpPr>
        <p:spPr>
          <a:xfrm>
            <a:off x="472966" y="1615966"/>
            <a:ext cx="8229600" cy="4525963"/>
          </a:xfrm>
          <a:ln>
            <a:solidFill>
              <a:srgbClr val="FF0000"/>
            </a:solidFill>
          </a:ln>
        </p:spPr>
        <p:txBody>
          <a:bodyPr/>
          <a:lstStyle/>
          <a:p>
            <a:pPr marL="0" indent="0">
              <a:buNone/>
            </a:pPr>
            <a:r>
              <a:rPr lang="en-US" dirty="0" smtClean="0"/>
              <a:t>Truth:</a:t>
            </a:r>
          </a:p>
          <a:p>
            <a:pPr marL="0" indent="0">
              <a:buNone/>
            </a:pPr>
            <a:r>
              <a:rPr lang="en-US" sz="2400" dirty="0" smtClean="0"/>
              <a:t>X             U              R                 Z and W are not measured together</a:t>
            </a:r>
          </a:p>
          <a:p>
            <a:pPr marL="0" indent="0">
              <a:buNone/>
            </a:pPr>
            <a:r>
              <a:rPr lang="en-US" sz="2400" dirty="0" smtClean="0"/>
              <a:t>         Z            W                         U is not measured at all.</a:t>
            </a:r>
          </a:p>
          <a:p>
            <a:pPr marL="0" indent="0">
              <a:buNone/>
            </a:pPr>
            <a:r>
              <a:rPr lang="en-US" sz="2400" dirty="0" smtClean="0"/>
              <a:t>Y                               Q</a:t>
            </a:r>
          </a:p>
          <a:p>
            <a:pPr marL="0" indent="0">
              <a:buNone/>
            </a:pPr>
            <a:r>
              <a:rPr lang="en-US" dirty="0" smtClean="0"/>
              <a:t>Measure X,Y,R,Q,W        Measure X,Y,Z,Q,R</a:t>
            </a:r>
            <a:r>
              <a:rPr lang="en-US" dirty="0"/>
              <a:t>	</a:t>
            </a:r>
            <a:r>
              <a:rPr lang="en-US" dirty="0" smtClean="0"/>
              <a:t> </a:t>
            </a:r>
          </a:p>
          <a:p>
            <a:pPr marL="0" indent="0">
              <a:buNone/>
            </a:pPr>
            <a:r>
              <a:rPr lang="en-US" sz="2400" dirty="0" smtClean="0"/>
              <a:t>X                R                                X                 R</a:t>
            </a:r>
          </a:p>
          <a:p>
            <a:pPr marL="0" indent="0">
              <a:buNone/>
            </a:pPr>
            <a:r>
              <a:rPr lang="en-US" sz="2400" dirty="0" smtClean="0"/>
              <a:t>       W                                                  Z</a:t>
            </a:r>
          </a:p>
          <a:p>
            <a:pPr marL="0" indent="0">
              <a:buNone/>
            </a:pPr>
            <a:r>
              <a:rPr lang="en-US" sz="2400" dirty="0" smtClean="0"/>
              <a:t>Y                Q                             Y                  Q</a:t>
            </a:r>
            <a:endParaRPr lang="en-US" sz="2400" dirty="0"/>
          </a:p>
        </p:txBody>
      </p:sp>
      <p:sp>
        <p:nvSpPr>
          <p:cNvPr id="4" name="Slide Number Placeholder 3"/>
          <p:cNvSpPr>
            <a:spLocks noGrp="1"/>
          </p:cNvSpPr>
          <p:nvPr>
            <p:ph type="sldNum" sz="quarter" idx="12"/>
          </p:nvPr>
        </p:nvSpPr>
        <p:spPr/>
        <p:txBody>
          <a:bodyPr/>
          <a:lstStyle/>
          <a:p>
            <a:fld id="{F4F37E23-1C9D-4DA3-AA16-D957ABEC9F10}" type="slidenum">
              <a:rPr lang="en-US" smtClean="0"/>
              <a:t>21</a:t>
            </a:fld>
            <a:endParaRPr lang="en-US"/>
          </a:p>
        </p:txBody>
      </p:sp>
      <p:cxnSp>
        <p:nvCxnSpPr>
          <p:cNvPr id="6" name="Straight Arrow Connector 5"/>
          <p:cNvCxnSpPr/>
          <p:nvPr/>
        </p:nvCxnSpPr>
        <p:spPr>
          <a:xfrm>
            <a:off x="788276" y="2538248"/>
            <a:ext cx="315310" cy="220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88276" y="2932386"/>
            <a:ext cx="315310" cy="189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355834" y="2538248"/>
            <a:ext cx="189187" cy="220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81503" y="2538248"/>
            <a:ext cx="346842" cy="220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396359" y="2932386"/>
            <a:ext cx="299544" cy="189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96359" y="2412124"/>
            <a:ext cx="299544" cy="236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83324" y="4508938"/>
            <a:ext cx="31531" cy="4099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88276" y="4895192"/>
            <a:ext cx="236483" cy="21283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355834" y="4713889"/>
            <a:ext cx="425669" cy="394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355834" y="4351284"/>
            <a:ext cx="425669" cy="157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335517" y="4430111"/>
            <a:ext cx="252249" cy="283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130566" y="4895192"/>
            <a:ext cx="331075" cy="106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934607" y="4351284"/>
            <a:ext cx="457200" cy="3626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533697" y="4508938"/>
            <a:ext cx="0" cy="439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5400000" flipH="1" flipV="1">
            <a:off x="2315562" y="3923645"/>
            <a:ext cx="2727432" cy="398079"/>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082158" y="2758966"/>
            <a:ext cx="79615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83324" y="5486401"/>
            <a:ext cx="613278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5380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Trade-Offs</a:t>
            </a:r>
            <a:endParaRPr lang="en-US" b="1" dirty="0">
              <a:solidFill>
                <a:srgbClr val="0070C0"/>
              </a:solidFill>
            </a:endParaRPr>
          </a:p>
        </p:txBody>
      </p:sp>
      <p:sp>
        <p:nvSpPr>
          <p:cNvPr id="3" name="Content Placeholder 2"/>
          <p:cNvSpPr>
            <a:spLocks noGrp="1"/>
          </p:cNvSpPr>
          <p:nvPr>
            <p:ph idx="1"/>
          </p:nvPr>
        </p:nvSpPr>
        <p:spPr>
          <a:xfrm>
            <a:off x="126123" y="1600200"/>
            <a:ext cx="8797159" cy="4525963"/>
          </a:xfrm>
          <a:ln>
            <a:solidFill>
              <a:srgbClr val="FF0000"/>
            </a:solidFill>
          </a:ln>
        </p:spPr>
        <p:txBody>
          <a:bodyPr>
            <a:normAutofit fontScale="92500"/>
          </a:bodyPr>
          <a:lstStyle/>
          <a:p>
            <a:r>
              <a:rPr lang="en-US" dirty="0" smtClean="0">
                <a:solidFill>
                  <a:srgbClr val="FF0000"/>
                </a:solidFill>
              </a:rPr>
              <a:t>Fewer constraints on search space =&gt;</a:t>
            </a:r>
          </a:p>
          <a:p>
            <a:pPr marL="0" indent="0">
              <a:buNone/>
            </a:pPr>
            <a:r>
              <a:rPr lang="en-US" dirty="0" smtClean="0">
                <a:solidFill>
                  <a:srgbClr val="FF0000"/>
                </a:solidFill>
              </a:rPr>
              <a:t>     more complex search, less information recovered</a:t>
            </a:r>
          </a:p>
          <a:p>
            <a:r>
              <a:rPr lang="en-US" dirty="0" smtClean="0"/>
              <a:t>E.g.</a:t>
            </a:r>
          </a:p>
          <a:p>
            <a:pPr lvl="1"/>
            <a:r>
              <a:rPr lang="en-US" dirty="0" smtClean="0"/>
              <a:t>PC, GES return Markov Equivalence class of observed variables  </a:t>
            </a:r>
          </a:p>
          <a:p>
            <a:pPr lvl="1"/>
            <a:r>
              <a:rPr lang="en-US" dirty="0" smtClean="0"/>
              <a:t>FCI returns all DAGs Markov Equivalent over the observed variables.	</a:t>
            </a:r>
          </a:p>
          <a:p>
            <a:pPr lvl="1"/>
            <a:r>
              <a:rPr lang="en-US" dirty="0" err="1" smtClean="0"/>
              <a:t>LiNGAM</a:t>
            </a:r>
            <a:r>
              <a:rPr lang="en-US" dirty="0" smtClean="0"/>
              <a:t> returns unique causal graph of observed variables</a:t>
            </a: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22</a:t>
            </a:fld>
            <a:endParaRPr lang="en-US"/>
          </a:p>
        </p:txBody>
      </p:sp>
    </p:spTree>
    <p:extLst>
      <p:ext uri="{BB962C8B-B14F-4D97-AF65-F5344CB8AC3E}">
        <p14:creationId xmlns:p14="http://schemas.microsoft.com/office/powerpoint/2010/main" val="15916564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1"/>
                </a:solidFill>
              </a:rPr>
              <a:t>Generalizing Conditional Independence Tests Beyond the Normal</a:t>
            </a:r>
            <a:endParaRPr lang="en-US" sz="3600" b="1" dirty="0">
              <a:solidFill>
                <a:schemeClr val="accent1"/>
              </a:solidFill>
            </a:endParaRPr>
          </a:p>
        </p:txBody>
      </p:sp>
      <p:sp>
        <p:nvSpPr>
          <p:cNvPr id="3" name="Content Placeholder 2"/>
          <p:cNvSpPr>
            <a:spLocks noGrp="1"/>
          </p:cNvSpPr>
          <p:nvPr>
            <p:ph idx="1"/>
          </p:nvPr>
        </p:nvSpPr>
        <p:spPr>
          <a:ln>
            <a:solidFill>
              <a:srgbClr val="FF0000"/>
            </a:solidFill>
          </a:ln>
        </p:spPr>
        <p:txBody>
          <a:bodyPr/>
          <a:lstStyle/>
          <a:p>
            <a:pPr marL="0" indent="0">
              <a:buNone/>
            </a:pPr>
            <a:r>
              <a:rPr lang="en-US" dirty="0" err="1" smtClean="0"/>
              <a:t>I.i.d</a:t>
            </a:r>
            <a:r>
              <a:rPr lang="en-US" dirty="0" smtClean="0"/>
              <a:t> data:</a:t>
            </a:r>
          </a:p>
          <a:p>
            <a:pPr marL="0" indent="0">
              <a:buNone/>
            </a:pPr>
            <a:endParaRPr lang="en-US" dirty="0" smtClean="0"/>
          </a:p>
          <a:p>
            <a:pPr marL="0" indent="0">
              <a:buNone/>
            </a:pPr>
            <a:r>
              <a:rPr lang="en-US" dirty="0" smtClean="0"/>
              <a:t>Tillman, 2009</a:t>
            </a:r>
          </a:p>
          <a:p>
            <a:pPr marL="0" indent="0">
              <a:buNone/>
            </a:pPr>
            <a:r>
              <a:rPr lang="en-US" dirty="0" smtClean="0"/>
              <a:t>Zhang, 2011    </a:t>
            </a:r>
          </a:p>
          <a:p>
            <a:pPr marL="0" indent="0">
              <a:buNone/>
            </a:pPr>
            <a:r>
              <a:rPr lang="en-US" dirty="0" smtClean="0"/>
              <a:t>Harris &amp; </a:t>
            </a:r>
            <a:r>
              <a:rPr lang="en-US" dirty="0" err="1" smtClean="0"/>
              <a:t>Drton</a:t>
            </a:r>
            <a:r>
              <a:rPr lang="en-US" dirty="0" smtClean="0"/>
              <a:t> </a:t>
            </a:r>
            <a:r>
              <a:rPr lang="en-US" dirty="0" smtClean="0"/>
              <a:t>, 2012</a:t>
            </a:r>
          </a:p>
          <a:p>
            <a:pPr marL="0" indent="0">
              <a:buNone/>
            </a:pPr>
            <a:r>
              <a:rPr lang="en-US" dirty="0" smtClean="0"/>
              <a:t>Ramsey, 2013</a:t>
            </a: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23</a:t>
            </a:fld>
            <a:endParaRPr lang="en-US"/>
          </a:p>
        </p:txBody>
      </p:sp>
      <p:pic>
        <p:nvPicPr>
          <p:cNvPr id="1026" name="Picture 2" descr="http://www.oswego.edu/~srp/stats/images/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113" y="2004848"/>
            <a:ext cx="2830081" cy="1542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f/f8/Negative_and_positive_skew_diagrams_(English).svg/446px-Negative_and_positive_skew_diagrams_(English).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079" y="4226473"/>
            <a:ext cx="42481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4226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Some </a:t>
            </a:r>
            <a:r>
              <a:rPr lang="en-US" b="1" dirty="0" err="1" smtClean="0">
                <a:solidFill>
                  <a:schemeClr val="accent1"/>
                </a:solidFill>
              </a:rPr>
              <a:t>UnSolved</a:t>
            </a:r>
            <a:r>
              <a:rPr lang="en-US" b="1" dirty="0" smtClean="0">
                <a:solidFill>
                  <a:schemeClr val="accent1"/>
                </a:solidFill>
              </a:rPr>
              <a:t> Problems</a:t>
            </a:r>
            <a:endParaRPr lang="en-US" b="1" dirty="0">
              <a:solidFill>
                <a:schemeClr val="accent1"/>
              </a:solidFill>
            </a:endParaRPr>
          </a:p>
        </p:txBody>
      </p:sp>
      <p:sp>
        <p:nvSpPr>
          <p:cNvPr id="3" name="Content Placeholder 2"/>
          <p:cNvSpPr>
            <a:spLocks noGrp="1"/>
          </p:cNvSpPr>
          <p:nvPr>
            <p:ph idx="1"/>
          </p:nvPr>
        </p:nvSpPr>
        <p:spPr>
          <a:xfrm>
            <a:off x="457200" y="1600200"/>
            <a:ext cx="8292662" cy="4958255"/>
          </a:xfrm>
          <a:ln>
            <a:solidFill>
              <a:srgbClr val="FF0000"/>
            </a:solidFill>
          </a:ln>
        </p:spPr>
        <p:txBody>
          <a:bodyPr>
            <a:normAutofit lnSpcReduction="10000"/>
          </a:bodyPr>
          <a:lstStyle/>
          <a:p>
            <a:r>
              <a:rPr lang="en-US" dirty="0" smtClean="0"/>
              <a:t>Non-stationary time series  </a:t>
            </a:r>
          </a:p>
          <a:p>
            <a:r>
              <a:rPr lang="en-US" dirty="0" smtClean="0"/>
              <a:t>Time series with unknown sampling rates </a:t>
            </a:r>
            <a:r>
              <a:rPr lang="en-US" sz="2000" dirty="0" smtClean="0"/>
              <a:t>(</a:t>
            </a:r>
            <a:r>
              <a:rPr lang="en-US" sz="2000" dirty="0" err="1" smtClean="0"/>
              <a:t>Danks</a:t>
            </a:r>
            <a:r>
              <a:rPr lang="en-US" sz="2000" dirty="0" smtClean="0"/>
              <a:t> and </a:t>
            </a:r>
            <a:r>
              <a:rPr lang="en-US" sz="2000" dirty="0" err="1" smtClean="0"/>
              <a:t>Pils</a:t>
            </a:r>
            <a:r>
              <a:rPr lang="en-US" sz="2000" dirty="0" smtClean="0"/>
              <a:t>, NIPS)</a:t>
            </a:r>
          </a:p>
          <a:p>
            <a:r>
              <a:rPr lang="en-US" dirty="0" smtClean="0"/>
              <a:t>Non-linear feedback</a:t>
            </a:r>
          </a:p>
          <a:p>
            <a:r>
              <a:rPr lang="en-US" dirty="0" smtClean="0"/>
              <a:t>Feedback  and/or sampling bias with Latent </a:t>
            </a:r>
            <a:r>
              <a:rPr lang="en-US" dirty="0" smtClean="0"/>
              <a:t>Variables</a:t>
            </a:r>
          </a:p>
          <a:p>
            <a:r>
              <a:rPr lang="en-US" dirty="0" smtClean="0"/>
              <a:t>Endogenous latent variables</a:t>
            </a:r>
            <a:endParaRPr lang="en-US" dirty="0" smtClean="0"/>
          </a:p>
          <a:p>
            <a:r>
              <a:rPr lang="en-US" dirty="0" smtClean="0"/>
              <a:t>Identifying multiple latent common causes and their causal relations </a:t>
            </a:r>
            <a:r>
              <a:rPr lang="en-US" sz="2000" dirty="0" smtClean="0"/>
              <a:t>(</a:t>
            </a:r>
            <a:r>
              <a:rPr lang="en-US" sz="2000" dirty="0" err="1" smtClean="0"/>
              <a:t>Spirtes</a:t>
            </a:r>
            <a:r>
              <a:rPr lang="en-US" sz="2000" dirty="0" smtClean="0"/>
              <a:t>)</a:t>
            </a:r>
          </a:p>
          <a:p>
            <a:r>
              <a:rPr lang="en-US" i="1" dirty="0" smtClean="0">
                <a:solidFill>
                  <a:srgbClr val="FF0000"/>
                </a:solidFill>
              </a:rPr>
              <a:t>All sorts of other stuff I haven’t thought of.</a:t>
            </a:r>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4F37E23-1C9D-4DA3-AA16-D957ABEC9F10}" type="slidenum">
              <a:rPr lang="en-US" smtClean="0"/>
              <a:t>24</a:t>
            </a:fld>
            <a:endParaRPr lang="en-US"/>
          </a:p>
        </p:txBody>
      </p:sp>
    </p:spTree>
    <p:extLst>
      <p:ext uri="{BB962C8B-B14F-4D97-AF65-F5344CB8AC3E}">
        <p14:creationId xmlns:p14="http://schemas.microsoft.com/office/powerpoint/2010/main" val="31292712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Scaling Up</a:t>
            </a:r>
            <a:endParaRPr lang="en-US" b="1" dirty="0">
              <a:solidFill>
                <a:schemeClr val="accent1"/>
              </a:solidFill>
            </a:endParaRPr>
          </a:p>
        </p:txBody>
      </p:sp>
      <p:sp>
        <p:nvSpPr>
          <p:cNvPr id="3" name="Content Placeholder 2"/>
          <p:cNvSpPr>
            <a:spLocks noGrp="1"/>
          </p:cNvSpPr>
          <p:nvPr>
            <p:ph idx="1"/>
          </p:nvPr>
        </p:nvSpPr>
        <p:spPr>
          <a:ln>
            <a:solidFill>
              <a:srgbClr val="FF0000"/>
            </a:solidFill>
          </a:ln>
        </p:spPr>
        <p:txBody>
          <a:bodyPr>
            <a:normAutofit lnSpcReduction="10000"/>
          </a:bodyPr>
          <a:lstStyle/>
          <a:p>
            <a:r>
              <a:rPr lang="en-US" dirty="0" smtClean="0"/>
              <a:t>For high dimensional systems with complex causal connections (e.g., brain imaging)</a:t>
            </a:r>
          </a:p>
          <a:p>
            <a:pPr lvl="1"/>
            <a:r>
              <a:rPr lang="en-US" dirty="0" smtClean="0"/>
              <a:t>Bayesian methods do not scale up</a:t>
            </a:r>
          </a:p>
          <a:p>
            <a:pPr lvl="1"/>
            <a:r>
              <a:rPr lang="en-US" dirty="0" smtClean="0"/>
              <a:t>Constraint based methods scale up, but estimates of directions of influence become unreliable</a:t>
            </a:r>
          </a:p>
          <a:p>
            <a:r>
              <a:rPr lang="en-US" dirty="0" smtClean="0"/>
              <a:t>Solution (?): Estimate causal skeleton with PC or </a:t>
            </a:r>
            <a:r>
              <a:rPr lang="en-US" dirty="0" err="1" smtClean="0"/>
              <a:t>somesuch</a:t>
            </a:r>
            <a:r>
              <a:rPr lang="en-US" dirty="0" smtClean="0"/>
              <a:t>; estimate causal directions from joint distribution of directly connected pairs of variables.</a:t>
            </a:r>
          </a:p>
        </p:txBody>
      </p:sp>
      <p:sp>
        <p:nvSpPr>
          <p:cNvPr id="4" name="Slide Number Placeholder 3"/>
          <p:cNvSpPr>
            <a:spLocks noGrp="1"/>
          </p:cNvSpPr>
          <p:nvPr>
            <p:ph type="sldNum" sz="quarter" idx="12"/>
          </p:nvPr>
        </p:nvSpPr>
        <p:spPr/>
        <p:txBody>
          <a:bodyPr/>
          <a:lstStyle/>
          <a:p>
            <a:fld id="{F4F37E23-1C9D-4DA3-AA16-D957ABEC9F10}" type="slidenum">
              <a:rPr lang="en-US" smtClean="0"/>
              <a:t>25</a:t>
            </a:fld>
            <a:endParaRPr lang="en-US"/>
          </a:p>
        </p:txBody>
      </p:sp>
    </p:spTree>
    <p:extLst>
      <p:ext uri="{BB962C8B-B14F-4D97-AF65-F5344CB8AC3E}">
        <p14:creationId xmlns:p14="http://schemas.microsoft.com/office/powerpoint/2010/main" val="21744777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303826"/>
            <a:ext cx="8229600" cy="941650"/>
          </a:xfrm>
        </p:spPr>
        <p:txBody>
          <a:bodyPr/>
          <a:lstStyle/>
          <a:p>
            <a:r>
              <a:rPr lang="en-US" b="1" dirty="0" smtClean="0">
                <a:solidFill>
                  <a:schemeClr val="accent1"/>
                </a:solidFill>
              </a:rPr>
              <a:t>Bivariate Orientation Methods </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F4F37E23-1C9D-4DA3-AA16-D957ABEC9F10}" type="slidenum">
              <a:rPr lang="en-US" smtClean="0"/>
              <a:t>26</a:t>
            </a:fld>
            <a:endParaRPr lang="en-US"/>
          </a:p>
        </p:txBody>
      </p:sp>
      <p:sp>
        <p:nvSpPr>
          <p:cNvPr id="9" name="TextBox 8"/>
          <p:cNvSpPr txBox="1"/>
          <p:nvPr/>
        </p:nvSpPr>
        <p:spPr>
          <a:xfrm>
            <a:off x="450319" y="1446826"/>
            <a:ext cx="8146473" cy="3385542"/>
          </a:xfrm>
          <a:prstGeom prst="rect">
            <a:avLst/>
          </a:prstGeom>
          <a:noFill/>
          <a:ln>
            <a:solidFill>
              <a:srgbClr val="FF0000"/>
            </a:solidFill>
          </a:ln>
        </p:spPr>
        <p:txBody>
          <a:bodyPr wrap="square" rtlCol="0">
            <a:spAutoFit/>
          </a:bodyPr>
          <a:lstStyle/>
          <a:p>
            <a:endParaRPr lang="en-US" dirty="0" smtClean="0"/>
          </a:p>
          <a:p>
            <a:r>
              <a:rPr lang="en-US" sz="2800" dirty="0" smtClean="0"/>
              <a:t>Gaussian, </a:t>
            </a:r>
            <a:r>
              <a:rPr lang="en-US" sz="2800" dirty="0" err="1" smtClean="0"/>
              <a:t>i.i.d</a:t>
            </a:r>
            <a:r>
              <a:rPr lang="en-US" sz="2800" dirty="0" smtClean="0"/>
              <a:t>. additive noises (</a:t>
            </a:r>
            <a:r>
              <a:rPr lang="en-US" sz="2800" dirty="0" err="1" smtClean="0"/>
              <a:t>Janzing</a:t>
            </a:r>
            <a:r>
              <a:rPr lang="en-US" sz="2800" dirty="0" smtClean="0"/>
              <a:t>? 2012?)</a:t>
            </a:r>
          </a:p>
          <a:p>
            <a:r>
              <a:rPr lang="en-US" sz="2800" dirty="0" smtClean="0"/>
              <a:t>Non-linear, Gaussian noises (Hoyer, 2009)</a:t>
            </a:r>
          </a:p>
          <a:p>
            <a:r>
              <a:rPr lang="en-US" sz="2800" dirty="0" smtClean="0"/>
              <a:t>Linear, non-Gaussian additive noises (</a:t>
            </a:r>
            <a:r>
              <a:rPr lang="en-US" sz="2800" dirty="0" err="1" smtClean="0"/>
              <a:t>Hyvarinen</a:t>
            </a:r>
            <a:r>
              <a:rPr lang="en-US" sz="2800" dirty="0"/>
              <a:t> </a:t>
            </a:r>
            <a:r>
              <a:rPr lang="en-US" sz="2800" dirty="0" smtClean="0"/>
              <a:t>and Smith, 2013)</a:t>
            </a:r>
          </a:p>
          <a:p>
            <a:r>
              <a:rPr lang="en-US" sz="2800" dirty="0" smtClean="0"/>
              <a:t>Non-linear, non-Gaussian inner additive noises (Zhang and </a:t>
            </a:r>
            <a:r>
              <a:rPr lang="en-US" sz="2800" dirty="0" err="1" smtClean="0"/>
              <a:t>Hyvarinen</a:t>
            </a:r>
            <a:r>
              <a:rPr lang="en-US" sz="2800" dirty="0" smtClean="0"/>
              <a:t>, 2008)</a:t>
            </a:r>
          </a:p>
          <a:p>
            <a:endParaRPr lang="en-US" sz="2800" dirty="0"/>
          </a:p>
        </p:txBody>
      </p:sp>
    </p:spTree>
    <p:extLst>
      <p:ext uri="{BB962C8B-B14F-4D97-AF65-F5344CB8AC3E}">
        <p14:creationId xmlns:p14="http://schemas.microsoft.com/office/powerpoint/2010/main" val="27472638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The (A!)Trouble with PC</a:t>
            </a:r>
            <a:endParaRPr lang="en-US" b="1" dirty="0">
              <a:solidFill>
                <a:schemeClr val="accent1"/>
              </a:solidFill>
            </a:endParaRPr>
          </a:p>
        </p:txBody>
      </p:sp>
      <p:sp>
        <p:nvSpPr>
          <p:cNvPr id="3" name="Content Placeholder 2"/>
          <p:cNvSpPr>
            <a:spLocks noGrp="1"/>
          </p:cNvSpPr>
          <p:nvPr>
            <p:ph idx="1"/>
          </p:nvPr>
        </p:nvSpPr>
        <p:spPr>
          <a:xfrm>
            <a:off x="110359" y="1600199"/>
            <a:ext cx="8875986" cy="5084379"/>
          </a:xfrm>
          <a:ln>
            <a:solidFill>
              <a:srgbClr val="FF0000"/>
            </a:solidFill>
          </a:ln>
        </p:spPr>
        <p:txBody>
          <a:bodyPr>
            <a:normAutofit lnSpcReduction="10000"/>
          </a:bodyPr>
          <a:lstStyle/>
          <a:p>
            <a:pPr marL="0" indent="0">
              <a:buNone/>
            </a:pPr>
            <a:r>
              <a:rPr lang="en-US" dirty="0" smtClean="0"/>
              <a:t>Truth:  X	  Y	  Z</a:t>
            </a:r>
            <a:endParaRPr lang="en-US" dirty="0"/>
          </a:p>
          <a:p>
            <a:pPr marL="0" indent="0">
              <a:buNone/>
            </a:pPr>
            <a:r>
              <a:rPr lang="en-US" dirty="0" smtClean="0"/>
              <a:t>PC 1:	   X      </a:t>
            </a:r>
            <a:r>
              <a:rPr lang="en-US" dirty="0"/>
              <a:t> </a:t>
            </a:r>
            <a:r>
              <a:rPr lang="en-US" dirty="0" smtClean="0"/>
              <a:t>Y	  Z                   </a:t>
            </a:r>
            <a:r>
              <a:rPr lang="en-US" dirty="0" err="1" smtClean="0"/>
              <a:t>Z</a:t>
            </a:r>
            <a:r>
              <a:rPr lang="en-US" dirty="0" smtClean="0"/>
              <a:t> = </a:t>
            </a:r>
            <a:r>
              <a:rPr lang="en-US" dirty="0" err="1" smtClean="0"/>
              <a:t>aY</a:t>
            </a:r>
            <a:r>
              <a:rPr lang="en-US" dirty="0" smtClean="0"/>
              <a:t> + </a:t>
            </a:r>
            <a:r>
              <a:rPr lang="en-US" dirty="0" err="1" smtClean="0"/>
              <a:t>e</a:t>
            </a:r>
            <a:r>
              <a:rPr lang="en-US" baseline="-25000" dirty="0" err="1" smtClean="0"/>
              <a:t>z</a:t>
            </a:r>
            <a:endParaRPr lang="en-US" baseline="-25000" dirty="0" smtClean="0"/>
          </a:p>
          <a:p>
            <a:pPr marL="0" indent="0">
              <a:buNone/>
            </a:pPr>
            <a:r>
              <a:rPr lang="en-US" dirty="0"/>
              <a:t>	</a:t>
            </a:r>
            <a:r>
              <a:rPr lang="en-US" dirty="0" smtClean="0"/>
              <a:t>				   Y = </a:t>
            </a:r>
            <a:r>
              <a:rPr lang="en-US" dirty="0" err="1" smtClean="0"/>
              <a:t>bX</a:t>
            </a:r>
            <a:r>
              <a:rPr lang="en-US" dirty="0" smtClean="0"/>
              <a:t> + </a:t>
            </a:r>
            <a:r>
              <a:rPr lang="en-US" dirty="0" err="1" smtClean="0"/>
              <a:t>e</a:t>
            </a:r>
            <a:r>
              <a:rPr lang="en-US" baseline="-25000" dirty="0" err="1" smtClean="0"/>
              <a:t>y</a:t>
            </a:r>
            <a:endParaRPr lang="en-US" baseline="-25000" dirty="0" smtClean="0"/>
          </a:p>
          <a:p>
            <a:pPr marL="0" indent="0">
              <a:buNone/>
            </a:pPr>
            <a:r>
              <a:rPr lang="en-US" dirty="0" smtClean="0"/>
              <a:t>Standardized: </a:t>
            </a:r>
            <a:r>
              <a:rPr lang="en-US" dirty="0" smtClean="0">
                <a:sym typeface="Symbol"/>
              </a:rPr>
              <a:t></a:t>
            </a:r>
            <a:r>
              <a:rPr lang="en-US" sz="4300" baseline="-25000" dirty="0" err="1" smtClean="0">
                <a:sym typeface="Symbol"/>
              </a:rPr>
              <a:t>yz</a:t>
            </a:r>
            <a:r>
              <a:rPr lang="en-US" dirty="0" smtClean="0">
                <a:sym typeface="Symbol"/>
              </a:rPr>
              <a:t> = a; </a:t>
            </a:r>
            <a:r>
              <a:rPr lang="en-US" sz="4300" baseline="-25000" dirty="0" err="1" smtClean="0">
                <a:sym typeface="Symbol"/>
              </a:rPr>
              <a:t>xy</a:t>
            </a:r>
            <a:r>
              <a:rPr lang="en-US" sz="4300" dirty="0" smtClean="0">
                <a:sym typeface="Symbol"/>
              </a:rPr>
              <a:t> </a:t>
            </a:r>
            <a:r>
              <a:rPr lang="en-US" dirty="0" smtClean="0">
                <a:sym typeface="Symbol"/>
              </a:rPr>
              <a:t>= b; </a:t>
            </a:r>
            <a:r>
              <a:rPr lang="en-US" sz="4300" baseline="-25000" dirty="0" err="1" smtClean="0">
                <a:sym typeface="Symbol"/>
              </a:rPr>
              <a:t>xz</a:t>
            </a:r>
            <a:r>
              <a:rPr lang="en-US" dirty="0" smtClean="0">
                <a:sym typeface="Symbol"/>
              </a:rPr>
              <a:t> = ab.</a:t>
            </a:r>
          </a:p>
          <a:p>
            <a:pPr marL="0" indent="0">
              <a:buNone/>
            </a:pPr>
            <a:endParaRPr lang="en-US" dirty="0" smtClean="0">
              <a:sym typeface="Symbol"/>
            </a:endParaRPr>
          </a:p>
          <a:p>
            <a:pPr marL="0" indent="0">
              <a:buNone/>
            </a:pPr>
            <a:r>
              <a:rPr lang="en-US" dirty="0" smtClean="0">
                <a:sym typeface="Symbol"/>
              </a:rPr>
              <a:t>PC 2:  X 	Y	Z   </a:t>
            </a:r>
            <a:r>
              <a:rPr lang="en-US" dirty="0" err="1" smtClean="0">
                <a:sym typeface="Symbol"/>
              </a:rPr>
              <a:t>iff</a:t>
            </a:r>
            <a:r>
              <a:rPr lang="en-US" dirty="0" smtClean="0">
                <a:sym typeface="Symbol"/>
              </a:rPr>
              <a:t> X </a:t>
            </a:r>
            <a:r>
              <a:rPr lang="en-US" u="sng" dirty="0" smtClean="0">
                <a:sym typeface="Symbol"/>
              </a:rPr>
              <a:t>II</a:t>
            </a:r>
            <a:r>
              <a:rPr lang="en-US" dirty="0" smtClean="0">
                <a:sym typeface="Symbol"/>
              </a:rPr>
              <a:t> Z </a:t>
            </a:r>
            <a:r>
              <a:rPr lang="en-US" dirty="0" err="1" smtClean="0">
                <a:sym typeface="Symbol"/>
              </a:rPr>
              <a:t>iff</a:t>
            </a:r>
            <a:r>
              <a:rPr lang="en-US" dirty="0" smtClean="0">
                <a:sym typeface="Symbol"/>
              </a:rPr>
              <a:t> </a:t>
            </a:r>
            <a:r>
              <a:rPr lang="en-US" dirty="0" err="1" smtClean="0">
                <a:sym typeface="Symbol"/>
              </a:rPr>
              <a:t>ab</a:t>
            </a:r>
            <a:r>
              <a:rPr lang="en-US" dirty="0" smtClean="0">
                <a:sym typeface="Symbol"/>
              </a:rPr>
              <a:t> is too small</a:t>
            </a:r>
          </a:p>
          <a:p>
            <a:pPr marL="0" indent="0">
              <a:buNone/>
            </a:pPr>
            <a:r>
              <a:rPr lang="en-US" i="1" dirty="0" smtClean="0">
                <a:sym typeface="Symbol"/>
              </a:rPr>
              <a:t>Result</a:t>
            </a:r>
            <a:r>
              <a:rPr lang="en-US" dirty="0" smtClean="0">
                <a:sym typeface="Symbol"/>
              </a:rPr>
              <a:t>: In chains of causes, PC tends to overestimate “colliding” arrows. General problem for “contracting” linking functions.</a:t>
            </a:r>
            <a:endParaRPr lang="en-US" dirty="0" smtClean="0"/>
          </a:p>
        </p:txBody>
      </p:sp>
      <p:sp>
        <p:nvSpPr>
          <p:cNvPr id="4" name="Slide Number Placeholder 3"/>
          <p:cNvSpPr>
            <a:spLocks noGrp="1"/>
          </p:cNvSpPr>
          <p:nvPr>
            <p:ph type="sldNum" sz="quarter" idx="12"/>
          </p:nvPr>
        </p:nvSpPr>
        <p:spPr/>
        <p:txBody>
          <a:bodyPr/>
          <a:lstStyle/>
          <a:p>
            <a:fld id="{F4F37E23-1C9D-4DA3-AA16-D957ABEC9F10}" type="slidenum">
              <a:rPr lang="en-US" smtClean="0"/>
              <a:t>27</a:t>
            </a:fld>
            <a:endParaRPr lang="en-US"/>
          </a:p>
        </p:txBody>
      </p:sp>
      <p:cxnSp>
        <p:nvCxnSpPr>
          <p:cNvPr id="6" name="Straight Arrow Connector 5"/>
          <p:cNvCxnSpPr/>
          <p:nvPr/>
        </p:nvCxnSpPr>
        <p:spPr>
          <a:xfrm>
            <a:off x="1627790" y="1891862"/>
            <a:ext cx="3783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69778" y="1891862"/>
            <a:ext cx="50449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61797" y="2317533"/>
            <a:ext cx="4335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69778" y="2317533"/>
            <a:ext cx="4729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25314" y="4997667"/>
            <a:ext cx="4808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372709" y="5013432"/>
            <a:ext cx="46508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2287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Applications</a:t>
            </a:r>
            <a:endParaRPr lang="en-US" b="1" dirty="0">
              <a:solidFill>
                <a:srgbClr val="0070C0"/>
              </a:solidFill>
            </a:endParaRPr>
          </a:p>
        </p:txBody>
      </p:sp>
      <p:sp>
        <p:nvSpPr>
          <p:cNvPr id="3" name="Content Placeholder 2"/>
          <p:cNvSpPr>
            <a:spLocks noGrp="1"/>
          </p:cNvSpPr>
          <p:nvPr>
            <p:ph idx="1"/>
          </p:nvPr>
        </p:nvSpPr>
        <p:spPr>
          <a:ln>
            <a:solidFill>
              <a:srgbClr val="FF0000"/>
            </a:solidFill>
          </a:ln>
        </p:spPr>
        <p:txBody>
          <a:bodyPr>
            <a:normAutofit lnSpcReduction="10000"/>
          </a:bodyPr>
          <a:lstStyle/>
          <a:p>
            <a:r>
              <a:rPr lang="en-US" dirty="0" smtClean="0"/>
              <a:t>College Dropouts</a:t>
            </a:r>
          </a:p>
          <a:p>
            <a:r>
              <a:rPr lang="en-US" dirty="0" smtClean="0"/>
              <a:t>Acid Rain</a:t>
            </a:r>
          </a:p>
          <a:p>
            <a:r>
              <a:rPr lang="en-US" dirty="0" smtClean="0"/>
              <a:t>Gene Regulation</a:t>
            </a:r>
          </a:p>
          <a:p>
            <a:r>
              <a:rPr lang="en-US" dirty="0" smtClean="0"/>
              <a:t>Brain Imaging</a:t>
            </a:r>
          </a:p>
          <a:p>
            <a:r>
              <a:rPr lang="en-US" dirty="0" smtClean="0"/>
              <a:t>Climate Dynamics</a:t>
            </a:r>
          </a:p>
          <a:p>
            <a:r>
              <a:rPr lang="en-US" dirty="0" smtClean="0"/>
              <a:t>Psychometrics</a:t>
            </a:r>
          </a:p>
          <a:p>
            <a:r>
              <a:rPr lang="en-US" dirty="0" smtClean="0"/>
              <a:t>Leaf ecology</a:t>
            </a:r>
          </a:p>
          <a:p>
            <a:r>
              <a:rPr lang="en-US" dirty="0" err="1" smtClean="0"/>
              <a:t>OnBoard</a:t>
            </a:r>
            <a:r>
              <a:rPr lang="en-US" dirty="0" smtClean="0"/>
              <a:t> Satellite Instrument Recalibration</a:t>
            </a:r>
          </a:p>
          <a:p>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28</a:t>
            </a:fld>
            <a:endParaRPr lang="en-US"/>
          </a:p>
        </p:txBody>
      </p:sp>
    </p:spTree>
    <p:extLst>
      <p:ext uri="{BB962C8B-B14F-4D97-AF65-F5344CB8AC3E}">
        <p14:creationId xmlns:p14="http://schemas.microsoft.com/office/powerpoint/2010/main" val="39810244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b="1" dirty="0" smtClean="0">
                <a:solidFill>
                  <a:schemeClr val="accent1"/>
                </a:solidFill>
              </a:rPr>
              <a:t>College Dropouts</a:t>
            </a:r>
          </a:p>
        </p:txBody>
      </p:sp>
      <p:sp>
        <p:nvSpPr>
          <p:cNvPr id="55299" name="Rectangle 3"/>
          <p:cNvSpPr>
            <a:spLocks noGrp="1" noChangeArrowheads="1"/>
          </p:cNvSpPr>
          <p:nvPr>
            <p:ph type="body" idx="1"/>
          </p:nvPr>
        </p:nvSpPr>
        <p:spPr>
          <a:ln>
            <a:solidFill>
              <a:srgbClr val="FF0000"/>
            </a:solidFill>
          </a:ln>
        </p:spPr>
        <p:txBody>
          <a:bodyPr>
            <a:normAutofit fontScale="85000" lnSpcReduction="10000"/>
          </a:bodyPr>
          <a:lstStyle/>
          <a:p>
            <a:r>
              <a:rPr lang="en-US" altLang="en-US" dirty="0" smtClean="0"/>
              <a:t>Data from 1993-94 U.S. News and World Report surveys.</a:t>
            </a:r>
          </a:p>
          <a:p>
            <a:r>
              <a:rPr lang="en-US" altLang="en-US" dirty="0" smtClean="0"/>
              <a:t>PC analysis says </a:t>
            </a:r>
          </a:p>
          <a:p>
            <a:endParaRPr lang="en-US" altLang="en-US" dirty="0" smtClean="0"/>
          </a:p>
          <a:p>
            <a:pPr marL="0" indent="0">
              <a:buNone/>
            </a:pPr>
            <a:endParaRPr lang="en-US" altLang="en-US" dirty="0" smtClean="0"/>
          </a:p>
          <a:p>
            <a:pPr marL="0" indent="0">
              <a:buNone/>
            </a:pPr>
            <a:endParaRPr lang="en-US" altLang="en-US" dirty="0" smtClean="0"/>
          </a:p>
          <a:p>
            <a:r>
              <a:rPr lang="en-US" altLang="en-US" dirty="0" smtClean="0"/>
              <a:t>1994 CMU alters financial aid policies to increase average SAT scores of freshman class</a:t>
            </a:r>
          </a:p>
          <a:p>
            <a:r>
              <a:rPr lang="en-US" altLang="en-US" dirty="0"/>
              <a:t>Dropout rate from 1994 on decreases monotonically with increasing average SAT of freshman class</a:t>
            </a:r>
          </a:p>
          <a:p>
            <a:endParaRPr lang="en-US" altLang="en-US" dirty="0" smtClean="0"/>
          </a:p>
          <a:p>
            <a:endParaRPr lang="en-US" altLang="en-US" dirty="0" smtClean="0"/>
          </a:p>
        </p:txBody>
      </p:sp>
      <p:sp>
        <p:nvSpPr>
          <p:cNvPr id="55300" name="Text Box 4"/>
          <p:cNvSpPr txBox="1">
            <a:spLocks noChangeArrowheads="1"/>
          </p:cNvSpPr>
          <p:nvPr/>
        </p:nvSpPr>
        <p:spPr bwMode="auto">
          <a:xfrm>
            <a:off x="906463" y="3381649"/>
            <a:ext cx="738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spcBef>
                <a:spcPct val="50000"/>
              </a:spcBef>
            </a:pPr>
            <a:r>
              <a:rPr lang="en-US" altLang="en-US" dirty="0"/>
              <a:t>Everything else      Average SAT             Dropout rate</a:t>
            </a:r>
          </a:p>
        </p:txBody>
      </p:sp>
      <p:sp>
        <p:nvSpPr>
          <p:cNvPr id="55301" name="Line 5"/>
          <p:cNvSpPr>
            <a:spLocks noChangeShapeType="1"/>
          </p:cNvSpPr>
          <p:nvPr/>
        </p:nvSpPr>
        <p:spPr bwMode="auto">
          <a:xfrm>
            <a:off x="3232588" y="3610249"/>
            <a:ext cx="2809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Line 6"/>
          <p:cNvSpPr>
            <a:spLocks noChangeShapeType="1"/>
          </p:cNvSpPr>
          <p:nvPr/>
        </p:nvSpPr>
        <p:spPr bwMode="auto">
          <a:xfrm>
            <a:off x="5573712" y="3610249"/>
            <a:ext cx="687387" cy="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06195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Why Cause Is Not Correlation</a:t>
            </a:r>
            <a:endParaRPr lang="en-US" b="1" dirty="0">
              <a:solidFill>
                <a:schemeClr val="accent1"/>
              </a:solidFill>
            </a:endParaRPr>
          </a:p>
        </p:txBody>
      </p:sp>
      <p:sp>
        <p:nvSpPr>
          <p:cNvPr id="3" name="Content Placeholder 2"/>
          <p:cNvSpPr>
            <a:spLocks noGrp="1"/>
          </p:cNvSpPr>
          <p:nvPr>
            <p:ph idx="1"/>
          </p:nvPr>
        </p:nvSpPr>
        <p:spPr>
          <a:xfrm>
            <a:off x="102476" y="1611758"/>
            <a:ext cx="8584324" cy="4525963"/>
          </a:xfrm>
          <a:ln>
            <a:solidFill>
              <a:srgbClr val="FF0000"/>
            </a:solidFill>
          </a:ln>
        </p:spPr>
        <p:txBody>
          <a:bodyPr>
            <a:normAutofit fontScale="62500" lnSpcReduction="20000"/>
          </a:bodyPr>
          <a:lstStyle/>
          <a:p>
            <a:pPr marL="0" indent="0">
              <a:buNone/>
            </a:pPr>
            <a:r>
              <a:rPr lang="en-US" dirty="0" smtClean="0"/>
              <a:t>         A      </a:t>
            </a:r>
            <a:r>
              <a:rPr lang="en-US" dirty="0"/>
              <a:t> </a:t>
            </a:r>
            <a:r>
              <a:rPr lang="en-US" dirty="0" smtClean="0"/>
              <a:t>                  B                         </a:t>
            </a:r>
          </a:p>
          <a:p>
            <a:pPr marL="0" indent="0">
              <a:buNone/>
            </a:pPr>
            <a:endParaRPr lang="en-US" dirty="0" smtClean="0"/>
          </a:p>
          <a:p>
            <a:pPr marL="0" indent="0">
              <a:buNone/>
            </a:pPr>
            <a:r>
              <a:rPr lang="en-US" dirty="0"/>
              <a:t> </a:t>
            </a:r>
            <a:r>
              <a:rPr lang="en-US" dirty="0" smtClean="0"/>
              <a:t>                Sample</a:t>
            </a: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A    B	          A     B</a:t>
            </a:r>
          </a:p>
          <a:p>
            <a:pPr marL="0" indent="0">
              <a:buNone/>
            </a:pPr>
            <a:endParaRPr lang="en-US" dirty="0"/>
          </a:p>
          <a:p>
            <a:pPr marL="0" indent="0">
              <a:buNone/>
            </a:pPr>
            <a:endParaRPr lang="en-US" dirty="0" smtClean="0"/>
          </a:p>
          <a:p>
            <a:pPr marL="0" indent="0">
              <a:buNone/>
            </a:pPr>
            <a:r>
              <a:rPr lang="en-US" dirty="0" smtClean="0"/>
              <a:t>             </a:t>
            </a:r>
          </a:p>
          <a:p>
            <a:pPr marL="0" indent="0">
              <a:buNone/>
            </a:pPr>
            <a:r>
              <a:rPr lang="en-US" dirty="0"/>
              <a:t> </a:t>
            </a:r>
            <a:r>
              <a:rPr lang="en-US" dirty="0" smtClean="0"/>
              <a:t>                      U</a:t>
            </a:r>
          </a:p>
          <a:p>
            <a:pPr marL="0" indent="0">
              <a:buNone/>
            </a:pPr>
            <a:endParaRPr lang="en-US" dirty="0"/>
          </a:p>
          <a:p>
            <a:pPr marL="0" indent="0">
              <a:buNone/>
            </a:pPr>
            <a:r>
              <a:rPr lang="en-US" dirty="0" smtClean="0"/>
              <a:t>         A		      B                        Etc.</a:t>
            </a:r>
            <a:endParaRPr lang="en-US" dirty="0"/>
          </a:p>
          <a:p>
            <a:pPr marL="0" indent="0">
              <a:buNone/>
            </a:pPr>
            <a:r>
              <a:rPr lang="en-US" dirty="0" smtClean="0"/>
              <a:t>                  </a:t>
            </a:r>
            <a:endParaRPr lang="en-US" dirty="0"/>
          </a:p>
        </p:txBody>
      </p:sp>
      <p:sp>
        <p:nvSpPr>
          <p:cNvPr id="20" name="Slide Number Placeholder 19"/>
          <p:cNvSpPr>
            <a:spLocks noGrp="1"/>
          </p:cNvSpPr>
          <p:nvPr>
            <p:ph type="sldNum" sz="quarter" idx="12"/>
          </p:nvPr>
        </p:nvSpPr>
        <p:spPr/>
        <p:txBody>
          <a:bodyPr/>
          <a:lstStyle/>
          <a:p>
            <a:fld id="{F4F37E23-1C9D-4DA3-AA16-D957ABEC9F10}" type="slidenum">
              <a:rPr lang="en-US" smtClean="0"/>
              <a:t>3</a:t>
            </a:fld>
            <a:endParaRPr lang="en-US"/>
          </a:p>
        </p:txBody>
      </p:sp>
      <p:sp>
        <p:nvSpPr>
          <p:cNvPr id="8" name="Oval 7"/>
          <p:cNvSpPr/>
          <p:nvPr/>
        </p:nvSpPr>
        <p:spPr>
          <a:xfrm>
            <a:off x="102476" y="2895600"/>
            <a:ext cx="3478924" cy="1524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28800" y="3364780"/>
            <a:ext cx="1143000" cy="597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33800" y="1676400"/>
            <a:ext cx="2438400" cy="923330"/>
          </a:xfrm>
          <a:prstGeom prst="rect">
            <a:avLst/>
          </a:prstGeom>
          <a:noFill/>
        </p:spPr>
        <p:txBody>
          <a:bodyPr wrap="square" rtlCol="0">
            <a:spAutoFit/>
          </a:bodyPr>
          <a:lstStyle/>
          <a:p>
            <a:r>
              <a:rPr lang="en-US" dirty="0" smtClean="0"/>
              <a:t>A and B will be correlated in the sample</a:t>
            </a:r>
            <a:endParaRPr lang="en-US" dirty="0"/>
          </a:p>
        </p:txBody>
      </p:sp>
      <p:sp>
        <p:nvSpPr>
          <p:cNvPr id="5" name="TextBox 4"/>
          <p:cNvSpPr txBox="1"/>
          <p:nvPr/>
        </p:nvSpPr>
        <p:spPr>
          <a:xfrm>
            <a:off x="3752192" y="3385066"/>
            <a:ext cx="4172607" cy="923330"/>
          </a:xfrm>
          <a:prstGeom prst="rect">
            <a:avLst/>
          </a:prstGeom>
          <a:noFill/>
        </p:spPr>
        <p:txBody>
          <a:bodyPr wrap="square" rtlCol="0">
            <a:spAutoFit/>
          </a:bodyPr>
          <a:lstStyle/>
          <a:p>
            <a:r>
              <a:rPr lang="en-US" dirty="0" smtClean="0"/>
              <a:t>A, B are independent  in probability  in each sub-population, but dependent in the combined population (Yule, 1904)</a:t>
            </a:r>
            <a:endParaRPr lang="en-US" dirty="0"/>
          </a:p>
        </p:txBody>
      </p:sp>
      <p:cxnSp>
        <p:nvCxnSpPr>
          <p:cNvPr id="10" name="Straight Arrow Connector 9"/>
          <p:cNvCxnSpPr/>
          <p:nvPr/>
        </p:nvCxnSpPr>
        <p:spPr>
          <a:xfrm>
            <a:off x="876300" y="1833265"/>
            <a:ext cx="495300" cy="3573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797269" y="1885817"/>
            <a:ext cx="444062"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76300" y="4876800"/>
            <a:ext cx="4953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52600" y="48768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70585" y="4697968"/>
            <a:ext cx="3544615" cy="369332"/>
          </a:xfrm>
          <a:prstGeom prst="rect">
            <a:avLst/>
          </a:prstGeom>
          <a:noFill/>
        </p:spPr>
        <p:txBody>
          <a:bodyPr wrap="square" rtlCol="0">
            <a:spAutoFit/>
          </a:bodyPr>
          <a:lstStyle/>
          <a:p>
            <a:r>
              <a:rPr lang="en-US" dirty="0" smtClean="0"/>
              <a:t>A and B share a common cause </a:t>
            </a:r>
            <a:endParaRPr lang="en-US" dirty="0"/>
          </a:p>
        </p:txBody>
      </p:sp>
      <p:sp>
        <p:nvSpPr>
          <p:cNvPr id="6" name="Oval 5"/>
          <p:cNvSpPr/>
          <p:nvPr/>
        </p:nvSpPr>
        <p:spPr>
          <a:xfrm>
            <a:off x="228600" y="3364780"/>
            <a:ext cx="1295400" cy="7297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6549" y="3529161"/>
            <a:ext cx="1019502" cy="369332"/>
          </a:xfrm>
          <a:prstGeom prst="rect">
            <a:avLst/>
          </a:prstGeom>
          <a:noFill/>
        </p:spPr>
        <p:txBody>
          <a:bodyPr wrap="square" rtlCol="0">
            <a:spAutoFit/>
          </a:bodyPr>
          <a:lstStyle/>
          <a:p>
            <a:r>
              <a:rPr lang="en-US" dirty="0" smtClean="0"/>
              <a:t>A    B</a:t>
            </a:r>
            <a:endParaRPr lang="en-US" dirty="0"/>
          </a:p>
        </p:txBody>
      </p:sp>
      <p:sp>
        <p:nvSpPr>
          <p:cNvPr id="11" name="TextBox 10"/>
          <p:cNvSpPr txBox="1"/>
          <p:nvPr/>
        </p:nvSpPr>
        <p:spPr>
          <a:xfrm>
            <a:off x="2019300" y="3472934"/>
            <a:ext cx="819807" cy="369332"/>
          </a:xfrm>
          <a:prstGeom prst="rect">
            <a:avLst/>
          </a:prstGeom>
          <a:noFill/>
        </p:spPr>
        <p:txBody>
          <a:bodyPr wrap="square" rtlCol="0">
            <a:spAutoFit/>
          </a:bodyPr>
          <a:lstStyle/>
          <a:p>
            <a:r>
              <a:rPr lang="en-US" dirty="0" smtClean="0"/>
              <a:t>A   B</a:t>
            </a:r>
            <a:endParaRPr lang="en-US" dirty="0"/>
          </a:p>
        </p:txBody>
      </p:sp>
    </p:spTree>
    <p:extLst>
      <p:ext uri="{BB962C8B-B14F-4D97-AF65-F5344CB8AC3E}">
        <p14:creationId xmlns:p14="http://schemas.microsoft.com/office/powerpoint/2010/main" val="40866509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0"/>
            <a:ext cx="7772400" cy="1143000"/>
          </a:xfrm>
        </p:spPr>
        <p:txBody>
          <a:bodyPr/>
          <a:lstStyle/>
          <a:p>
            <a:pPr eaLnBrk="1" hangingPunct="1"/>
            <a:r>
              <a:rPr lang="en-US" altLang="en-US" smtClean="0"/>
              <a:t>Spartina in the Cape Fear Estuary</a:t>
            </a:r>
          </a:p>
        </p:txBody>
      </p:sp>
      <p:pic>
        <p:nvPicPr>
          <p:cNvPr id="36867" name="Picture 3" descr="spaalt2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2427" y="1219200"/>
            <a:ext cx="4960938"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63853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9144000" cy="1143000"/>
          </a:xfrm>
        </p:spPr>
        <p:txBody>
          <a:bodyPr>
            <a:normAutofit fontScale="90000"/>
          </a:bodyPr>
          <a:lstStyle/>
          <a:p>
            <a:pPr eaLnBrk="1" hangingPunct="1"/>
            <a:r>
              <a:rPr lang="en-US" altLang="en-US" sz="4000" b="1" dirty="0" smtClean="0">
                <a:solidFill>
                  <a:schemeClr val="accent1"/>
                </a:solidFill>
              </a:rPr>
              <a:t>What Factors Directly Influence </a:t>
            </a:r>
            <a:r>
              <a:rPr lang="en-US" altLang="en-US" sz="4000" b="1" dirty="0" err="1" smtClean="0">
                <a:solidFill>
                  <a:schemeClr val="accent1"/>
                </a:solidFill>
              </a:rPr>
              <a:t>Spartina</a:t>
            </a:r>
            <a:r>
              <a:rPr lang="en-US" altLang="en-US" sz="4000" b="1" dirty="0" smtClean="0">
                <a:solidFill>
                  <a:schemeClr val="accent1"/>
                </a:solidFill>
              </a:rPr>
              <a:t> Growth in the Cape Fear Estuary?</a:t>
            </a:r>
          </a:p>
        </p:txBody>
      </p:sp>
      <p:sp>
        <p:nvSpPr>
          <p:cNvPr id="37891" name="Rectangle 3"/>
          <p:cNvSpPr>
            <a:spLocks noGrp="1" noChangeArrowheads="1"/>
          </p:cNvSpPr>
          <p:nvPr>
            <p:ph type="body" idx="1"/>
          </p:nvPr>
        </p:nvSpPr>
        <p:spPr>
          <a:xfrm>
            <a:off x="457200" y="1600200"/>
            <a:ext cx="8229600" cy="4989786"/>
          </a:xfrm>
          <a:ln>
            <a:solidFill>
              <a:srgbClr val="FF0000"/>
            </a:solidFill>
          </a:ln>
        </p:spPr>
        <p:txBody>
          <a:bodyPr/>
          <a:lstStyle/>
          <a:p>
            <a:pPr>
              <a:lnSpc>
                <a:spcPct val="80000"/>
              </a:lnSpc>
            </a:pPr>
            <a:r>
              <a:rPr lang="en-US" altLang="en-US" sz="2400" dirty="0" smtClean="0"/>
              <a:t>pH, salinity, sodium, phosphorus, magnesium, ammonia, zinc, potassium…, what?</a:t>
            </a:r>
            <a:endParaRPr lang="en-US" altLang="en-US" sz="2400" dirty="0"/>
          </a:p>
          <a:p>
            <a:pPr>
              <a:lnSpc>
                <a:spcPct val="80000"/>
              </a:lnSpc>
            </a:pPr>
            <a:r>
              <a:rPr lang="en-US" altLang="en-US" sz="2400" dirty="0" smtClean="0"/>
              <a:t>14 variables for 45 samples of </a:t>
            </a:r>
            <a:r>
              <a:rPr lang="en-US" altLang="en-US" sz="2400" dirty="0" err="1" smtClean="0"/>
              <a:t>Spartina</a:t>
            </a:r>
            <a:r>
              <a:rPr lang="en-US" altLang="en-US" sz="2400" dirty="0" smtClean="0"/>
              <a:t> from Cape Fear Estuary.</a:t>
            </a:r>
          </a:p>
          <a:p>
            <a:pPr>
              <a:lnSpc>
                <a:spcPct val="80000"/>
              </a:lnSpc>
            </a:pPr>
            <a:r>
              <a:rPr lang="en-US" altLang="en-US" sz="2400" dirty="0" smtClean="0"/>
              <a:t>Biologist concluded salinity must be a factor.</a:t>
            </a:r>
          </a:p>
          <a:p>
            <a:pPr>
              <a:lnSpc>
                <a:spcPct val="80000"/>
              </a:lnSpc>
            </a:pPr>
            <a:r>
              <a:rPr lang="en-US" altLang="en-US" sz="2400" dirty="0" smtClean="0"/>
              <a:t>PC net analysis says only pH directly affects </a:t>
            </a:r>
            <a:r>
              <a:rPr lang="en-US" altLang="en-US" sz="2400" dirty="0" err="1" smtClean="0"/>
              <a:t>Spartina</a:t>
            </a:r>
            <a:r>
              <a:rPr lang="en-US" altLang="en-US" sz="2400" dirty="0" smtClean="0"/>
              <a:t> biomass for the range of observed variables</a:t>
            </a:r>
          </a:p>
          <a:p>
            <a:pPr eaLnBrk="1" hangingPunct="1">
              <a:lnSpc>
                <a:spcPct val="80000"/>
              </a:lnSpc>
              <a:buFontTx/>
              <a:buNone/>
            </a:pPr>
            <a:r>
              <a:rPr lang="en-US" altLang="en-US" sz="2400" dirty="0" smtClean="0"/>
              <a:t>	</a:t>
            </a:r>
          </a:p>
        </p:txBody>
      </p:sp>
      <p:pic>
        <p:nvPicPr>
          <p:cNvPr id="5" name="Picture 3" descr="spaalt2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6592" y="4761186"/>
            <a:ext cx="1618937" cy="17158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57922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b="1" dirty="0" smtClean="0">
                <a:solidFill>
                  <a:srgbClr val="0070C0"/>
                </a:solidFill>
              </a:rPr>
              <a:t>Acid Rain</a:t>
            </a:r>
          </a:p>
        </p:txBody>
      </p:sp>
      <p:sp>
        <p:nvSpPr>
          <p:cNvPr id="57347" name="Rectangle 3"/>
          <p:cNvSpPr>
            <a:spLocks noGrp="1" noChangeArrowheads="1"/>
          </p:cNvSpPr>
          <p:nvPr>
            <p:ph type="body" idx="1"/>
          </p:nvPr>
        </p:nvSpPr>
        <p:spPr>
          <a:ln>
            <a:solidFill>
              <a:srgbClr val="FF0000"/>
            </a:solidFill>
          </a:ln>
        </p:spPr>
        <p:txBody>
          <a:bodyPr>
            <a:normAutofit fontScale="92500" lnSpcReduction="20000"/>
          </a:bodyPr>
          <a:lstStyle/>
          <a:p>
            <a:r>
              <a:rPr lang="en-US" altLang="en-US" dirty="0" err="1" smtClean="0"/>
              <a:t>Linthurst</a:t>
            </a:r>
            <a:r>
              <a:rPr lang="en-US" altLang="en-US" dirty="0" smtClean="0"/>
              <a:t> collected 45 plugs of </a:t>
            </a:r>
            <a:r>
              <a:rPr lang="en-US" altLang="en-US" dirty="0" err="1" smtClean="0"/>
              <a:t>Spartina</a:t>
            </a:r>
            <a:r>
              <a:rPr lang="en-US" altLang="en-US" dirty="0" smtClean="0"/>
              <a:t> grass from the Cape Fear Estuary and measured 14 variables including biomass.</a:t>
            </a:r>
          </a:p>
          <a:p>
            <a:r>
              <a:rPr lang="en-US" altLang="en-US" dirty="0" smtClean="0"/>
              <a:t>PC concludes only variable that directly influences biomass in pH</a:t>
            </a:r>
          </a:p>
          <a:p>
            <a:r>
              <a:rPr lang="en-US" altLang="en-US" dirty="0" err="1" smtClean="0"/>
              <a:t>Linthurst</a:t>
            </a:r>
            <a:r>
              <a:rPr lang="en-US" altLang="en-US" dirty="0" smtClean="0"/>
              <a:t>, convinced that salinity has a direct effect, did a randomized greenhouse experiment.</a:t>
            </a:r>
          </a:p>
          <a:p>
            <a:r>
              <a:rPr lang="en-US" altLang="en-US" dirty="0" smtClean="0"/>
              <a:t>Results: </a:t>
            </a:r>
          </a:p>
          <a:p>
            <a:pPr lvl="1"/>
            <a:r>
              <a:rPr lang="en-US" altLang="en-US" dirty="0"/>
              <a:t>pH influences biomass when salinity is </a:t>
            </a:r>
            <a:r>
              <a:rPr lang="en-US" altLang="en-US" dirty="0" smtClean="0"/>
              <a:t>held constant;</a:t>
            </a:r>
            <a:endParaRPr lang="en-US" altLang="en-US" dirty="0"/>
          </a:p>
          <a:p>
            <a:pPr lvl="1"/>
            <a:r>
              <a:rPr lang="en-US" altLang="en-US" dirty="0"/>
              <a:t>salinity has no influence on biomass if pH is held constant.</a:t>
            </a:r>
          </a:p>
          <a:p>
            <a:endParaRPr lang="en-US" altLang="en-US" dirty="0" smtClean="0"/>
          </a:p>
        </p:txBody>
      </p:sp>
    </p:spTree>
    <p:extLst>
      <p:ext uri="{BB962C8B-B14F-4D97-AF65-F5344CB8AC3E}">
        <p14:creationId xmlns:p14="http://schemas.microsoft.com/office/powerpoint/2010/main" val="15477211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re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01750"/>
            <a:ext cx="67818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295400" y="228600"/>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latin typeface="Times New Roman" pitchFamily="1" charset="0"/>
              </a:rPr>
              <a:t>	   </a:t>
            </a:r>
            <a:r>
              <a:rPr lang="en-US" altLang="en-US" sz="3200" b="1" dirty="0">
                <a:solidFill>
                  <a:schemeClr val="accent1"/>
                </a:solidFill>
                <a:latin typeface="Times New Roman" pitchFamily="1" charset="0"/>
              </a:rPr>
              <a:t>The Swedish </a:t>
            </a:r>
            <a:r>
              <a:rPr lang="en-US" altLang="en-US" sz="3200" b="1" dirty="0" err="1">
                <a:solidFill>
                  <a:schemeClr val="accent1"/>
                </a:solidFill>
                <a:latin typeface="Times New Roman" pitchFamily="1" charset="0"/>
              </a:rPr>
              <a:t>Freja</a:t>
            </a:r>
            <a:r>
              <a:rPr lang="en-US" altLang="en-US" sz="3200" b="1" dirty="0">
                <a:solidFill>
                  <a:schemeClr val="accent1"/>
                </a:solidFill>
                <a:latin typeface="Times New Roman" pitchFamily="1" charset="0"/>
              </a:rPr>
              <a:t> </a:t>
            </a:r>
            <a:r>
              <a:rPr lang="en-US" altLang="en-US" sz="3200" b="1" dirty="0" smtClean="0">
                <a:solidFill>
                  <a:schemeClr val="accent1"/>
                </a:solidFill>
                <a:latin typeface="Times New Roman" pitchFamily="1" charset="0"/>
              </a:rPr>
              <a:t>Satellite </a:t>
            </a:r>
            <a:endParaRPr lang="en-US" altLang="en-US" sz="3200" b="1" dirty="0">
              <a:solidFill>
                <a:schemeClr val="accent1"/>
              </a:solidFill>
              <a:latin typeface="Times New Roman" pitchFamily="1" charset="0"/>
            </a:endParaRPr>
          </a:p>
        </p:txBody>
      </p:sp>
    </p:spTree>
    <p:extLst>
      <p:ext uri="{BB962C8B-B14F-4D97-AF65-F5344CB8AC3E}">
        <p14:creationId xmlns:p14="http://schemas.microsoft.com/office/powerpoint/2010/main" val="25966202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b="1" dirty="0" err="1" smtClean="0">
                <a:solidFill>
                  <a:schemeClr val="accent1"/>
                </a:solidFill>
              </a:rPr>
              <a:t>Miscalibrations</a:t>
            </a:r>
            <a:endParaRPr lang="en-US" altLang="en-US" b="1" dirty="0" smtClean="0">
              <a:solidFill>
                <a:schemeClr val="accent1"/>
              </a:solidFill>
            </a:endParaRPr>
          </a:p>
        </p:txBody>
      </p:sp>
      <p:sp>
        <p:nvSpPr>
          <p:cNvPr id="35843" name="Rectangle 3"/>
          <p:cNvSpPr>
            <a:spLocks noGrp="1" noChangeArrowheads="1"/>
          </p:cNvSpPr>
          <p:nvPr>
            <p:ph type="body" idx="1"/>
          </p:nvPr>
        </p:nvSpPr>
        <p:spPr>
          <a:xfrm>
            <a:off x="457199" y="1600200"/>
            <a:ext cx="8339959" cy="4974021"/>
          </a:xfrm>
          <a:ln>
            <a:solidFill>
              <a:srgbClr val="FF0000"/>
            </a:solidFill>
          </a:ln>
        </p:spPr>
        <p:txBody>
          <a:bodyPr/>
          <a:lstStyle/>
          <a:p>
            <a:pPr eaLnBrk="1" hangingPunct="1"/>
            <a:r>
              <a:rPr lang="en-US" altLang="en-US" dirty="0" err="1" smtClean="0"/>
              <a:t>Miscalibrated</a:t>
            </a:r>
            <a:r>
              <a:rPr lang="en-US" altLang="en-US" dirty="0" smtClean="0"/>
              <a:t> mass spectrometer designed to detect ion bursts.</a:t>
            </a:r>
          </a:p>
          <a:p>
            <a:pPr eaLnBrk="1" hangingPunct="1"/>
            <a:r>
              <a:rPr lang="en-US" altLang="en-US" dirty="0" smtClean="0"/>
              <a:t>Bayes net procedures used to identify the errors</a:t>
            </a:r>
          </a:p>
          <a:p>
            <a:pPr eaLnBrk="1" hangingPunct="1"/>
            <a:r>
              <a:rPr lang="en-US" altLang="en-US" dirty="0" smtClean="0"/>
              <a:t>Recalibration reduces estimated errors by half.</a:t>
            </a:r>
          </a:p>
          <a:p>
            <a:pPr eaLnBrk="1" hangingPunct="1"/>
            <a:endParaRPr lang="en-US" altLang="en-US" dirty="0" smtClean="0"/>
          </a:p>
          <a:p>
            <a:pPr eaLnBrk="1" hangingPunct="1">
              <a:buFontTx/>
              <a:buNone/>
            </a:pPr>
            <a:r>
              <a:rPr lang="en-US" altLang="en-US" sz="2000" dirty="0" smtClean="0"/>
              <a:t>Light ions					Heavy ions</a:t>
            </a:r>
          </a:p>
        </p:txBody>
      </p:sp>
      <p:sp>
        <p:nvSpPr>
          <p:cNvPr id="35844" name="Oval 4"/>
          <p:cNvSpPr>
            <a:spLocks noChangeArrowheads="1"/>
          </p:cNvSpPr>
          <p:nvPr/>
        </p:nvSpPr>
        <p:spPr bwMode="auto">
          <a:xfrm>
            <a:off x="2362200" y="4953000"/>
            <a:ext cx="32766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5845" name="Line 5"/>
          <p:cNvSpPr>
            <a:spLocks noChangeShapeType="1"/>
          </p:cNvSpPr>
          <p:nvPr/>
        </p:nvSpPr>
        <p:spPr bwMode="auto">
          <a:xfrm flipH="1" flipV="1">
            <a:off x="3200400" y="5105400"/>
            <a:ext cx="838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Line 6"/>
          <p:cNvSpPr>
            <a:spLocks noChangeShapeType="1"/>
          </p:cNvSpPr>
          <p:nvPr/>
        </p:nvSpPr>
        <p:spPr bwMode="auto">
          <a:xfrm flipH="1">
            <a:off x="2362200" y="5638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Line 7"/>
          <p:cNvSpPr>
            <a:spLocks noChangeShapeType="1"/>
          </p:cNvSpPr>
          <p:nvPr/>
        </p:nvSpPr>
        <p:spPr bwMode="auto">
          <a:xfrm flipH="1">
            <a:off x="3048000" y="5638800"/>
            <a:ext cx="9144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Line 8"/>
          <p:cNvSpPr>
            <a:spLocks noChangeShapeType="1"/>
          </p:cNvSpPr>
          <p:nvPr/>
        </p:nvSpPr>
        <p:spPr bwMode="auto">
          <a:xfrm>
            <a:off x="4038600" y="56388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9"/>
          <p:cNvSpPr>
            <a:spLocks noChangeShapeType="1"/>
          </p:cNvSpPr>
          <p:nvPr/>
        </p:nvSpPr>
        <p:spPr bwMode="auto">
          <a:xfrm>
            <a:off x="4114800" y="5638800"/>
            <a:ext cx="1524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10"/>
          <p:cNvSpPr>
            <a:spLocks noChangeShapeType="1"/>
          </p:cNvSpPr>
          <p:nvPr/>
        </p:nvSpPr>
        <p:spPr bwMode="auto">
          <a:xfrm flipV="1">
            <a:off x="4114800" y="5181600"/>
            <a:ext cx="914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Line 11"/>
          <p:cNvSpPr>
            <a:spLocks noChangeShapeType="1"/>
          </p:cNvSpPr>
          <p:nvPr/>
        </p:nvSpPr>
        <p:spPr bwMode="auto">
          <a:xfrm flipH="1">
            <a:off x="3276600" y="5181600"/>
            <a:ext cx="381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Line 12"/>
          <p:cNvSpPr>
            <a:spLocks noChangeShapeType="1"/>
          </p:cNvSpPr>
          <p:nvPr/>
        </p:nvSpPr>
        <p:spPr bwMode="auto">
          <a:xfrm flipH="1">
            <a:off x="4800600" y="5562600"/>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027934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0025" y="152400"/>
            <a:ext cx="8943975" cy="1143000"/>
          </a:xfrm>
        </p:spPr>
        <p:txBody>
          <a:bodyPr>
            <a:normAutofit fontScale="90000"/>
          </a:bodyPr>
          <a:lstStyle/>
          <a:p>
            <a:pPr eaLnBrk="1" hangingPunct="1"/>
            <a:r>
              <a:rPr lang="en-US" altLang="en-US" b="1" dirty="0" smtClean="0">
                <a:solidFill>
                  <a:schemeClr val="accent1"/>
                </a:solidFill>
              </a:rPr>
              <a:t>The Influence of Lead Exposure on Children’s IQ</a:t>
            </a:r>
          </a:p>
        </p:txBody>
      </p:sp>
      <p:sp>
        <p:nvSpPr>
          <p:cNvPr id="38915" name="Rectangle 3"/>
          <p:cNvSpPr>
            <a:spLocks noGrp="1" noChangeArrowheads="1"/>
          </p:cNvSpPr>
          <p:nvPr>
            <p:ph type="body" idx="1"/>
          </p:nvPr>
        </p:nvSpPr>
        <p:spPr>
          <a:xfrm>
            <a:off x="157654" y="2017713"/>
            <a:ext cx="8797433" cy="4114800"/>
          </a:xfrm>
          <a:ln>
            <a:solidFill>
              <a:srgbClr val="FF0000"/>
            </a:solidFill>
          </a:ln>
        </p:spPr>
        <p:txBody>
          <a:bodyPr/>
          <a:lstStyle/>
          <a:p>
            <a:pPr eaLnBrk="1" hangingPunct="1"/>
            <a:r>
              <a:rPr lang="en-US" altLang="en-US" sz="2800" dirty="0" smtClean="0"/>
              <a:t>Needleman: ANOVA, many variables, small negative effect of lead exposure</a:t>
            </a:r>
          </a:p>
          <a:p>
            <a:pPr eaLnBrk="1" hangingPunct="1"/>
            <a:r>
              <a:rPr lang="en-US" altLang="en-US" sz="2800" dirty="0" smtClean="0"/>
              <a:t>NIH statisticians: Needleman must redo  with stepwise regression</a:t>
            </a:r>
          </a:p>
          <a:p>
            <a:pPr eaLnBrk="1" hangingPunct="1"/>
            <a:r>
              <a:rPr lang="en-US" altLang="en-US" sz="2800" dirty="0" smtClean="0"/>
              <a:t>Needleman: Stepwise regression, 6  significant </a:t>
            </a:r>
            <a:r>
              <a:rPr lang="en-US" altLang="en-US" sz="2800" dirty="0" err="1" smtClean="0"/>
              <a:t>regressors</a:t>
            </a:r>
            <a:r>
              <a:rPr lang="en-US" altLang="en-US" sz="2800" dirty="0" smtClean="0"/>
              <a:t>, small (but bigger) effect of lead exposure</a:t>
            </a:r>
          </a:p>
          <a:p>
            <a:pPr eaLnBrk="1" hangingPunct="1"/>
            <a:r>
              <a:rPr lang="en-US" altLang="en-US" sz="2800" dirty="0" smtClean="0"/>
              <a:t>CMU econometricians: Measurement error—influence of lead exposure cannot be bounded away from zero.</a:t>
            </a:r>
          </a:p>
        </p:txBody>
      </p:sp>
    </p:spTree>
    <p:extLst>
      <p:ext uri="{BB962C8B-B14F-4D97-AF65-F5344CB8AC3E}">
        <p14:creationId xmlns:p14="http://schemas.microsoft.com/office/powerpoint/2010/main" val="10288806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altLang="en-US" b="1" dirty="0" smtClean="0">
                <a:solidFill>
                  <a:schemeClr val="accent1"/>
                </a:solidFill>
              </a:rPr>
              <a:t>Influence of Low Level Lead Exposure on Children’s IQ</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z="2800" dirty="0" err="1" smtClean="0"/>
              <a:t>Scheines</a:t>
            </a:r>
            <a:r>
              <a:rPr lang="en-US" altLang="en-US" sz="2800" dirty="0" smtClean="0"/>
              <a:t>: PC; 3 of the 5 covariates have NO correlation with IQ.</a:t>
            </a:r>
          </a:p>
          <a:p>
            <a:pPr eaLnBrk="1" hangingPunct="1">
              <a:lnSpc>
                <a:spcPct val="90000"/>
              </a:lnSpc>
            </a:pPr>
            <a:r>
              <a:rPr lang="en-US" altLang="en-US" sz="2800" dirty="0" err="1" smtClean="0"/>
              <a:t>Scheines</a:t>
            </a:r>
            <a:r>
              <a:rPr lang="en-US" altLang="en-US" sz="2800" dirty="0" smtClean="0"/>
              <a:t>: CMU econometricians must give their prior distribution for measurement error.</a:t>
            </a:r>
          </a:p>
          <a:p>
            <a:pPr eaLnBrk="1" hangingPunct="1">
              <a:lnSpc>
                <a:spcPct val="90000"/>
              </a:lnSpc>
            </a:pPr>
            <a:r>
              <a:rPr lang="en-US" altLang="en-US" sz="2800" dirty="0" err="1" smtClean="0"/>
              <a:t>Scheines</a:t>
            </a:r>
            <a:r>
              <a:rPr lang="en-US" altLang="en-US" sz="2800" dirty="0" smtClean="0"/>
              <a:t>: Bayesian estimation (with Gibbs' sampling for posterior distribution) of effect of low level lead exposure on IQ using;</a:t>
            </a:r>
          </a:p>
          <a:p>
            <a:pPr lvl="1" eaLnBrk="1" hangingPunct="1">
              <a:lnSpc>
                <a:spcPct val="90000"/>
              </a:lnSpc>
            </a:pPr>
            <a:r>
              <a:rPr lang="en-US" altLang="en-US" sz="2400" dirty="0" smtClean="0"/>
              <a:t>PC selected variables</a:t>
            </a:r>
          </a:p>
          <a:p>
            <a:pPr lvl="1" eaLnBrk="1" hangingPunct="1">
              <a:lnSpc>
                <a:spcPct val="90000"/>
              </a:lnSpc>
            </a:pPr>
            <a:r>
              <a:rPr lang="en-US" altLang="en-US" sz="2400" dirty="0" smtClean="0"/>
              <a:t>Econometricians’ measurement error model</a:t>
            </a:r>
          </a:p>
          <a:p>
            <a:pPr lvl="1" eaLnBrk="1" hangingPunct="1">
              <a:lnSpc>
                <a:spcPct val="90000"/>
              </a:lnSpc>
            </a:pPr>
            <a:r>
              <a:rPr lang="en-US" altLang="en-US" sz="2400" dirty="0" smtClean="0"/>
              <a:t>Econometricians’ priors for variances</a:t>
            </a:r>
          </a:p>
        </p:txBody>
      </p:sp>
    </p:spTree>
    <p:extLst>
      <p:ext uri="{BB962C8B-B14F-4D97-AF65-F5344CB8AC3E}">
        <p14:creationId xmlns:p14="http://schemas.microsoft.com/office/powerpoint/2010/main" val="19181749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n-US" altLang="en-US" b="1" dirty="0" smtClean="0">
                <a:solidFill>
                  <a:schemeClr val="accent1"/>
                </a:solidFill>
              </a:rPr>
              <a:t>The CMU Economists’ Model with TETRAD Covariates</a:t>
            </a:r>
          </a:p>
        </p:txBody>
      </p:sp>
      <p:graphicFrame>
        <p:nvGraphicFramePr>
          <p:cNvPr id="40963" name="Object 3"/>
          <p:cNvGraphicFramePr>
            <a:graphicFrameLocks noChangeAspect="1"/>
          </p:cNvGraphicFramePr>
          <p:nvPr>
            <p:extLst>
              <p:ext uri="{D42A27DB-BD31-4B8C-83A1-F6EECF244321}">
                <p14:modId xmlns:p14="http://schemas.microsoft.com/office/powerpoint/2010/main" val="1014466363"/>
              </p:ext>
            </p:extLst>
          </p:nvPr>
        </p:nvGraphicFramePr>
        <p:xfrm>
          <a:off x="1219200" y="2209800"/>
          <a:ext cx="6400800" cy="4267200"/>
        </p:xfrm>
        <a:graphic>
          <a:graphicData uri="http://schemas.openxmlformats.org/presentationml/2006/ole">
            <mc:AlternateContent xmlns:mc="http://schemas.openxmlformats.org/markup-compatibility/2006">
              <mc:Choice xmlns:v="urn:schemas-microsoft-com:vml" Requires="v">
                <p:oleObj spid="_x0000_s1034" name="Picture" r:id="rId3" imgW="2743200" imgH="1828800" progId="Word.Picture.8">
                  <p:embed/>
                </p:oleObj>
              </mc:Choice>
              <mc:Fallback>
                <p:oleObj name="Picture" r:id="rId3" imgW="2743200" imgH="18288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09800"/>
                        <a:ext cx="6400800" cy="4267200"/>
                      </a:xfrm>
                      <a:prstGeom prst="rect">
                        <a:avLst/>
                      </a:prstGeom>
                      <a:noFill/>
                      <a:ln>
                        <a:solidFill>
                          <a:srgbClr val="FF0000"/>
                        </a:solidFill>
                      </a:ln>
                      <a:effectLst/>
                    </p:spPr>
                  </p:pic>
                </p:oleObj>
              </mc:Fallback>
            </mc:AlternateContent>
          </a:graphicData>
        </a:graphic>
      </p:graphicFrame>
    </p:spTree>
    <p:extLst>
      <p:ext uri="{BB962C8B-B14F-4D97-AF65-F5344CB8AC3E}">
        <p14:creationId xmlns:p14="http://schemas.microsoft.com/office/powerpoint/2010/main" val="227477237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altLang="en-US" b="1" smtClean="0">
                <a:solidFill>
                  <a:schemeClr val="accent1"/>
                </a:solidFill>
              </a:rPr>
              <a:t>Result: Lead is Twice as Bad as Needleman Thought</a:t>
            </a:r>
            <a:endParaRPr lang="en-US" altLang="en-US" b="1" dirty="0" smtClean="0">
              <a:solidFill>
                <a:schemeClr val="accent1"/>
              </a:solidFill>
            </a:endParaRPr>
          </a:p>
        </p:txBody>
      </p:sp>
      <p:graphicFrame>
        <p:nvGraphicFramePr>
          <p:cNvPr id="41987" name="Object 3"/>
          <p:cNvGraphicFramePr>
            <a:graphicFrameLocks noChangeAspect="1"/>
          </p:cNvGraphicFramePr>
          <p:nvPr>
            <p:extLst>
              <p:ext uri="{D42A27DB-BD31-4B8C-83A1-F6EECF244321}">
                <p14:modId xmlns:p14="http://schemas.microsoft.com/office/powerpoint/2010/main" val="2666124792"/>
              </p:ext>
            </p:extLst>
          </p:nvPr>
        </p:nvGraphicFramePr>
        <p:xfrm>
          <a:off x="987863" y="1686801"/>
          <a:ext cx="6661150" cy="4992688"/>
        </p:xfrm>
        <a:graphic>
          <a:graphicData uri="http://schemas.openxmlformats.org/presentationml/2006/ole">
            <mc:AlternateContent xmlns:mc="http://schemas.openxmlformats.org/markup-compatibility/2006">
              <mc:Choice xmlns:v="urn:schemas-microsoft-com:vml" Requires="v">
                <p:oleObj spid="_x0000_s2058" name="Slide" r:id="rId3" imgW="3330575" imgH="2497138" progId="PowerPoint.Slide.8">
                  <p:embed/>
                </p:oleObj>
              </mc:Choice>
              <mc:Fallback>
                <p:oleObj name="Slide" r:id="rId3" imgW="3330575" imgH="2497138"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863" y="1686801"/>
                        <a:ext cx="6661150"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145114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57225" y="152400"/>
            <a:ext cx="8486775" cy="1143000"/>
          </a:xfrm>
        </p:spPr>
        <p:txBody>
          <a:bodyPr>
            <a:normAutofit fontScale="90000"/>
          </a:bodyPr>
          <a:lstStyle/>
          <a:p>
            <a:pPr eaLnBrk="1" hangingPunct="1"/>
            <a:r>
              <a:rPr lang="en-US" altLang="en-US" b="1" dirty="0" smtClean="0">
                <a:solidFill>
                  <a:schemeClr val="accent1"/>
                </a:solidFill>
              </a:rPr>
              <a:t>And the Elimination of Causally Irrelevant Variables Is Critical</a:t>
            </a:r>
          </a:p>
        </p:txBody>
      </p:sp>
      <p:graphicFrame>
        <p:nvGraphicFramePr>
          <p:cNvPr id="43011" name="Object 3"/>
          <p:cNvGraphicFramePr>
            <a:graphicFrameLocks noChangeAspect="1"/>
          </p:cNvGraphicFramePr>
          <p:nvPr/>
        </p:nvGraphicFramePr>
        <p:xfrm>
          <a:off x="533400" y="1600200"/>
          <a:ext cx="8610600" cy="5257800"/>
        </p:xfrm>
        <a:graphic>
          <a:graphicData uri="http://schemas.openxmlformats.org/presentationml/2006/ole">
            <mc:AlternateContent xmlns:mc="http://schemas.openxmlformats.org/markup-compatibility/2006">
              <mc:Choice xmlns:v="urn:schemas-microsoft-com:vml" Requires="v">
                <p:oleObj spid="_x0000_s3082" name="Slide" r:id="rId3" imgW="4572000" imgH="3429000" progId="PowerPoint.Slide.8">
                  <p:embed/>
                </p:oleObj>
              </mc:Choice>
              <mc:Fallback>
                <p:oleObj name="Slide"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8610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19152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Exploiting Hume’s 2</a:t>
            </a:r>
            <a:r>
              <a:rPr lang="en-US" b="1" baseline="30000" dirty="0" smtClean="0">
                <a:solidFill>
                  <a:schemeClr val="accent1"/>
                </a:solidFill>
              </a:rPr>
              <a:t>nd</a:t>
            </a:r>
            <a:r>
              <a:rPr lang="en-US" b="1" dirty="0">
                <a:solidFill>
                  <a:schemeClr val="accent1"/>
                </a:solidFill>
              </a:rPr>
              <a:t> </a:t>
            </a:r>
            <a:r>
              <a:rPr lang="en-US" b="1" dirty="0" smtClean="0">
                <a:solidFill>
                  <a:schemeClr val="accent1"/>
                </a:solidFill>
              </a:rPr>
              <a:t>Definition</a:t>
            </a:r>
            <a:endParaRPr lang="en-US" b="1" dirty="0">
              <a:solidFill>
                <a:schemeClr val="accent1"/>
              </a:solidFill>
            </a:endParaRPr>
          </a:p>
        </p:txBody>
      </p:sp>
      <p:sp>
        <p:nvSpPr>
          <p:cNvPr id="3" name="Content Placeholder 2"/>
          <p:cNvSpPr>
            <a:spLocks noGrp="1"/>
          </p:cNvSpPr>
          <p:nvPr>
            <p:ph idx="1"/>
          </p:nvPr>
        </p:nvSpPr>
        <p:spPr>
          <a:ln>
            <a:solidFill>
              <a:srgbClr val="FF0000"/>
            </a:solidFill>
          </a:ln>
        </p:spPr>
        <p:txBody>
          <a:bodyPr>
            <a:normAutofit fontScale="92500"/>
          </a:bodyPr>
          <a:lstStyle/>
          <a:p>
            <a:r>
              <a:rPr lang="en-US" dirty="0" smtClean="0"/>
              <a:t>Causal claims are about changes of distributions of some variables (effects) upon hypothetical interventions upon others (causes).</a:t>
            </a:r>
          </a:p>
          <a:p>
            <a:r>
              <a:rPr lang="en-US" dirty="0" smtClean="0"/>
              <a:t>The claim that A causes B implies that if the distribution of values of A </a:t>
            </a:r>
            <a:r>
              <a:rPr lang="en-US" i="1" dirty="0" smtClean="0"/>
              <a:t>were</a:t>
            </a:r>
            <a:r>
              <a:rPr lang="en-US" dirty="0" smtClean="0"/>
              <a:t> (exogenously!) varied, then the distribution of values of B would vary, </a:t>
            </a:r>
            <a:r>
              <a:rPr lang="en-US" i="1" dirty="0" smtClean="0"/>
              <a:t>ceteris paribus.</a:t>
            </a:r>
          </a:p>
          <a:p>
            <a:pPr lvl="1" algn="r"/>
            <a:r>
              <a:rPr lang="en-US" i="1" dirty="0" smtClean="0"/>
              <a:t>Note the circularity</a:t>
            </a:r>
          </a:p>
          <a:p>
            <a:pPr lvl="1"/>
            <a:r>
              <a:rPr lang="en-US" i="1" dirty="0" smtClean="0"/>
              <a:t>Note the vagueness</a:t>
            </a:r>
            <a:endParaRPr lang="en-US" i="1" dirty="0"/>
          </a:p>
        </p:txBody>
      </p:sp>
      <p:sp>
        <p:nvSpPr>
          <p:cNvPr id="10" name="Slide Number Placeholder 9"/>
          <p:cNvSpPr>
            <a:spLocks noGrp="1"/>
          </p:cNvSpPr>
          <p:nvPr>
            <p:ph type="sldNum" sz="quarter" idx="12"/>
          </p:nvPr>
        </p:nvSpPr>
        <p:spPr/>
        <p:txBody>
          <a:bodyPr/>
          <a:lstStyle/>
          <a:p>
            <a:fld id="{F4F37E23-1C9D-4DA3-AA16-D957ABEC9F10}" type="slidenum">
              <a:rPr lang="en-US" smtClean="0"/>
              <a:t>4</a:t>
            </a:fld>
            <a:endParaRPr lang="en-US"/>
          </a:p>
        </p:txBody>
      </p:sp>
      <p:cxnSp>
        <p:nvCxnSpPr>
          <p:cNvPr id="5" name="Straight Arrow Connector 4"/>
          <p:cNvCxnSpPr/>
          <p:nvPr/>
        </p:nvCxnSpPr>
        <p:spPr>
          <a:xfrm flipV="1">
            <a:off x="6808076" y="3924300"/>
            <a:ext cx="404648"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52600" y="4941176"/>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182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Mass </a:t>
            </a:r>
            <a:r>
              <a:rPr lang="en-US" dirty="0" err="1" smtClean="0"/>
              <a:t>Cytometry</a:t>
            </a:r>
            <a:r>
              <a:rPr lang="en-US" dirty="0" smtClean="0"/>
              <a:t> </a:t>
            </a:r>
            <a:r>
              <a:rPr lang="en-US" dirty="0" err="1" smtClean="0"/>
              <a:t>Protemics</a:t>
            </a:r>
            <a:r>
              <a:rPr lang="en-US" sz="2200" dirty="0" smtClean="0"/>
              <a:t>(</a:t>
            </a:r>
            <a:r>
              <a:rPr lang="en-US" sz="2200" dirty="0" err="1" smtClean="0"/>
              <a:t>Tsamarindos</a:t>
            </a:r>
            <a:r>
              <a:rPr lang="en-US" sz="2200" dirty="0" smtClean="0"/>
              <a:t>) </a:t>
            </a:r>
            <a:endParaRPr lang="el-GR" sz="2200" dirty="0"/>
          </a:p>
        </p:txBody>
      </p:sp>
      <p:sp>
        <p:nvSpPr>
          <p:cNvPr id="4" name="Slide Number Placeholder 3"/>
          <p:cNvSpPr>
            <a:spLocks noGrp="1"/>
          </p:cNvSpPr>
          <p:nvPr>
            <p:ph type="sldNum" sz="quarter" idx="12"/>
          </p:nvPr>
        </p:nvSpPr>
        <p:spPr/>
        <p:txBody>
          <a:bodyPr/>
          <a:lstStyle/>
          <a:p>
            <a:fld id="{7FF789E0-C9AC-48AF-B15F-BC27385AB34D}" type="slidenum">
              <a:rPr lang="en-US" smtClean="0"/>
              <a:pPr/>
              <a:t>40</a:t>
            </a:fld>
            <a:endParaRPr lang="en-US" dirty="0"/>
          </a:p>
        </p:txBody>
      </p:sp>
      <p:grpSp>
        <p:nvGrpSpPr>
          <p:cNvPr id="3" name="Group 2"/>
          <p:cNvGrpSpPr/>
          <p:nvPr/>
        </p:nvGrpSpPr>
        <p:grpSpPr>
          <a:xfrm>
            <a:off x="387000" y="1764000"/>
            <a:ext cx="3015000" cy="1360706"/>
            <a:chOff x="162000" y="1764000"/>
            <a:chExt cx="3780000" cy="1395000"/>
          </a:xfrm>
        </p:grpSpPr>
        <p:sp>
          <p:nvSpPr>
            <p:cNvPr id="9" name="Oval 8"/>
            <p:cNvSpPr/>
            <p:nvPr/>
          </p:nvSpPr>
          <p:spPr>
            <a:xfrm>
              <a:off x="162000" y="1764001"/>
              <a:ext cx="1159391" cy="435029"/>
            </a:xfrm>
            <a:prstGeom prst="ellipse">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r>
                <a:rPr lang="en-US" sz="1100" dirty="0" smtClean="0">
                  <a:solidFill>
                    <a:schemeClr val="tx1">
                      <a:lumMod val="75000"/>
                      <a:lumOff val="25000"/>
                    </a:schemeClr>
                  </a:solidFill>
                </a:rPr>
                <a:t>Activator</a:t>
              </a:r>
              <a:endParaRPr lang="el-GR" sz="1100" baseline="-25000" dirty="0">
                <a:solidFill>
                  <a:schemeClr val="tx1">
                    <a:lumMod val="75000"/>
                    <a:lumOff val="25000"/>
                  </a:schemeClr>
                </a:solidFill>
              </a:endParaRPr>
            </a:p>
          </p:txBody>
        </p:sp>
        <p:sp>
          <p:nvSpPr>
            <p:cNvPr id="10" name="Oval 9"/>
            <p:cNvSpPr/>
            <p:nvPr/>
          </p:nvSpPr>
          <p:spPr>
            <a:xfrm>
              <a:off x="1664657" y="1764000"/>
              <a:ext cx="871319" cy="435027"/>
            </a:xfrm>
            <a:prstGeom prst="ellipse">
              <a:avLst/>
            </a:prstGeom>
            <a:solidFill>
              <a:srgbClr val="CCEC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100" dirty="0" smtClean="0">
                  <a:solidFill>
                    <a:schemeClr val="tx1">
                      <a:lumMod val="75000"/>
                      <a:lumOff val="25000"/>
                    </a:schemeClr>
                  </a:solidFill>
                </a:rPr>
                <a:t>Protein1</a:t>
              </a:r>
              <a:endParaRPr lang="el-GR" sz="1100" dirty="0">
                <a:solidFill>
                  <a:schemeClr val="tx1">
                    <a:lumMod val="75000"/>
                    <a:lumOff val="25000"/>
                  </a:schemeClr>
                </a:solidFill>
              </a:endParaRPr>
            </a:p>
          </p:txBody>
        </p:sp>
        <p:sp>
          <p:nvSpPr>
            <p:cNvPr id="11" name="Oval 10"/>
            <p:cNvSpPr/>
            <p:nvPr/>
          </p:nvSpPr>
          <p:spPr>
            <a:xfrm>
              <a:off x="3070683" y="1764000"/>
              <a:ext cx="871317" cy="435029"/>
            </a:xfrm>
            <a:prstGeom prst="ellipse">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100" dirty="0" smtClean="0">
                  <a:solidFill>
                    <a:schemeClr val="tx1">
                      <a:lumMod val="75000"/>
                      <a:lumOff val="25000"/>
                    </a:schemeClr>
                  </a:solidFill>
                </a:rPr>
                <a:t>Protein2</a:t>
              </a:r>
              <a:endParaRPr lang="el-GR" sz="1100" dirty="0">
                <a:solidFill>
                  <a:schemeClr val="tx1">
                    <a:lumMod val="75000"/>
                    <a:lumOff val="25000"/>
                  </a:schemeClr>
                </a:solidFill>
              </a:endParaRPr>
            </a:p>
          </p:txBody>
        </p:sp>
        <p:cxnSp>
          <p:nvCxnSpPr>
            <p:cNvPr id="12" name="Straight Arrow Connector 11"/>
            <p:cNvCxnSpPr>
              <a:stCxn id="10" idx="6"/>
            </p:cNvCxnSpPr>
            <p:nvPr/>
          </p:nvCxnSpPr>
          <p:spPr>
            <a:xfrm>
              <a:off x="2535976" y="1981513"/>
              <a:ext cx="534707" cy="0"/>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cxnSp>
          <p:nvCxnSpPr>
            <p:cNvPr id="13" name="Straight Arrow Connector 12"/>
            <p:cNvCxnSpPr>
              <a:endCxn id="10" idx="2"/>
            </p:cNvCxnSpPr>
            <p:nvPr/>
          </p:nvCxnSpPr>
          <p:spPr>
            <a:xfrm>
              <a:off x="1266790" y="1981513"/>
              <a:ext cx="397867" cy="0"/>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sp>
          <p:nvSpPr>
            <p:cNvPr id="17" name="Plus 16"/>
            <p:cNvSpPr/>
            <p:nvPr/>
          </p:nvSpPr>
          <p:spPr>
            <a:xfrm>
              <a:off x="1891588" y="2297791"/>
              <a:ext cx="301457" cy="22876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p>
          </p:txBody>
        </p:sp>
        <p:sp>
          <p:nvSpPr>
            <p:cNvPr id="27" name="Oval 26"/>
            <p:cNvSpPr/>
            <p:nvPr/>
          </p:nvSpPr>
          <p:spPr>
            <a:xfrm>
              <a:off x="162000" y="2723971"/>
              <a:ext cx="1159391" cy="435029"/>
            </a:xfrm>
            <a:prstGeom prst="ellipse">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r>
                <a:rPr lang="en-US" sz="1100" dirty="0" smtClean="0">
                  <a:solidFill>
                    <a:schemeClr val="tx1">
                      <a:lumMod val="75000"/>
                      <a:lumOff val="25000"/>
                    </a:schemeClr>
                  </a:solidFill>
                </a:rPr>
                <a:t>Activator</a:t>
              </a:r>
              <a:endParaRPr lang="el-GR" sz="1100" baseline="-25000" dirty="0">
                <a:solidFill>
                  <a:schemeClr val="tx1">
                    <a:lumMod val="75000"/>
                    <a:lumOff val="25000"/>
                  </a:schemeClr>
                </a:solidFill>
              </a:endParaRPr>
            </a:p>
          </p:txBody>
        </p:sp>
        <p:sp>
          <p:nvSpPr>
            <p:cNvPr id="28" name="Oval 27"/>
            <p:cNvSpPr/>
            <p:nvPr/>
          </p:nvSpPr>
          <p:spPr>
            <a:xfrm>
              <a:off x="1664657" y="2723970"/>
              <a:ext cx="871319" cy="435027"/>
            </a:xfrm>
            <a:prstGeom prst="ellipse">
              <a:avLst/>
            </a:prstGeom>
            <a:solidFill>
              <a:srgbClr val="00CC9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100" dirty="0" smtClean="0">
                  <a:solidFill>
                    <a:schemeClr val="tx1">
                      <a:lumMod val="75000"/>
                      <a:lumOff val="25000"/>
                    </a:schemeClr>
                  </a:solidFill>
                </a:rPr>
                <a:t>Protein3</a:t>
              </a:r>
              <a:endParaRPr lang="el-GR" sz="1100" dirty="0">
                <a:solidFill>
                  <a:schemeClr val="tx1">
                    <a:lumMod val="75000"/>
                    <a:lumOff val="25000"/>
                  </a:schemeClr>
                </a:solidFill>
              </a:endParaRPr>
            </a:p>
          </p:txBody>
        </p:sp>
        <p:sp>
          <p:nvSpPr>
            <p:cNvPr id="29" name="Oval 28"/>
            <p:cNvSpPr/>
            <p:nvPr/>
          </p:nvSpPr>
          <p:spPr>
            <a:xfrm>
              <a:off x="3070683" y="2723970"/>
              <a:ext cx="871317" cy="435029"/>
            </a:xfrm>
            <a:prstGeom prst="ellipse">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100" dirty="0" smtClean="0">
                  <a:solidFill>
                    <a:schemeClr val="tx1">
                      <a:lumMod val="75000"/>
                      <a:lumOff val="25000"/>
                    </a:schemeClr>
                  </a:solidFill>
                </a:rPr>
                <a:t>Protein2</a:t>
              </a:r>
              <a:endParaRPr lang="el-GR" sz="1100" dirty="0">
                <a:solidFill>
                  <a:schemeClr val="tx1">
                    <a:lumMod val="75000"/>
                    <a:lumOff val="25000"/>
                  </a:schemeClr>
                </a:solidFill>
              </a:endParaRPr>
            </a:p>
          </p:txBody>
        </p:sp>
        <p:cxnSp>
          <p:nvCxnSpPr>
            <p:cNvPr id="30" name="Straight Arrow Connector 29"/>
            <p:cNvCxnSpPr>
              <a:stCxn id="28" idx="6"/>
            </p:cNvCxnSpPr>
            <p:nvPr/>
          </p:nvCxnSpPr>
          <p:spPr>
            <a:xfrm>
              <a:off x="2535976" y="2941483"/>
              <a:ext cx="534707" cy="0"/>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cxnSp>
          <p:nvCxnSpPr>
            <p:cNvPr id="31" name="Straight Arrow Connector 30"/>
            <p:cNvCxnSpPr>
              <a:endCxn id="28" idx="2"/>
            </p:cNvCxnSpPr>
            <p:nvPr/>
          </p:nvCxnSpPr>
          <p:spPr>
            <a:xfrm>
              <a:off x="1266790" y="2941483"/>
              <a:ext cx="397867" cy="0"/>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grpSp>
      <p:sp>
        <p:nvSpPr>
          <p:cNvPr id="49" name="TextBox 48"/>
          <p:cNvSpPr txBox="1"/>
          <p:nvPr/>
        </p:nvSpPr>
        <p:spPr>
          <a:xfrm>
            <a:off x="300784" y="5006627"/>
            <a:ext cx="8726216" cy="1169551"/>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dirty="0" smtClean="0">
                <a:solidFill>
                  <a:schemeClr val="tx1">
                    <a:lumMod val="75000"/>
                    <a:lumOff val="25000"/>
                  </a:schemeClr>
                </a:solidFill>
              </a:rPr>
              <a:t>42% of the predicted triplets are also reported</a:t>
            </a:r>
          </a:p>
          <a:p>
            <a:pPr marL="285750" indent="-285750">
              <a:buClr>
                <a:schemeClr val="accent2"/>
              </a:buClr>
              <a:buFont typeface="Arial" panose="020B0604020202020204" pitchFamily="34" charset="0"/>
              <a:buChar char="•"/>
            </a:pPr>
            <a:r>
              <a:rPr lang="en-US" dirty="0" smtClean="0">
                <a:solidFill>
                  <a:schemeClr val="tx1">
                    <a:lumMod val="75000"/>
                    <a:lumOff val="25000"/>
                  </a:schemeClr>
                </a:solidFill>
              </a:rPr>
              <a:t>Despite strict thresholds and multiple testing</a:t>
            </a:r>
            <a:endParaRPr lang="en-US" dirty="0">
              <a:solidFill>
                <a:schemeClr val="tx1">
                  <a:lumMod val="75000"/>
                  <a:lumOff val="25000"/>
                </a:schemeClr>
              </a:solidFill>
            </a:endParaRPr>
          </a:p>
          <a:p>
            <a:pPr marL="285750" indent="-285750">
              <a:buClr>
                <a:schemeClr val="accent2"/>
              </a:buClr>
              <a:buFont typeface="Arial" panose="020B0604020202020204" pitchFamily="34" charset="0"/>
              <a:buChar char="•"/>
            </a:pPr>
            <a:endParaRPr lang="en-US" dirty="0" smtClean="0">
              <a:solidFill>
                <a:schemeClr val="tx1">
                  <a:lumMod val="75000"/>
                  <a:lumOff val="25000"/>
                </a:schemeClr>
              </a:solidFill>
            </a:endParaRPr>
          </a:p>
          <a:p>
            <a:pPr marL="285750" indent="-285750">
              <a:buClr>
                <a:schemeClr val="accent2"/>
              </a:buClr>
              <a:buFont typeface="Arial" panose="020B0604020202020204" pitchFamily="34" charset="0"/>
              <a:buChar char="•"/>
            </a:pPr>
            <a:r>
              <a:rPr lang="en-US" sz="1600" dirty="0" err="1" smtClean="0">
                <a:solidFill>
                  <a:schemeClr val="tx1">
                    <a:lumMod val="75000"/>
                    <a:lumOff val="25000"/>
                  </a:schemeClr>
                </a:solidFill>
              </a:rPr>
              <a:t>Theory+algorithms</a:t>
            </a:r>
            <a:r>
              <a:rPr lang="en-US" sz="1600" dirty="0" smtClean="0">
                <a:solidFill>
                  <a:schemeClr val="tx1">
                    <a:lumMod val="75000"/>
                    <a:lumOff val="25000"/>
                  </a:schemeClr>
                </a:solidFill>
              </a:rPr>
              <a:t>: [Tillman et. al. 2008, Triantafillou et. al 2010, Tsamardinos et. al 2012]</a:t>
            </a:r>
          </a:p>
        </p:txBody>
      </p:sp>
      <p:sp>
        <p:nvSpPr>
          <p:cNvPr id="50" name="Down Arrow 49"/>
          <p:cNvSpPr/>
          <p:nvPr/>
        </p:nvSpPr>
        <p:spPr>
          <a:xfrm>
            <a:off x="5028337" y="3732317"/>
            <a:ext cx="964826" cy="42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TextBox 50"/>
          <p:cNvSpPr txBox="1"/>
          <p:nvPr/>
        </p:nvSpPr>
        <p:spPr>
          <a:xfrm>
            <a:off x="4324104" y="4164652"/>
            <a:ext cx="3100042" cy="646331"/>
          </a:xfrm>
          <a:prstGeom prst="rect">
            <a:avLst/>
          </a:prstGeom>
          <a:noFill/>
        </p:spPr>
        <p:txBody>
          <a:bodyPr wrap="square" rtlCol="0">
            <a:spAutoFit/>
          </a:bodyPr>
          <a:lstStyle/>
          <a:p>
            <a:r>
              <a:rPr lang="en-US" dirty="0" smtClean="0">
                <a:solidFill>
                  <a:schemeClr val="tx1">
                    <a:lumMod val="75000"/>
                    <a:lumOff val="25000"/>
                  </a:schemeClr>
                </a:solidFill>
              </a:rPr>
              <a:t>Check whether predicted triplet has also been reported</a:t>
            </a:r>
            <a:endParaRPr lang="el-GR" dirty="0">
              <a:solidFill>
                <a:schemeClr val="tx1">
                  <a:lumMod val="75000"/>
                  <a:lumOff val="25000"/>
                </a:schemeClr>
              </a:solidFill>
            </a:endParaRPr>
          </a:p>
        </p:txBody>
      </p:sp>
      <p:sp>
        <p:nvSpPr>
          <p:cNvPr id="32" name="Right Brace 31"/>
          <p:cNvSpPr/>
          <p:nvPr/>
        </p:nvSpPr>
        <p:spPr>
          <a:xfrm>
            <a:off x="3710711" y="1764000"/>
            <a:ext cx="156420" cy="1435847"/>
          </a:xfrm>
          <a:prstGeom prst="righ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59" name="Group 58"/>
          <p:cNvGrpSpPr/>
          <p:nvPr/>
        </p:nvGrpSpPr>
        <p:grpSpPr>
          <a:xfrm>
            <a:off x="4100323" y="1772212"/>
            <a:ext cx="4458329" cy="1370500"/>
            <a:chOff x="4100323" y="1772212"/>
            <a:chExt cx="4458329" cy="1370500"/>
          </a:xfrm>
        </p:grpSpPr>
        <p:sp>
          <p:nvSpPr>
            <p:cNvPr id="43" name="Oval 42"/>
            <p:cNvSpPr/>
            <p:nvPr/>
          </p:nvSpPr>
          <p:spPr>
            <a:xfrm>
              <a:off x="4100323" y="1772505"/>
              <a:ext cx="973879" cy="427298"/>
            </a:xfrm>
            <a:prstGeom prst="ellipse">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r>
                <a:rPr lang="en-US" sz="1200" dirty="0" smtClean="0">
                  <a:solidFill>
                    <a:schemeClr val="tx1">
                      <a:lumMod val="75000"/>
                      <a:lumOff val="25000"/>
                    </a:schemeClr>
                  </a:solidFill>
                </a:rPr>
                <a:t>Activator</a:t>
              </a:r>
              <a:endParaRPr lang="el-GR" sz="1200" baseline="-25000" dirty="0">
                <a:solidFill>
                  <a:schemeClr val="tx1">
                    <a:lumMod val="75000"/>
                    <a:lumOff val="25000"/>
                  </a:schemeClr>
                </a:solidFill>
              </a:endParaRPr>
            </a:p>
          </p:txBody>
        </p:sp>
        <p:sp>
          <p:nvSpPr>
            <p:cNvPr id="44" name="Oval 43"/>
            <p:cNvSpPr/>
            <p:nvPr/>
          </p:nvSpPr>
          <p:spPr>
            <a:xfrm>
              <a:off x="5362542" y="1772504"/>
              <a:ext cx="807817" cy="427296"/>
            </a:xfrm>
            <a:prstGeom prst="ellipse">
              <a:avLst/>
            </a:prstGeom>
            <a:solidFill>
              <a:srgbClr val="CCEC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200" dirty="0" smtClean="0">
                  <a:solidFill>
                    <a:schemeClr val="tx1">
                      <a:lumMod val="75000"/>
                      <a:lumOff val="25000"/>
                    </a:schemeClr>
                  </a:solidFill>
                </a:rPr>
                <a:t>Protein1</a:t>
              </a:r>
              <a:endParaRPr lang="el-GR" sz="1200" dirty="0">
                <a:solidFill>
                  <a:schemeClr val="tx1">
                    <a:lumMod val="75000"/>
                    <a:lumOff val="25000"/>
                  </a:schemeClr>
                </a:solidFill>
              </a:endParaRPr>
            </a:p>
          </p:txBody>
        </p:sp>
        <p:sp>
          <p:nvSpPr>
            <p:cNvPr id="45" name="Oval 44"/>
            <p:cNvSpPr/>
            <p:nvPr/>
          </p:nvSpPr>
          <p:spPr>
            <a:xfrm>
              <a:off x="6543593" y="1772504"/>
              <a:ext cx="769344" cy="427298"/>
            </a:xfrm>
            <a:prstGeom prst="ellipse">
              <a:avLst/>
            </a:prstGeom>
            <a:solidFill>
              <a:srgbClr val="00CC9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200" dirty="0" smtClean="0">
                  <a:solidFill>
                    <a:schemeClr val="tx1">
                      <a:lumMod val="75000"/>
                      <a:lumOff val="25000"/>
                    </a:schemeClr>
                  </a:solidFill>
                </a:rPr>
                <a:t>Protein3</a:t>
              </a:r>
              <a:endParaRPr lang="el-GR" sz="1200" dirty="0">
                <a:solidFill>
                  <a:schemeClr val="tx1">
                    <a:lumMod val="75000"/>
                    <a:lumOff val="25000"/>
                  </a:schemeClr>
                </a:solidFill>
              </a:endParaRPr>
            </a:p>
          </p:txBody>
        </p:sp>
        <p:cxnSp>
          <p:nvCxnSpPr>
            <p:cNvPr id="46" name="Straight Arrow Connector 45"/>
            <p:cNvCxnSpPr>
              <a:stCxn id="44" idx="6"/>
            </p:cNvCxnSpPr>
            <p:nvPr/>
          </p:nvCxnSpPr>
          <p:spPr>
            <a:xfrm>
              <a:off x="6170359" y="1986152"/>
              <a:ext cx="373233" cy="0"/>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cxnSp>
          <p:nvCxnSpPr>
            <p:cNvPr id="47" name="Straight Arrow Connector 46"/>
            <p:cNvCxnSpPr>
              <a:endCxn id="44" idx="2"/>
            </p:cNvCxnSpPr>
            <p:nvPr/>
          </p:nvCxnSpPr>
          <p:spPr>
            <a:xfrm>
              <a:off x="5028337" y="1986151"/>
              <a:ext cx="334205" cy="1"/>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sp>
          <p:nvSpPr>
            <p:cNvPr id="38" name="Oval 37"/>
            <p:cNvSpPr/>
            <p:nvPr/>
          </p:nvSpPr>
          <p:spPr>
            <a:xfrm>
              <a:off x="4100323" y="2715414"/>
              <a:ext cx="973879" cy="427298"/>
            </a:xfrm>
            <a:prstGeom prst="ellipse">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r>
                <a:rPr lang="en-US" sz="1200" dirty="0" smtClean="0">
                  <a:solidFill>
                    <a:schemeClr val="tx1">
                      <a:lumMod val="75000"/>
                      <a:lumOff val="25000"/>
                    </a:schemeClr>
                  </a:solidFill>
                </a:rPr>
                <a:t>Activator</a:t>
              </a:r>
              <a:endParaRPr lang="el-GR" sz="1200" baseline="-25000" dirty="0">
                <a:solidFill>
                  <a:schemeClr val="tx1">
                    <a:lumMod val="75000"/>
                    <a:lumOff val="25000"/>
                  </a:schemeClr>
                </a:solidFill>
              </a:endParaRPr>
            </a:p>
          </p:txBody>
        </p:sp>
        <p:sp>
          <p:nvSpPr>
            <p:cNvPr id="39" name="Oval 38"/>
            <p:cNvSpPr/>
            <p:nvPr/>
          </p:nvSpPr>
          <p:spPr>
            <a:xfrm>
              <a:off x="5362542" y="2715413"/>
              <a:ext cx="803126" cy="427296"/>
            </a:xfrm>
            <a:prstGeom prst="ellipse">
              <a:avLst/>
            </a:prstGeom>
            <a:solidFill>
              <a:srgbClr val="00CC9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200" dirty="0" smtClean="0">
                  <a:solidFill>
                    <a:schemeClr val="tx1">
                      <a:lumMod val="75000"/>
                      <a:lumOff val="25000"/>
                    </a:schemeClr>
                  </a:solidFill>
                </a:rPr>
                <a:t>Protein3</a:t>
              </a:r>
              <a:endParaRPr lang="el-GR" sz="1200" dirty="0">
                <a:solidFill>
                  <a:schemeClr val="tx1">
                    <a:lumMod val="75000"/>
                    <a:lumOff val="25000"/>
                  </a:schemeClr>
                </a:solidFill>
              </a:endParaRPr>
            </a:p>
          </p:txBody>
        </p:sp>
        <p:sp>
          <p:nvSpPr>
            <p:cNvPr id="40" name="Oval 39"/>
            <p:cNvSpPr/>
            <p:nvPr/>
          </p:nvSpPr>
          <p:spPr>
            <a:xfrm>
              <a:off x="6543593" y="2715413"/>
              <a:ext cx="769343" cy="427298"/>
            </a:xfrm>
            <a:prstGeom prst="ellipse">
              <a:avLst/>
            </a:prstGeom>
            <a:solidFill>
              <a:srgbClr val="CCEC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200" dirty="0" smtClean="0">
                  <a:solidFill>
                    <a:schemeClr val="tx1">
                      <a:lumMod val="75000"/>
                      <a:lumOff val="25000"/>
                    </a:schemeClr>
                  </a:solidFill>
                </a:rPr>
                <a:t>Protein1</a:t>
              </a:r>
              <a:endParaRPr lang="el-GR" sz="1200" dirty="0">
                <a:solidFill>
                  <a:schemeClr val="tx1">
                    <a:lumMod val="75000"/>
                    <a:lumOff val="25000"/>
                  </a:schemeClr>
                </a:solidFill>
              </a:endParaRPr>
            </a:p>
          </p:txBody>
        </p:sp>
        <p:cxnSp>
          <p:nvCxnSpPr>
            <p:cNvPr id="41" name="Straight Arrow Connector 40"/>
            <p:cNvCxnSpPr>
              <a:stCxn id="39" idx="6"/>
            </p:cNvCxnSpPr>
            <p:nvPr/>
          </p:nvCxnSpPr>
          <p:spPr>
            <a:xfrm>
              <a:off x="6165668" y="2929061"/>
              <a:ext cx="377924" cy="0"/>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cxnSp>
          <p:nvCxnSpPr>
            <p:cNvPr id="42" name="Straight Arrow Connector 41"/>
            <p:cNvCxnSpPr>
              <a:endCxn id="39" idx="2"/>
            </p:cNvCxnSpPr>
            <p:nvPr/>
          </p:nvCxnSpPr>
          <p:spPr>
            <a:xfrm>
              <a:off x="5028337" y="2929061"/>
              <a:ext cx="334205" cy="0"/>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sp>
          <p:nvSpPr>
            <p:cNvPr id="48" name="TextBox 47"/>
            <p:cNvSpPr txBox="1"/>
            <p:nvPr/>
          </p:nvSpPr>
          <p:spPr>
            <a:xfrm>
              <a:off x="6155717" y="2288386"/>
              <a:ext cx="1268429" cy="369332"/>
            </a:xfrm>
            <a:prstGeom prst="rect">
              <a:avLst/>
            </a:prstGeom>
            <a:noFill/>
          </p:spPr>
          <p:txBody>
            <a:bodyPr wrap="square" rtlCol="0">
              <a:spAutoFit/>
            </a:bodyPr>
            <a:lstStyle/>
            <a:p>
              <a:r>
                <a:rPr lang="en-US" b="1" dirty="0" smtClean="0">
                  <a:solidFill>
                    <a:schemeClr val="accent2"/>
                  </a:solidFill>
                </a:rPr>
                <a:t>OR</a:t>
              </a:r>
              <a:endParaRPr lang="el-GR" b="1" dirty="0">
                <a:solidFill>
                  <a:schemeClr val="accent2"/>
                </a:solidFill>
              </a:endParaRPr>
            </a:p>
          </p:txBody>
        </p:sp>
        <p:sp>
          <p:nvSpPr>
            <p:cNvPr id="33" name="Oval 32"/>
            <p:cNvSpPr/>
            <p:nvPr/>
          </p:nvSpPr>
          <p:spPr>
            <a:xfrm>
              <a:off x="7750635" y="1772212"/>
              <a:ext cx="808017" cy="409041"/>
            </a:xfrm>
            <a:prstGeom prst="ellipse">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200" dirty="0" smtClean="0">
                  <a:solidFill>
                    <a:schemeClr val="tx1">
                      <a:lumMod val="75000"/>
                      <a:lumOff val="25000"/>
                    </a:schemeClr>
                  </a:solidFill>
                </a:rPr>
                <a:t>Protein2</a:t>
              </a:r>
              <a:endParaRPr lang="el-GR" sz="1200" dirty="0">
                <a:solidFill>
                  <a:schemeClr val="tx1">
                    <a:lumMod val="75000"/>
                    <a:lumOff val="25000"/>
                  </a:schemeClr>
                </a:solidFill>
              </a:endParaRPr>
            </a:p>
          </p:txBody>
        </p:sp>
        <p:cxnSp>
          <p:nvCxnSpPr>
            <p:cNvPr id="34" name="Straight Arrow Connector 33"/>
            <p:cNvCxnSpPr>
              <a:stCxn id="45" idx="6"/>
              <a:endCxn id="33" idx="2"/>
            </p:cNvCxnSpPr>
            <p:nvPr/>
          </p:nvCxnSpPr>
          <p:spPr>
            <a:xfrm flipV="1">
              <a:off x="7312937" y="1976733"/>
              <a:ext cx="437698" cy="9420"/>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sp>
          <p:nvSpPr>
            <p:cNvPr id="53" name="Oval 52"/>
            <p:cNvSpPr/>
            <p:nvPr/>
          </p:nvSpPr>
          <p:spPr>
            <a:xfrm>
              <a:off x="7750635" y="2713171"/>
              <a:ext cx="808017" cy="409041"/>
            </a:xfrm>
            <a:prstGeom prst="ellipse">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US" sz="1200" dirty="0" smtClean="0">
                  <a:solidFill>
                    <a:schemeClr val="tx1">
                      <a:lumMod val="75000"/>
                      <a:lumOff val="25000"/>
                    </a:schemeClr>
                  </a:solidFill>
                </a:rPr>
                <a:t>Protein2</a:t>
              </a:r>
              <a:endParaRPr lang="el-GR" sz="1200" dirty="0">
                <a:solidFill>
                  <a:schemeClr val="tx1">
                    <a:lumMod val="75000"/>
                    <a:lumOff val="25000"/>
                  </a:schemeClr>
                </a:solidFill>
              </a:endParaRPr>
            </a:p>
          </p:txBody>
        </p:sp>
        <p:cxnSp>
          <p:nvCxnSpPr>
            <p:cNvPr id="54" name="Straight Arrow Connector 53"/>
            <p:cNvCxnSpPr>
              <a:stCxn id="40" idx="6"/>
              <a:endCxn id="53" idx="2"/>
            </p:cNvCxnSpPr>
            <p:nvPr/>
          </p:nvCxnSpPr>
          <p:spPr>
            <a:xfrm flipV="1">
              <a:off x="7312936" y="2917692"/>
              <a:ext cx="437699" cy="11370"/>
            </a:xfrm>
            <a:prstGeom prst="straightConnector1">
              <a:avLst/>
            </a:prstGeom>
            <a:noFill/>
            <a:ln w="38100">
              <a:solidFill>
                <a:schemeClr val="tx1">
                  <a:lumMod val="75000"/>
                  <a:lumOff val="25000"/>
                </a:schemeClr>
              </a:solidFill>
              <a:tailEnd type="triangle"/>
            </a:ln>
          </p:spPr>
          <p:style>
            <a:lnRef idx="2">
              <a:schemeClr val="dk1"/>
            </a:lnRef>
            <a:fillRef idx="1">
              <a:schemeClr val="lt1"/>
            </a:fillRef>
            <a:effectRef idx="0">
              <a:schemeClr val="dk1"/>
            </a:effectRef>
            <a:fontRef idx="minor">
              <a:schemeClr val="dk1"/>
            </a:fontRef>
          </p:style>
        </p:cxnSp>
      </p:grpSp>
      <p:cxnSp>
        <p:nvCxnSpPr>
          <p:cNvPr id="37" name="Straight Connector 36"/>
          <p:cNvCxnSpPr/>
          <p:nvPr/>
        </p:nvCxnSpPr>
        <p:spPr>
          <a:xfrm>
            <a:off x="4100323" y="1570801"/>
            <a:ext cx="0" cy="1651044"/>
          </a:xfrm>
          <a:prstGeom prst="line">
            <a:avLst/>
          </a:prstGeom>
          <a:ln w="285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12936" y="1682290"/>
            <a:ext cx="0" cy="1651044"/>
          </a:xfrm>
          <a:prstGeom prst="line">
            <a:avLst/>
          </a:prstGeom>
          <a:ln w="285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134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1" grpId="0"/>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fMRI </a:t>
            </a:r>
            <a:r>
              <a:rPr lang="en-US" sz="2800" dirty="0" smtClean="0"/>
              <a:t>(Ramsey, 2013) </a:t>
            </a:r>
            <a:endParaRPr lang="en-US" sz="2800" dirty="0"/>
          </a:p>
        </p:txBody>
      </p:sp>
      <p:sp>
        <p:nvSpPr>
          <p:cNvPr id="3" name="Slide Number Placeholder 2"/>
          <p:cNvSpPr>
            <a:spLocks noGrp="1"/>
          </p:cNvSpPr>
          <p:nvPr>
            <p:ph type="sldNum" sz="quarter" idx="12"/>
          </p:nvPr>
        </p:nvSpPr>
        <p:spPr/>
        <p:txBody>
          <a:bodyPr/>
          <a:lstStyle/>
          <a:p>
            <a:fld id="{F4F37E23-1C9D-4DA3-AA16-D957ABEC9F10}" type="slidenum">
              <a:rPr lang="en-US" smtClean="0"/>
              <a:t>41</a:t>
            </a:fld>
            <a:endParaRPr lang="en-US"/>
          </a:p>
        </p:txBody>
      </p:sp>
      <p:pic>
        <p:nvPicPr>
          <p:cNvPr id="4" name="Picture 3"/>
          <p:cNvPicPr>
            <a:picLocks noChangeAspect="1"/>
          </p:cNvPicPr>
          <p:nvPr/>
        </p:nvPicPr>
        <p:blipFill>
          <a:blip r:embed="rId2" cstate="print"/>
          <a:stretch>
            <a:fillRect/>
          </a:stretch>
        </p:blipFill>
        <p:spPr>
          <a:xfrm>
            <a:off x="914398" y="1451429"/>
            <a:ext cx="6591507" cy="5406571"/>
          </a:xfrm>
          <a:prstGeom prst="rect">
            <a:avLst/>
          </a:prstGeom>
        </p:spPr>
      </p:pic>
    </p:spTree>
    <p:extLst>
      <p:ext uri="{BB962C8B-B14F-4D97-AF65-F5344CB8AC3E}">
        <p14:creationId xmlns:p14="http://schemas.microsoft.com/office/powerpoint/2010/main" val="88390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Old Idea </a:t>
            </a:r>
            <a:r>
              <a:rPr lang="en-US" sz="2000" b="1" dirty="0" smtClean="0"/>
              <a:t>(Wright, 1921)</a:t>
            </a:r>
            <a:endParaRPr lang="en-US" sz="2000" b="1" dirty="0"/>
          </a:p>
        </p:txBody>
      </p:sp>
      <p:sp>
        <p:nvSpPr>
          <p:cNvPr id="3" name="Content Placeholder 2"/>
          <p:cNvSpPr>
            <a:spLocks noGrp="1"/>
          </p:cNvSpPr>
          <p:nvPr>
            <p:ph idx="1"/>
          </p:nvPr>
        </p:nvSpPr>
        <p:spPr>
          <a:ln>
            <a:solidFill>
              <a:srgbClr val="FF0000"/>
            </a:solidFill>
          </a:ln>
        </p:spPr>
        <p:txBody>
          <a:bodyPr/>
          <a:lstStyle/>
          <a:p>
            <a:r>
              <a:rPr lang="en-US" dirty="0" smtClean="0"/>
              <a:t>Represent variables as vertices in a directed graph.</a:t>
            </a:r>
          </a:p>
          <a:p>
            <a:r>
              <a:rPr lang="en-US" dirty="0" smtClean="0"/>
              <a:t>Represent “direct” (relative to the set of vertices) causal relations between variables by directed edges in the graph.</a:t>
            </a:r>
          </a:p>
          <a:p>
            <a:r>
              <a:rPr lang="en-US" i="1" dirty="0" smtClean="0"/>
              <a:t>What should be the relation between graphical structure and joint probability distributions on the variables?</a:t>
            </a:r>
            <a:endParaRPr lang="en-US" i="1" dirty="0"/>
          </a:p>
        </p:txBody>
      </p:sp>
      <p:sp>
        <p:nvSpPr>
          <p:cNvPr id="4" name="Slide Number Placeholder 3"/>
          <p:cNvSpPr>
            <a:spLocks noGrp="1"/>
          </p:cNvSpPr>
          <p:nvPr>
            <p:ph type="sldNum" sz="quarter" idx="12"/>
          </p:nvPr>
        </p:nvSpPr>
        <p:spPr/>
        <p:txBody>
          <a:bodyPr/>
          <a:lstStyle/>
          <a:p>
            <a:fld id="{F4F37E23-1C9D-4DA3-AA16-D957ABEC9F10}" type="slidenum">
              <a:rPr lang="en-US" smtClean="0"/>
              <a:t>5</a:t>
            </a:fld>
            <a:endParaRPr lang="en-US"/>
          </a:p>
        </p:txBody>
      </p:sp>
    </p:spTree>
    <p:extLst>
      <p:ext uri="{BB962C8B-B14F-4D97-AF65-F5344CB8AC3E}">
        <p14:creationId xmlns:p14="http://schemas.microsoft.com/office/powerpoint/2010/main" val="2532482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Proposal: The Causal Markov Condition  </a:t>
            </a:r>
            <a:r>
              <a:rPr lang="en-US" sz="3100" dirty="0" smtClean="0"/>
              <a:t>(T. Speed, 1981)</a:t>
            </a:r>
            <a:endParaRPr lang="en-US" sz="3100" dirty="0"/>
          </a:p>
        </p:txBody>
      </p:sp>
      <p:sp>
        <p:nvSpPr>
          <p:cNvPr id="3" name="Content Placeholder 2"/>
          <p:cNvSpPr>
            <a:spLocks noGrp="1"/>
          </p:cNvSpPr>
          <p:nvPr>
            <p:ph idx="1"/>
          </p:nvPr>
        </p:nvSpPr>
        <p:spPr>
          <a:ln>
            <a:solidFill>
              <a:srgbClr val="FF0000"/>
            </a:solidFill>
          </a:ln>
        </p:spPr>
        <p:txBody>
          <a:bodyPr>
            <a:normAutofit/>
          </a:bodyPr>
          <a:lstStyle/>
          <a:p>
            <a:r>
              <a:rPr lang="en-US" sz="2400" dirty="0" smtClean="0"/>
              <a:t>In a directed </a:t>
            </a:r>
            <a:r>
              <a:rPr lang="en-US" sz="2400" i="1" dirty="0" smtClean="0"/>
              <a:t>acyclic</a:t>
            </a:r>
            <a:r>
              <a:rPr lang="en-US" sz="2400" dirty="0" smtClean="0"/>
              <a:t> graphical representation of causal connections among a set </a:t>
            </a:r>
            <a:r>
              <a:rPr lang="en-US" sz="2400" b="1" dirty="0" smtClean="0"/>
              <a:t>S</a:t>
            </a:r>
            <a:r>
              <a:rPr lang="en-US" sz="2400" dirty="0" smtClean="0"/>
              <a:t> of variables, any variable, X, in </a:t>
            </a:r>
            <a:r>
              <a:rPr lang="en-US" sz="2400" b="1" dirty="0" smtClean="0"/>
              <a:t>S</a:t>
            </a:r>
            <a:r>
              <a:rPr lang="en-US" sz="2400" dirty="0" smtClean="0"/>
              <a:t> is independent of the set of all variables in </a:t>
            </a:r>
            <a:r>
              <a:rPr lang="en-US" sz="2400" b="1" dirty="0" smtClean="0"/>
              <a:t>S</a:t>
            </a:r>
            <a:r>
              <a:rPr lang="en-US" sz="2400" dirty="0" smtClean="0"/>
              <a:t> that are not effects of X, conditional on values of the direct causes of X. </a:t>
            </a:r>
          </a:p>
          <a:p>
            <a:r>
              <a:rPr lang="en-US" sz="2000" dirty="0" smtClean="0"/>
              <a:t>N.B. Two variables are independent if and only if each value of either is independent of each value of the other.</a:t>
            </a:r>
          </a:p>
          <a:p>
            <a:endParaRPr lang="en-US" sz="2000" dirty="0"/>
          </a:p>
          <a:p>
            <a:pPr marL="0" indent="0">
              <a:buNone/>
            </a:pPr>
            <a:r>
              <a:rPr lang="en-US" sz="2000" dirty="0" smtClean="0"/>
              <a:t>		  A             B               D              C     </a:t>
            </a:r>
          </a:p>
          <a:p>
            <a:pPr marL="0" indent="0">
              <a:buNone/>
            </a:pPr>
            <a:endParaRPr lang="en-US" sz="2000" dirty="0"/>
          </a:p>
          <a:p>
            <a:pPr marL="0" indent="0">
              <a:buNone/>
            </a:pPr>
            <a:r>
              <a:rPr lang="en-US" sz="2000" dirty="0" smtClean="0"/>
              <a:t>                                   E	   F                                           A, E </a:t>
            </a:r>
            <a:r>
              <a:rPr lang="en-US" sz="2000" u="sng" dirty="0" smtClean="0"/>
              <a:t>||</a:t>
            </a:r>
            <a:r>
              <a:rPr lang="en-US" sz="2000" dirty="0" smtClean="0"/>
              <a:t> D | B,F</a:t>
            </a:r>
            <a:endParaRPr lang="en-US" sz="2000" dirty="0"/>
          </a:p>
        </p:txBody>
      </p:sp>
      <p:sp>
        <p:nvSpPr>
          <p:cNvPr id="17" name="Slide Number Placeholder 16"/>
          <p:cNvSpPr>
            <a:spLocks noGrp="1"/>
          </p:cNvSpPr>
          <p:nvPr>
            <p:ph type="sldNum" sz="quarter" idx="12"/>
          </p:nvPr>
        </p:nvSpPr>
        <p:spPr/>
        <p:txBody>
          <a:bodyPr/>
          <a:lstStyle/>
          <a:p>
            <a:fld id="{F4F37E23-1C9D-4DA3-AA16-D957ABEC9F10}" type="slidenum">
              <a:rPr lang="en-US" smtClean="0"/>
              <a:t>6</a:t>
            </a:fld>
            <a:endParaRPr lang="en-US"/>
          </a:p>
        </p:txBody>
      </p:sp>
      <p:cxnSp>
        <p:nvCxnSpPr>
          <p:cNvPr id="5" name="Straight Arrow Connector 4"/>
          <p:cNvCxnSpPr/>
          <p:nvPr/>
        </p:nvCxnSpPr>
        <p:spPr>
          <a:xfrm>
            <a:off x="27432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743200" y="5105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57600" y="43434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57600" y="44958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05200" y="4495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101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Markov Factorization</a:t>
            </a:r>
            <a:endParaRPr lang="en-US" b="1" dirty="0">
              <a:solidFill>
                <a:schemeClr val="accent1"/>
              </a:solidFill>
            </a:endParaRPr>
          </a:p>
        </p:txBody>
      </p:sp>
      <p:sp>
        <p:nvSpPr>
          <p:cNvPr id="3" name="Content Placeholder 2"/>
          <p:cNvSpPr>
            <a:spLocks noGrp="1"/>
          </p:cNvSpPr>
          <p:nvPr>
            <p:ph idx="1"/>
          </p:nvPr>
        </p:nvSpPr>
        <p:spPr>
          <a:xfrm>
            <a:off x="457200" y="1371600"/>
            <a:ext cx="8229600" cy="5334000"/>
          </a:xfrm>
          <a:ln>
            <a:solidFill>
              <a:srgbClr val="FF0000"/>
            </a:solidFill>
          </a:ln>
        </p:spPr>
        <p:txBody>
          <a:bodyPr>
            <a:normAutofit/>
          </a:bodyPr>
          <a:lstStyle/>
          <a:p>
            <a:r>
              <a:rPr lang="en-US" sz="2800" dirty="0" smtClean="0"/>
              <a:t>If </a:t>
            </a:r>
            <a:r>
              <a:rPr lang="en-US" sz="2800" i="1" dirty="0" smtClean="0"/>
              <a:t>P</a:t>
            </a:r>
            <a:r>
              <a:rPr lang="en-US" sz="2800" dirty="0" smtClean="0"/>
              <a:t> is a joint distribution of the variables in a directed acyclic graph (DAG) G and is Markov for G, then the probability of any assignment of values for the variables is the product of the probability of the value of each variable conditional on the values of its parents in G.</a:t>
            </a:r>
          </a:p>
          <a:p>
            <a:pPr marL="0" indent="0">
              <a:buNone/>
            </a:pPr>
            <a:r>
              <a:rPr lang="en-US" sz="2800" dirty="0"/>
              <a:t> </a:t>
            </a:r>
            <a:r>
              <a:rPr lang="en-US" sz="2800" dirty="0" smtClean="0"/>
              <a:t>  </a:t>
            </a:r>
          </a:p>
          <a:p>
            <a:pPr marL="0" indent="0">
              <a:buNone/>
            </a:pPr>
            <a:r>
              <a:rPr lang="en-US" sz="2800" dirty="0" smtClean="0"/>
              <a:t>X                               </a:t>
            </a:r>
            <a:r>
              <a:rPr lang="en-US" sz="2800" i="1" dirty="0" smtClean="0"/>
              <a:t>P</a:t>
            </a:r>
            <a:r>
              <a:rPr lang="en-US" sz="2800" dirty="0" smtClean="0"/>
              <a:t>(X,Y,Z,W) = </a:t>
            </a:r>
            <a:r>
              <a:rPr lang="en-US" sz="2800" i="1" dirty="0" smtClean="0"/>
              <a:t>P(W|Y)P(Y|X,Z)P(X)P(Z</a:t>
            </a:r>
            <a:r>
              <a:rPr lang="en-US" sz="2800" dirty="0" smtClean="0"/>
              <a:t>)         </a:t>
            </a:r>
          </a:p>
          <a:p>
            <a:pPr marL="0" indent="0">
              <a:buNone/>
            </a:pPr>
            <a:r>
              <a:rPr lang="en-US" sz="2800" dirty="0"/>
              <a:t>	</a:t>
            </a:r>
            <a:r>
              <a:rPr lang="en-US" sz="2800" dirty="0" smtClean="0"/>
              <a:t> Y        W        </a:t>
            </a:r>
            <a:r>
              <a:rPr lang="en-US" sz="2800" dirty="0" smtClean="0">
                <a:solidFill>
                  <a:srgbClr val="FF0000"/>
                </a:solidFill>
              </a:rPr>
              <a:t>Markov Equivalence = Same 	</a:t>
            </a:r>
          </a:p>
          <a:p>
            <a:pPr marL="0" indent="0">
              <a:buNone/>
            </a:pPr>
            <a:r>
              <a:rPr lang="en-US" sz="2800" dirty="0" smtClean="0"/>
              <a:t>Z</a:t>
            </a:r>
            <a:r>
              <a:rPr lang="en-US" sz="2800" dirty="0" smtClean="0">
                <a:solidFill>
                  <a:srgbClr val="FF0000"/>
                </a:solidFill>
              </a:rPr>
              <a:t>						       factorization</a:t>
            </a:r>
          </a:p>
        </p:txBody>
      </p:sp>
      <p:sp>
        <p:nvSpPr>
          <p:cNvPr id="10" name="Slide Number Placeholder 9"/>
          <p:cNvSpPr>
            <a:spLocks noGrp="1"/>
          </p:cNvSpPr>
          <p:nvPr>
            <p:ph type="sldNum" sz="quarter" idx="12"/>
          </p:nvPr>
        </p:nvSpPr>
        <p:spPr/>
        <p:txBody>
          <a:bodyPr/>
          <a:lstStyle/>
          <a:p>
            <a:fld id="{F4F37E23-1C9D-4DA3-AA16-D957ABEC9F10}" type="slidenum">
              <a:rPr lang="en-US" smtClean="0"/>
              <a:t>7</a:t>
            </a:fld>
            <a:endParaRPr lang="en-US"/>
          </a:p>
        </p:txBody>
      </p:sp>
      <p:cxnSp>
        <p:nvCxnSpPr>
          <p:cNvPr id="5" name="Straight Arrow Connector 4"/>
          <p:cNvCxnSpPr/>
          <p:nvPr/>
        </p:nvCxnSpPr>
        <p:spPr>
          <a:xfrm>
            <a:off x="838200" y="48768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38200" y="54102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05152" y="5318237"/>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1583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The Causal Connection: The Manipulation Theorem </a:t>
            </a:r>
            <a:r>
              <a:rPr lang="en-US" sz="3100" dirty="0" smtClean="0"/>
              <a:t>(</a:t>
            </a:r>
            <a:r>
              <a:rPr lang="en-US" sz="3100" dirty="0" err="1" smtClean="0"/>
              <a:t>Spirtes</a:t>
            </a:r>
            <a:r>
              <a:rPr lang="en-US" sz="3100" dirty="0" smtClean="0"/>
              <a:t>, et al. 1993)</a:t>
            </a:r>
            <a:endParaRPr lang="en-US" sz="3100" dirty="0"/>
          </a:p>
        </p:txBody>
      </p:sp>
      <p:sp>
        <p:nvSpPr>
          <p:cNvPr id="3" name="Content Placeholder 2"/>
          <p:cNvSpPr>
            <a:spLocks noGrp="1"/>
          </p:cNvSpPr>
          <p:nvPr>
            <p:ph idx="1"/>
          </p:nvPr>
        </p:nvSpPr>
        <p:spPr>
          <a:xfrm>
            <a:off x="152400" y="1600200"/>
            <a:ext cx="8839200" cy="4525963"/>
          </a:xfrm>
          <a:ln>
            <a:solidFill>
              <a:srgbClr val="FF0000"/>
            </a:solidFill>
          </a:ln>
        </p:spPr>
        <p:txBody>
          <a:bodyPr/>
          <a:lstStyle/>
          <a:p>
            <a:r>
              <a:rPr lang="en-US" sz="2400" dirty="0" smtClean="0"/>
              <a:t>Suppose the hypothesis</a:t>
            </a:r>
          </a:p>
          <a:p>
            <a:pPr marL="0" indent="0">
              <a:buNone/>
            </a:pPr>
            <a:r>
              <a:rPr lang="en-US" sz="2400" dirty="0"/>
              <a:t> </a:t>
            </a:r>
            <a:r>
              <a:rPr lang="en-US" sz="2400" dirty="0" smtClean="0"/>
              <a:t>        Y</a:t>
            </a:r>
          </a:p>
          <a:p>
            <a:pPr marL="0" indent="0">
              <a:buNone/>
            </a:pPr>
            <a:r>
              <a:rPr lang="en-US" sz="2400" dirty="0" smtClean="0"/>
              <a:t>X              Z        W           </a:t>
            </a:r>
            <a:r>
              <a:rPr lang="en-US" sz="2400" i="1" dirty="0" smtClean="0"/>
              <a:t>P</a:t>
            </a:r>
            <a:r>
              <a:rPr lang="en-US" sz="2400" dirty="0" smtClean="0"/>
              <a:t>(W,Z,X,Y) = </a:t>
            </a:r>
            <a:r>
              <a:rPr lang="en-US" sz="2400" i="1" dirty="0" smtClean="0"/>
              <a:t>P</a:t>
            </a:r>
            <a:r>
              <a:rPr lang="en-US" sz="2400" dirty="0" smtClean="0"/>
              <a:t>(W|Z)</a:t>
            </a:r>
            <a:r>
              <a:rPr lang="en-US" sz="2400" i="1" dirty="0" smtClean="0"/>
              <a:t>P</a:t>
            </a:r>
            <a:r>
              <a:rPr lang="en-US" sz="2400" dirty="0" smtClean="0"/>
              <a:t>(Z|X,Y)</a:t>
            </a:r>
            <a:r>
              <a:rPr lang="en-US" sz="2400" i="1" dirty="0" smtClean="0"/>
              <a:t>P</a:t>
            </a:r>
            <a:r>
              <a:rPr lang="en-US" sz="2400" dirty="0" smtClean="0"/>
              <a:t>(X|Y)</a:t>
            </a:r>
            <a:r>
              <a:rPr lang="en-US" sz="2400" i="1" dirty="0" smtClean="0"/>
              <a:t>P</a:t>
            </a:r>
            <a:r>
              <a:rPr lang="en-US" sz="2400" dirty="0" smtClean="0"/>
              <a:t>(Y)</a:t>
            </a:r>
            <a:endParaRPr lang="en-US" sz="2400" dirty="0"/>
          </a:p>
          <a:p>
            <a:pPr marL="0" indent="0">
              <a:buNone/>
            </a:pPr>
            <a:endParaRPr lang="en-US" sz="2400" dirty="0" smtClean="0"/>
          </a:p>
          <a:p>
            <a:pPr marL="0" indent="0">
              <a:buNone/>
            </a:pPr>
            <a:r>
              <a:rPr lang="en-US" sz="2400" dirty="0" smtClean="0"/>
              <a:t>What joint distribution is predicted if X is </a:t>
            </a:r>
            <a:r>
              <a:rPr lang="en-US" sz="2400" i="1" dirty="0" smtClean="0"/>
              <a:t>forced</a:t>
            </a:r>
            <a:r>
              <a:rPr lang="en-US" sz="2400" dirty="0" smtClean="0"/>
              <a:t> to have a new distribution, </a:t>
            </a:r>
            <a:r>
              <a:rPr lang="en-US" sz="2400" i="1" dirty="0" smtClean="0"/>
              <a:t>P</a:t>
            </a:r>
            <a:r>
              <a:rPr lang="en-US" sz="2400" dirty="0" smtClean="0"/>
              <a:t>*(X)?</a:t>
            </a:r>
          </a:p>
          <a:p>
            <a:pPr marL="0" indent="0">
              <a:buNone/>
            </a:pPr>
            <a:r>
              <a:rPr lang="en-US" sz="2400" dirty="0" smtClean="0"/>
              <a:t>         Y</a:t>
            </a:r>
            <a:endParaRPr lang="en-US" sz="2400" dirty="0"/>
          </a:p>
          <a:p>
            <a:pPr marL="0" indent="0">
              <a:buNone/>
            </a:pPr>
            <a:r>
              <a:rPr lang="en-US" sz="2400" dirty="0" smtClean="0"/>
              <a:t>X	    Z	W            </a:t>
            </a:r>
            <a:r>
              <a:rPr lang="en-US" sz="2400" i="1" dirty="0" smtClean="0"/>
              <a:t>P*</a:t>
            </a:r>
            <a:r>
              <a:rPr lang="en-US" sz="2400" dirty="0" smtClean="0"/>
              <a:t>(W,Z,X,Y) = </a:t>
            </a:r>
            <a:r>
              <a:rPr lang="en-US" sz="2400" i="1" dirty="0" smtClean="0"/>
              <a:t>P</a:t>
            </a:r>
            <a:r>
              <a:rPr lang="en-US" sz="2400" dirty="0" smtClean="0"/>
              <a:t>(W|Z)</a:t>
            </a:r>
            <a:r>
              <a:rPr lang="en-US" sz="2400" i="1" dirty="0" smtClean="0"/>
              <a:t>P</a:t>
            </a:r>
            <a:r>
              <a:rPr lang="en-US" sz="2400" dirty="0" smtClean="0"/>
              <a:t>(Z|X,Y)</a:t>
            </a:r>
            <a:r>
              <a:rPr lang="en-US" sz="2400" i="1" dirty="0" smtClean="0"/>
              <a:t> P*</a:t>
            </a:r>
            <a:r>
              <a:rPr lang="en-US" sz="2400" dirty="0" smtClean="0"/>
              <a:t>(X)</a:t>
            </a:r>
            <a:r>
              <a:rPr lang="en-US" sz="2400" i="1" dirty="0" smtClean="0"/>
              <a:t>P</a:t>
            </a:r>
            <a:r>
              <a:rPr lang="en-US" sz="2400" dirty="0" smtClean="0"/>
              <a:t>(Y)</a:t>
            </a:r>
          </a:p>
          <a:p>
            <a:pPr marL="0" indent="0">
              <a:buNone/>
            </a:pPr>
            <a:endParaRPr lang="en-US" sz="2400" dirty="0"/>
          </a:p>
        </p:txBody>
      </p:sp>
      <p:sp>
        <p:nvSpPr>
          <p:cNvPr id="4" name="Slide Number Placeholder 3"/>
          <p:cNvSpPr>
            <a:spLocks noGrp="1"/>
          </p:cNvSpPr>
          <p:nvPr>
            <p:ph type="sldNum" sz="quarter" idx="12"/>
          </p:nvPr>
        </p:nvSpPr>
        <p:spPr/>
        <p:txBody>
          <a:bodyPr/>
          <a:lstStyle/>
          <a:p>
            <a:fld id="{F4F37E23-1C9D-4DA3-AA16-D957ABEC9F10}" type="slidenum">
              <a:rPr lang="en-US" smtClean="0"/>
              <a:t>8</a:t>
            </a:fld>
            <a:endParaRPr lang="en-US"/>
          </a:p>
        </p:txBody>
      </p:sp>
      <p:sp>
        <p:nvSpPr>
          <p:cNvPr id="5" name="Oval 4"/>
          <p:cNvSpPr/>
          <p:nvPr/>
        </p:nvSpPr>
        <p:spPr>
          <a:xfrm>
            <a:off x="6477000" y="23622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29400" y="4440621"/>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57200" y="23622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90600" y="23622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 y="2735317"/>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8083" y="2735317"/>
            <a:ext cx="3783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57200" y="4440621"/>
            <a:ext cx="304800" cy="225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7200" y="4843955"/>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90600" y="4440621"/>
            <a:ext cx="304800" cy="225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608083" y="4843955"/>
            <a:ext cx="3783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4440621"/>
            <a:ext cx="419100" cy="2259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15310" y="4997669"/>
            <a:ext cx="1"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69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Upshot</a:t>
            </a:r>
            <a:endParaRPr lang="en-US" b="1" dirty="0">
              <a:solidFill>
                <a:schemeClr val="accent1"/>
              </a:solidFill>
            </a:endParaRPr>
          </a:p>
        </p:txBody>
      </p:sp>
      <p:sp>
        <p:nvSpPr>
          <p:cNvPr id="3" name="Content Placeholder 2"/>
          <p:cNvSpPr>
            <a:spLocks noGrp="1"/>
          </p:cNvSpPr>
          <p:nvPr>
            <p:ph idx="1"/>
          </p:nvPr>
        </p:nvSpPr>
        <p:spPr>
          <a:xfrm>
            <a:off x="457199" y="1600200"/>
            <a:ext cx="8261131" cy="4926724"/>
          </a:xfrm>
          <a:ln>
            <a:solidFill>
              <a:srgbClr val="FF0000"/>
            </a:solidFill>
          </a:ln>
        </p:spPr>
        <p:txBody>
          <a:bodyPr>
            <a:normAutofit fontScale="92500" lnSpcReduction="10000"/>
          </a:bodyPr>
          <a:lstStyle/>
          <a:p>
            <a:pPr marL="0" indent="0">
              <a:buNone/>
            </a:pPr>
            <a:r>
              <a:rPr lang="en-US" dirty="0" smtClean="0"/>
              <a:t>Under the Markov Condition, a causal DAG specifies a set of conditional independence constraints on any joint distribution of the variables, </a:t>
            </a:r>
            <a:r>
              <a:rPr lang="en-US" i="1" dirty="0" smtClean="0"/>
              <a:t>and</a:t>
            </a:r>
            <a:r>
              <a:rPr lang="en-US" dirty="0" smtClean="0"/>
              <a:t> sets of (counterfactual, or predicted) conditional independence relations under various “surgical” interventions.</a:t>
            </a:r>
          </a:p>
          <a:p>
            <a:pPr marL="0" indent="0">
              <a:buNone/>
            </a:pPr>
            <a:endParaRPr lang="en-US" dirty="0"/>
          </a:p>
          <a:p>
            <a:pPr marL="0" indent="0">
              <a:buNone/>
            </a:pPr>
            <a:r>
              <a:rPr lang="en-US" dirty="0" smtClean="0"/>
              <a:t>Can be generalized to interventions that are “soft”—that alter but do not eliminate the dependence of a manipulated variable on other variables in the graph. </a:t>
            </a:r>
            <a:endParaRPr lang="en-US" dirty="0"/>
          </a:p>
        </p:txBody>
      </p:sp>
      <p:sp>
        <p:nvSpPr>
          <p:cNvPr id="4" name="Slide Number Placeholder 3"/>
          <p:cNvSpPr>
            <a:spLocks noGrp="1"/>
          </p:cNvSpPr>
          <p:nvPr>
            <p:ph type="sldNum" sz="quarter" idx="12"/>
          </p:nvPr>
        </p:nvSpPr>
        <p:spPr/>
        <p:txBody>
          <a:bodyPr/>
          <a:lstStyle/>
          <a:p>
            <a:fld id="{F4F37E23-1C9D-4DA3-AA16-D957ABEC9F10}" type="slidenum">
              <a:rPr lang="en-US" smtClean="0"/>
              <a:t>9</a:t>
            </a:fld>
            <a:endParaRPr lang="en-US"/>
          </a:p>
        </p:txBody>
      </p:sp>
    </p:spTree>
    <p:extLst>
      <p:ext uri="{BB962C8B-B14F-4D97-AF65-F5344CB8AC3E}">
        <p14:creationId xmlns:p14="http://schemas.microsoft.com/office/powerpoint/2010/main" val="28157517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2179</TotalTime>
  <Words>1779</Words>
  <Application>Microsoft Macintosh PowerPoint</Application>
  <PresentationFormat>On-screen Show (4:3)</PresentationFormat>
  <Paragraphs>316</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Office Theme</vt:lpstr>
      <vt:lpstr>Picture</vt:lpstr>
      <vt:lpstr>Slide</vt:lpstr>
      <vt:lpstr>Discovering Causes</vt:lpstr>
      <vt:lpstr>Definitions of “Cause”</vt:lpstr>
      <vt:lpstr>Why Cause Is Not Correlation</vt:lpstr>
      <vt:lpstr>Exploiting Hume’s 2nd Definition</vt:lpstr>
      <vt:lpstr>Old Idea (Wright, 1921)</vt:lpstr>
      <vt:lpstr>Proposal: The Causal Markov Condition  (T. Speed, 1981)</vt:lpstr>
      <vt:lpstr>Markov Factorization</vt:lpstr>
      <vt:lpstr>The Causal Connection: The Manipulation Theorem (Spirtes, et al. 1993)</vt:lpstr>
      <vt:lpstr>Upshot</vt:lpstr>
      <vt:lpstr>Technicalia</vt:lpstr>
      <vt:lpstr>From Graphs to Statistical Models: Parameterization</vt:lpstr>
      <vt:lpstr>Search = Estimation</vt:lpstr>
      <vt:lpstr>What Should An Estimator Do?</vt:lpstr>
      <vt:lpstr>An Underdetermined Problem</vt:lpstr>
      <vt:lpstr>A Quarter Century Research Strategy</vt:lpstr>
      <vt:lpstr>Strategies</vt:lpstr>
      <vt:lpstr>Solved (?) Problems</vt:lpstr>
      <vt:lpstr>Solved (?) Problems</vt:lpstr>
      <vt:lpstr>Solved (?) Problems</vt:lpstr>
      <vt:lpstr>Solved Problems</vt:lpstr>
      <vt:lpstr>Unifications of fragmentary models with overlapping variable sets ( Danks, 2005; Tillman)</vt:lpstr>
      <vt:lpstr>Trade-Offs</vt:lpstr>
      <vt:lpstr>Generalizing Conditional Independence Tests Beyond the Normal</vt:lpstr>
      <vt:lpstr>Some UnSolved Problems</vt:lpstr>
      <vt:lpstr>Scaling Up</vt:lpstr>
      <vt:lpstr>Bivariate Orientation Methods </vt:lpstr>
      <vt:lpstr>The (A!)Trouble with PC</vt:lpstr>
      <vt:lpstr>Applications</vt:lpstr>
      <vt:lpstr>College Dropouts</vt:lpstr>
      <vt:lpstr>Spartina in the Cape Fear Estuary</vt:lpstr>
      <vt:lpstr>What Factors Directly Influence Spartina Growth in the Cape Fear Estuary?</vt:lpstr>
      <vt:lpstr>Acid Rain</vt:lpstr>
      <vt:lpstr>PowerPoint Presentation</vt:lpstr>
      <vt:lpstr>Miscalibrations</vt:lpstr>
      <vt:lpstr>The Influence of Lead Exposure on Children’s IQ</vt:lpstr>
      <vt:lpstr>Influence of Low Level Lead Exposure on Children’s IQ</vt:lpstr>
      <vt:lpstr>The CMU Economists’ Model with TETRAD Covariates</vt:lpstr>
      <vt:lpstr>Result: Lead is Twice as Bad as Needleman Thought</vt:lpstr>
      <vt:lpstr>And the Elimination of Causally Irrelevant Variables Is Critical</vt:lpstr>
      <vt:lpstr>Mass Cytometry Protemics(Tsamarindos) </vt:lpstr>
      <vt:lpstr>fMRI (Ramsey, 2013)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Causation</dc:title>
  <dc:creator>clark 1</dc:creator>
  <cp:lastModifiedBy>User</cp:lastModifiedBy>
  <cp:revision>61</cp:revision>
  <dcterms:created xsi:type="dcterms:W3CDTF">2013-12-03T19:56:44Z</dcterms:created>
  <dcterms:modified xsi:type="dcterms:W3CDTF">2013-12-07T14:15:35Z</dcterms:modified>
</cp:coreProperties>
</file>