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2" r:id="rId3"/>
    <p:sldId id="264" r:id="rId4"/>
    <p:sldId id="263" r:id="rId5"/>
    <p:sldId id="266" r:id="rId6"/>
    <p:sldId id="269" r:id="rId7"/>
    <p:sldId id="268" r:id="rId8"/>
    <p:sldId id="270" r:id="rId9"/>
    <p:sldId id="271" r:id="rId10"/>
    <p:sldId id="273" r:id="rId11"/>
    <p:sldId id="272" r:id="rId12"/>
    <p:sldId id="286" r:id="rId13"/>
    <p:sldId id="287" r:id="rId14"/>
    <p:sldId id="288" r:id="rId15"/>
    <p:sldId id="284" r:id="rId16"/>
    <p:sldId id="274" r:id="rId17"/>
    <p:sldId id="275" r:id="rId18"/>
    <p:sldId id="302" r:id="rId19"/>
    <p:sldId id="281" r:id="rId20"/>
    <p:sldId id="278" r:id="rId21"/>
    <p:sldId id="292" r:id="rId22"/>
    <p:sldId id="293" r:id="rId23"/>
    <p:sldId id="294" r:id="rId24"/>
    <p:sldId id="295" r:id="rId25"/>
    <p:sldId id="282" r:id="rId26"/>
    <p:sldId id="283" r:id="rId27"/>
    <p:sldId id="296" r:id="rId28"/>
    <p:sldId id="261" r:id="rId29"/>
    <p:sldId id="297" r:id="rId30"/>
    <p:sldId id="298" r:id="rId31"/>
    <p:sldId id="307" r:id="rId32"/>
    <p:sldId id="299" r:id="rId33"/>
    <p:sldId id="305" r:id="rId34"/>
    <p:sldId id="277" r:id="rId35"/>
    <p:sldId id="290" r:id="rId36"/>
    <p:sldId id="289" r:id="rId37"/>
    <p:sldId id="291" r:id="rId38"/>
    <p:sldId id="280" r:id="rId39"/>
    <p:sldId id="303" r:id="rId40"/>
    <p:sldId id="30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eet Raghu" initials="V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90"/>
  </p:normalViewPr>
  <p:slideViewPr>
    <p:cSldViewPr snapToGrid="0">
      <p:cViewPr varScale="1">
        <p:scale>
          <a:sx n="90" d="100"/>
          <a:sy n="90" d="100"/>
        </p:scale>
        <p:origin x="528" y="90"/>
      </p:cViewPr>
      <p:guideLst/>
    </p:cSldViewPr>
  </p:slideViewPr>
  <p:notesTextViewPr>
    <p:cViewPr>
      <p:scale>
        <a:sx n="1" d="1"/>
        <a:sy n="1" d="1"/>
      </p:scale>
      <p:origin x="0" y="0"/>
    </p:cViewPr>
  </p:notesTextViewPr>
  <p:notesViewPr>
    <p:cSldViewPr snapToGrid="0">
      <p:cViewPr varScale="1">
        <p:scale>
          <a:sx n="69" d="100"/>
          <a:sy n="69" d="100"/>
        </p:scale>
        <p:origin x="32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5164B-D961-4A40-A67D-5460DBB838E0}" type="doc">
      <dgm:prSet loTypeId="urn:microsoft.com/office/officeart/2005/8/layout/process1" loCatId="process" qsTypeId="urn:microsoft.com/office/officeart/2005/8/quickstyle/simple1" qsCatId="simple" csTypeId="urn:microsoft.com/office/officeart/2005/8/colors/colorful2" csCatId="colorful" phldr="1"/>
      <dgm:spPr/>
    </dgm:pt>
    <dgm:pt modelId="{85908631-ADFA-4836-A72B-2DEA82BEC5C7}">
      <dgm:prSet phldrT="[Text]" custT="1"/>
      <dgm:spPr/>
      <dgm:t>
        <a:bodyPr tIns="0" bIns="0"/>
        <a:lstStyle/>
        <a:p>
          <a:r>
            <a:rPr lang="en-US" sz="2200" dirty="0"/>
            <a:t>Start with fully connected graph</a:t>
          </a:r>
        </a:p>
        <a:p>
          <a:r>
            <a:rPr lang="en-US" sz="2200" dirty="0"/>
            <a:t>For each edge, take a subset S of up to K variables in the neighborhood of the edge</a:t>
          </a:r>
        </a:p>
      </dgm:t>
    </dgm:pt>
    <dgm:pt modelId="{40FF580D-92CE-4F50-BA61-69D9747571C2}" type="parTrans" cxnId="{A9577B2D-A49A-414B-A850-BF67EAD2A727}">
      <dgm:prSet/>
      <dgm:spPr/>
      <dgm:t>
        <a:bodyPr/>
        <a:lstStyle/>
        <a:p>
          <a:endParaRPr lang="en-US"/>
        </a:p>
      </dgm:t>
    </dgm:pt>
    <dgm:pt modelId="{19F75025-75AD-4DEE-A6A9-586C018D0924}" type="sibTrans" cxnId="{A9577B2D-A49A-414B-A850-BF67EAD2A727}">
      <dgm:prSet custT="1"/>
      <dgm:spPr/>
      <dgm:t>
        <a:bodyPr/>
        <a:lstStyle/>
        <a:p>
          <a:endParaRPr lang="en-US" sz="2200"/>
        </a:p>
      </dgm:t>
    </dgm:pt>
    <dgm:pt modelId="{7AD50A55-2BE9-41D7-A9F6-BAA1F401ED36}">
      <dgm:prSet custT="1"/>
      <dgm:spPr/>
      <dgm:t>
        <a:bodyPr tIns="0" bIns="0"/>
        <a:lstStyle/>
        <a:p>
          <a:r>
            <a:rPr lang="en-US" sz="2200" dirty="0"/>
            <a:t>    For each DAG of     this subset, compute </a:t>
          </a:r>
          <a:br>
            <a:rPr lang="en-US" sz="2200" dirty="0"/>
          </a:br>
          <a:r>
            <a:rPr lang="en-US" sz="2200" dirty="0"/>
            <a:t>P(G | D</a:t>
          </a:r>
          <a:r>
            <a:rPr lang="en-US" sz="2200" baseline="-25000" dirty="0"/>
            <a:t>S</a:t>
          </a:r>
          <a:r>
            <a:rPr lang="en-US" sz="2200" baseline="0" dirty="0"/>
            <a:t>)</a:t>
          </a:r>
          <a:br>
            <a:rPr lang="en-US" sz="2200" baseline="0" dirty="0"/>
          </a:br>
          <a:br>
            <a:rPr lang="en-US" sz="2200" baseline="0" dirty="0"/>
          </a:br>
          <a:r>
            <a:rPr lang="en-US" sz="2200" baseline="0" dirty="0"/>
            <a:t>Compute Probability of each Independence Statement I and assign p(I) = max (new p(I), old p(</a:t>
          </a:r>
          <a:r>
            <a:rPr lang="en-US" sz="2200" baseline="0" dirty="0" err="1"/>
            <a:t>i</a:t>
          </a:r>
          <a:r>
            <a:rPr lang="en-US" sz="2200" baseline="0" dirty="0"/>
            <a:t>))</a:t>
          </a:r>
          <a:r>
            <a:rPr lang="en-US" sz="2200" dirty="0"/>
            <a:t> </a:t>
          </a:r>
        </a:p>
      </dgm:t>
    </dgm:pt>
    <dgm:pt modelId="{3FD35E2B-3DB4-45F3-90F2-FD739D49737D}" type="parTrans" cxnId="{34BF5864-3E11-4C13-BDB1-0CCEBD0A9059}">
      <dgm:prSet/>
      <dgm:spPr/>
      <dgm:t>
        <a:bodyPr/>
        <a:lstStyle/>
        <a:p>
          <a:endParaRPr lang="en-US"/>
        </a:p>
      </dgm:t>
    </dgm:pt>
    <dgm:pt modelId="{8F96BF03-7F38-49A2-B736-AD2FFD6A991A}" type="sibTrans" cxnId="{34BF5864-3E11-4C13-BDB1-0CCEBD0A9059}">
      <dgm:prSet custT="1"/>
      <dgm:spPr/>
      <dgm:t>
        <a:bodyPr/>
        <a:lstStyle/>
        <a:p>
          <a:endParaRPr lang="en-US" sz="2200"/>
        </a:p>
      </dgm:t>
    </dgm:pt>
    <dgm:pt modelId="{EF43CA6D-7723-4B2A-AD55-AB2E608163B6}">
      <dgm:prSet custT="1"/>
      <dgm:spPr/>
      <dgm:t>
        <a:bodyPr/>
        <a:lstStyle/>
        <a:p>
          <a:r>
            <a:rPr lang="en-US" sz="2200"/>
            <a:t>Accept independencies with probability greater than a threshold</a:t>
          </a:r>
        </a:p>
      </dgm:t>
    </dgm:pt>
    <dgm:pt modelId="{190725A5-AAF1-4D29-84C3-F34405BD8BCC}" type="parTrans" cxnId="{7B24474F-65FF-47AA-A674-79648E9AA5F1}">
      <dgm:prSet/>
      <dgm:spPr/>
      <dgm:t>
        <a:bodyPr/>
        <a:lstStyle/>
        <a:p>
          <a:endParaRPr lang="en-US"/>
        </a:p>
      </dgm:t>
    </dgm:pt>
    <dgm:pt modelId="{14CB3456-CD0E-44E5-B127-E61F50422239}" type="sibTrans" cxnId="{7B24474F-65FF-47AA-A674-79648E9AA5F1}">
      <dgm:prSet/>
      <dgm:spPr/>
    </dgm:pt>
    <dgm:pt modelId="{87696535-D724-4033-A459-222D544A1FE3}" type="pres">
      <dgm:prSet presAssocID="{AC15164B-D961-4A40-A67D-5460DBB838E0}" presName="Name0" presStyleCnt="0">
        <dgm:presLayoutVars>
          <dgm:dir/>
          <dgm:resizeHandles val="exact"/>
        </dgm:presLayoutVars>
      </dgm:prSet>
      <dgm:spPr/>
    </dgm:pt>
    <dgm:pt modelId="{FC6622A9-FC65-4E28-B148-428384EDC1FC}" type="pres">
      <dgm:prSet presAssocID="{85908631-ADFA-4836-A72B-2DEA82BEC5C7}" presName="node" presStyleLbl="node1" presStyleIdx="0" presStyleCnt="3">
        <dgm:presLayoutVars>
          <dgm:bulletEnabled val="1"/>
        </dgm:presLayoutVars>
      </dgm:prSet>
      <dgm:spPr/>
    </dgm:pt>
    <dgm:pt modelId="{F35D7648-FB0E-445A-96E1-6D7178A957C5}" type="pres">
      <dgm:prSet presAssocID="{19F75025-75AD-4DEE-A6A9-586C018D0924}" presName="sibTrans" presStyleLbl="sibTrans2D1" presStyleIdx="0" presStyleCnt="2"/>
      <dgm:spPr/>
    </dgm:pt>
    <dgm:pt modelId="{12B914E3-5345-4EAA-9461-C35F4FE1CF78}" type="pres">
      <dgm:prSet presAssocID="{19F75025-75AD-4DEE-A6A9-586C018D0924}" presName="connectorText" presStyleLbl="sibTrans2D1" presStyleIdx="0" presStyleCnt="2"/>
      <dgm:spPr/>
    </dgm:pt>
    <dgm:pt modelId="{DF626A7D-627C-4DC3-99C1-1F5C6FD29472}" type="pres">
      <dgm:prSet presAssocID="{7AD50A55-2BE9-41D7-A9F6-BAA1F401ED36}" presName="node" presStyleLbl="node1" presStyleIdx="1" presStyleCnt="3">
        <dgm:presLayoutVars>
          <dgm:bulletEnabled val="1"/>
        </dgm:presLayoutVars>
      </dgm:prSet>
      <dgm:spPr/>
    </dgm:pt>
    <dgm:pt modelId="{D0494246-7B59-48A8-A038-523AB8EDDFAC}" type="pres">
      <dgm:prSet presAssocID="{8F96BF03-7F38-49A2-B736-AD2FFD6A991A}" presName="sibTrans" presStyleLbl="sibTrans2D1" presStyleIdx="1" presStyleCnt="2"/>
      <dgm:spPr/>
    </dgm:pt>
    <dgm:pt modelId="{FC5D5B63-254A-4DF2-95B0-BCC558818B2B}" type="pres">
      <dgm:prSet presAssocID="{8F96BF03-7F38-49A2-B736-AD2FFD6A991A}" presName="connectorText" presStyleLbl="sibTrans2D1" presStyleIdx="1" presStyleCnt="2"/>
      <dgm:spPr/>
    </dgm:pt>
    <dgm:pt modelId="{D4836F14-0045-4A57-8E60-0AE18D086FB3}" type="pres">
      <dgm:prSet presAssocID="{EF43CA6D-7723-4B2A-AD55-AB2E608163B6}" presName="node" presStyleLbl="node1" presStyleIdx="2" presStyleCnt="3">
        <dgm:presLayoutVars>
          <dgm:bulletEnabled val="1"/>
        </dgm:presLayoutVars>
      </dgm:prSet>
      <dgm:spPr/>
    </dgm:pt>
  </dgm:ptLst>
  <dgm:cxnLst>
    <dgm:cxn modelId="{B7EAAF10-746A-40EB-98FC-6F5D331BA8E5}" type="presOf" srcId="{19F75025-75AD-4DEE-A6A9-586C018D0924}" destId="{F35D7648-FB0E-445A-96E1-6D7178A957C5}" srcOrd="0" destOrd="0" presId="urn:microsoft.com/office/officeart/2005/8/layout/process1"/>
    <dgm:cxn modelId="{A9577B2D-A49A-414B-A850-BF67EAD2A727}" srcId="{AC15164B-D961-4A40-A67D-5460DBB838E0}" destId="{85908631-ADFA-4836-A72B-2DEA82BEC5C7}" srcOrd="0" destOrd="0" parTransId="{40FF580D-92CE-4F50-BA61-69D9747571C2}" sibTransId="{19F75025-75AD-4DEE-A6A9-586C018D0924}"/>
    <dgm:cxn modelId="{0FDF863C-1EC7-425E-8DC5-941A5C1E354B}" type="presOf" srcId="{7AD50A55-2BE9-41D7-A9F6-BAA1F401ED36}" destId="{DF626A7D-627C-4DC3-99C1-1F5C6FD29472}" srcOrd="0" destOrd="0" presId="urn:microsoft.com/office/officeart/2005/8/layout/process1"/>
    <dgm:cxn modelId="{34BF5864-3E11-4C13-BDB1-0CCEBD0A9059}" srcId="{AC15164B-D961-4A40-A67D-5460DBB838E0}" destId="{7AD50A55-2BE9-41D7-A9F6-BAA1F401ED36}" srcOrd="1" destOrd="0" parTransId="{3FD35E2B-3DB4-45F3-90F2-FD739D49737D}" sibTransId="{8F96BF03-7F38-49A2-B736-AD2FFD6A991A}"/>
    <dgm:cxn modelId="{4CAC9B6C-9122-4626-AAD5-00060EFDE862}" type="presOf" srcId="{EF43CA6D-7723-4B2A-AD55-AB2E608163B6}" destId="{D4836F14-0045-4A57-8E60-0AE18D086FB3}" srcOrd="0" destOrd="0" presId="urn:microsoft.com/office/officeart/2005/8/layout/process1"/>
    <dgm:cxn modelId="{7B24474F-65FF-47AA-A674-79648E9AA5F1}" srcId="{AC15164B-D961-4A40-A67D-5460DBB838E0}" destId="{EF43CA6D-7723-4B2A-AD55-AB2E608163B6}" srcOrd="2" destOrd="0" parTransId="{190725A5-AAF1-4D29-84C3-F34405BD8BCC}" sibTransId="{14CB3456-CD0E-44E5-B127-E61F50422239}"/>
    <dgm:cxn modelId="{1DAEF673-FA81-47A9-810D-A9E77D868FFF}" type="presOf" srcId="{85908631-ADFA-4836-A72B-2DEA82BEC5C7}" destId="{FC6622A9-FC65-4E28-B148-428384EDC1FC}" srcOrd="0" destOrd="0" presId="urn:microsoft.com/office/officeart/2005/8/layout/process1"/>
    <dgm:cxn modelId="{2E39A283-7053-4BA2-895E-F6C8F3DD9AB1}" type="presOf" srcId="{8F96BF03-7F38-49A2-B736-AD2FFD6A991A}" destId="{FC5D5B63-254A-4DF2-95B0-BCC558818B2B}" srcOrd="1" destOrd="0" presId="urn:microsoft.com/office/officeart/2005/8/layout/process1"/>
    <dgm:cxn modelId="{255EB7D2-B0CC-4DC2-AD16-26E8F03E1420}" type="presOf" srcId="{AC15164B-D961-4A40-A67D-5460DBB838E0}" destId="{87696535-D724-4033-A459-222D544A1FE3}" srcOrd="0" destOrd="0" presId="urn:microsoft.com/office/officeart/2005/8/layout/process1"/>
    <dgm:cxn modelId="{E25CC5F4-33FA-4643-9CF8-1081E9959E53}" type="presOf" srcId="{19F75025-75AD-4DEE-A6A9-586C018D0924}" destId="{12B914E3-5345-4EAA-9461-C35F4FE1CF78}" srcOrd="1" destOrd="0" presId="urn:microsoft.com/office/officeart/2005/8/layout/process1"/>
    <dgm:cxn modelId="{FDBFD7F7-B7A0-4250-92A5-F116EB1B7761}" type="presOf" srcId="{8F96BF03-7F38-49A2-B736-AD2FFD6A991A}" destId="{D0494246-7B59-48A8-A038-523AB8EDDFAC}" srcOrd="0" destOrd="0" presId="urn:microsoft.com/office/officeart/2005/8/layout/process1"/>
    <dgm:cxn modelId="{2109BB76-77FA-41DA-88DC-4CBC4C3272FD}" type="presParOf" srcId="{87696535-D724-4033-A459-222D544A1FE3}" destId="{FC6622A9-FC65-4E28-B148-428384EDC1FC}" srcOrd="0" destOrd="0" presId="urn:microsoft.com/office/officeart/2005/8/layout/process1"/>
    <dgm:cxn modelId="{842701E9-AEED-41C0-A7FF-9E8CF0739864}" type="presParOf" srcId="{87696535-D724-4033-A459-222D544A1FE3}" destId="{F35D7648-FB0E-445A-96E1-6D7178A957C5}" srcOrd="1" destOrd="0" presId="urn:microsoft.com/office/officeart/2005/8/layout/process1"/>
    <dgm:cxn modelId="{6491AB00-54E4-4493-879C-55BFE85C8348}" type="presParOf" srcId="{F35D7648-FB0E-445A-96E1-6D7178A957C5}" destId="{12B914E3-5345-4EAA-9461-C35F4FE1CF78}" srcOrd="0" destOrd="0" presId="urn:microsoft.com/office/officeart/2005/8/layout/process1"/>
    <dgm:cxn modelId="{AA2F96DD-2280-46C9-979E-54611E2D4255}" type="presParOf" srcId="{87696535-D724-4033-A459-222D544A1FE3}" destId="{DF626A7D-627C-4DC3-99C1-1F5C6FD29472}" srcOrd="2" destOrd="0" presId="urn:microsoft.com/office/officeart/2005/8/layout/process1"/>
    <dgm:cxn modelId="{A928CC03-2948-4F2C-AA69-456021300AF7}" type="presParOf" srcId="{87696535-D724-4033-A459-222D544A1FE3}" destId="{D0494246-7B59-48A8-A038-523AB8EDDFAC}" srcOrd="3" destOrd="0" presId="urn:microsoft.com/office/officeart/2005/8/layout/process1"/>
    <dgm:cxn modelId="{8EA2BA84-A96F-415F-B5EF-31AFAD76480F}" type="presParOf" srcId="{D0494246-7B59-48A8-A038-523AB8EDDFAC}" destId="{FC5D5B63-254A-4DF2-95B0-BCC558818B2B}" srcOrd="0" destOrd="0" presId="urn:microsoft.com/office/officeart/2005/8/layout/process1"/>
    <dgm:cxn modelId="{9648C6BE-1D3C-4D01-B3D0-00EE7AF2AEEA}" type="presParOf" srcId="{87696535-D724-4033-A459-222D544A1FE3}" destId="{D4836F14-0045-4A57-8E60-0AE18D086FB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622A9-FC65-4E28-B148-428384EDC1FC}">
      <dsp:nvSpPr>
        <dsp:cNvPr id="0" name=""/>
        <dsp:cNvSpPr/>
      </dsp:nvSpPr>
      <dsp:spPr>
        <a:xfrm>
          <a:off x="9242" y="557885"/>
          <a:ext cx="2762398" cy="32355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83820" bIns="0" numCol="1" spcCol="1270" anchor="ctr" anchorCtr="0">
          <a:noAutofit/>
        </a:bodyPr>
        <a:lstStyle/>
        <a:p>
          <a:pPr marL="0" lvl="0" indent="0" algn="ctr" defTabSz="977900">
            <a:lnSpc>
              <a:spcPct val="90000"/>
            </a:lnSpc>
            <a:spcBef>
              <a:spcPct val="0"/>
            </a:spcBef>
            <a:spcAft>
              <a:spcPct val="35000"/>
            </a:spcAft>
            <a:buNone/>
          </a:pPr>
          <a:r>
            <a:rPr lang="en-US" sz="2200" kern="1200" dirty="0"/>
            <a:t>Start with fully connected graph</a:t>
          </a:r>
        </a:p>
        <a:p>
          <a:pPr marL="0" lvl="0" indent="0" algn="ctr" defTabSz="977900">
            <a:lnSpc>
              <a:spcPct val="90000"/>
            </a:lnSpc>
            <a:spcBef>
              <a:spcPct val="0"/>
            </a:spcBef>
            <a:spcAft>
              <a:spcPct val="35000"/>
            </a:spcAft>
            <a:buNone/>
          </a:pPr>
          <a:r>
            <a:rPr lang="en-US" sz="2200" kern="1200" dirty="0"/>
            <a:t>For each edge, take a subset S of up to K variables in the neighborhood of the edge</a:t>
          </a:r>
        </a:p>
      </dsp:txBody>
      <dsp:txXfrm>
        <a:off x="90150" y="638793"/>
        <a:ext cx="2600582" cy="3073751"/>
      </dsp:txXfrm>
    </dsp:sp>
    <dsp:sp modelId="{F35D7648-FB0E-445A-96E1-6D7178A957C5}">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047880" y="1970146"/>
        <a:ext cx="409940" cy="411044"/>
      </dsp:txXfrm>
    </dsp:sp>
    <dsp:sp modelId="{DF626A7D-627C-4DC3-99C1-1F5C6FD29472}">
      <dsp:nvSpPr>
        <dsp:cNvPr id="0" name=""/>
        <dsp:cNvSpPr/>
      </dsp:nvSpPr>
      <dsp:spPr>
        <a:xfrm>
          <a:off x="3876600" y="557885"/>
          <a:ext cx="2762398" cy="323556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83820" bIns="0" numCol="1" spcCol="1270" anchor="ctr" anchorCtr="0">
          <a:noAutofit/>
        </a:bodyPr>
        <a:lstStyle/>
        <a:p>
          <a:pPr marL="0" lvl="0" indent="0" algn="ctr" defTabSz="977900">
            <a:lnSpc>
              <a:spcPct val="90000"/>
            </a:lnSpc>
            <a:spcBef>
              <a:spcPct val="0"/>
            </a:spcBef>
            <a:spcAft>
              <a:spcPct val="35000"/>
            </a:spcAft>
            <a:buNone/>
          </a:pPr>
          <a:r>
            <a:rPr lang="en-US" sz="2200" kern="1200" dirty="0"/>
            <a:t>    For each DAG of     this subset, compute </a:t>
          </a:r>
          <a:br>
            <a:rPr lang="en-US" sz="2200" kern="1200" dirty="0"/>
          </a:br>
          <a:r>
            <a:rPr lang="en-US" sz="2200" kern="1200" dirty="0"/>
            <a:t>P(G | D</a:t>
          </a:r>
          <a:r>
            <a:rPr lang="en-US" sz="2200" kern="1200" baseline="-25000" dirty="0"/>
            <a:t>S</a:t>
          </a:r>
          <a:r>
            <a:rPr lang="en-US" sz="2200" kern="1200" baseline="0" dirty="0"/>
            <a:t>)</a:t>
          </a:r>
          <a:br>
            <a:rPr lang="en-US" sz="2200" kern="1200" baseline="0" dirty="0"/>
          </a:br>
          <a:br>
            <a:rPr lang="en-US" sz="2200" kern="1200" baseline="0" dirty="0"/>
          </a:br>
          <a:r>
            <a:rPr lang="en-US" sz="2200" kern="1200" baseline="0" dirty="0"/>
            <a:t>Compute Probability of each Independence Statement I and assign p(I) = max (new p(I), old p(</a:t>
          </a:r>
          <a:r>
            <a:rPr lang="en-US" sz="2200" kern="1200" baseline="0" dirty="0" err="1"/>
            <a:t>i</a:t>
          </a:r>
          <a:r>
            <a:rPr lang="en-US" sz="2200" kern="1200" baseline="0" dirty="0"/>
            <a:t>))</a:t>
          </a:r>
          <a:r>
            <a:rPr lang="en-US" sz="2200" kern="1200" dirty="0"/>
            <a:t> </a:t>
          </a:r>
        </a:p>
      </dsp:txBody>
      <dsp:txXfrm>
        <a:off x="3957508" y="638793"/>
        <a:ext cx="2600582" cy="3073751"/>
      </dsp:txXfrm>
    </dsp:sp>
    <dsp:sp modelId="{D0494246-7B59-48A8-A038-523AB8EDDFAC}">
      <dsp:nvSpPr>
        <dsp:cNvPr id="0" name=""/>
        <dsp:cNvSpPr/>
      </dsp:nvSpPr>
      <dsp:spPr>
        <a:xfrm>
          <a:off x="6915239" y="1833131"/>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915239" y="1970146"/>
        <a:ext cx="409940" cy="411044"/>
      </dsp:txXfrm>
    </dsp:sp>
    <dsp:sp modelId="{D4836F14-0045-4A57-8E60-0AE18D086FB3}">
      <dsp:nvSpPr>
        <dsp:cNvPr id="0" name=""/>
        <dsp:cNvSpPr/>
      </dsp:nvSpPr>
      <dsp:spPr>
        <a:xfrm>
          <a:off x="7743958" y="557885"/>
          <a:ext cx="2762398" cy="323556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Accept independencies with probability greater than a threshold</a:t>
          </a:r>
        </a:p>
      </dsp:txBody>
      <dsp:txXfrm>
        <a:off x="7824866" y="638793"/>
        <a:ext cx="2600582" cy="30737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2EAF4-5A31-4618-B1FA-9A5F381AAC4A}" type="datetimeFigureOut">
              <a:rPr lang="en-US" smtClean="0"/>
              <a:t>8/14/2017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3F9A7-C94F-4301-B175-496FE15EB8F2}" type="slidenum">
              <a:rPr lang="en-US" smtClean="0"/>
              <a:t>‹#›</a:t>
            </a:fld>
            <a:endParaRPr lang="en-US"/>
          </a:p>
        </p:txBody>
      </p:sp>
    </p:spTree>
    <p:extLst>
      <p:ext uri="{BB962C8B-B14F-4D97-AF65-F5344CB8AC3E}">
        <p14:creationId xmlns:p14="http://schemas.microsoft.com/office/powerpoint/2010/main" val="318143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we are addressing is integrated biomedical data, stemming from combined clinical measurements with omics data. This is useful in cases of patient stratification (separate treatment groups based on patient history or genetic factors) and in mechanistic analysis: why are patients x, y, and z likely to get breast cancer? What is the biological mechanism for this likelihood?</a:t>
            </a:r>
          </a:p>
        </p:txBody>
      </p:sp>
      <p:sp>
        <p:nvSpPr>
          <p:cNvPr id="4" name="Slide Number Placeholder 3"/>
          <p:cNvSpPr>
            <a:spLocks noGrp="1"/>
          </p:cNvSpPr>
          <p:nvPr>
            <p:ph type="sldNum" sz="quarter" idx="10"/>
          </p:nvPr>
        </p:nvSpPr>
        <p:spPr/>
        <p:txBody>
          <a:bodyPr/>
          <a:lstStyle/>
          <a:p>
            <a:fld id="{FAC3F9A7-C94F-4301-B175-496FE15EB8F2}" type="slidenum">
              <a:rPr lang="en-US" smtClean="0"/>
              <a:t>2</a:t>
            </a:fld>
            <a:endParaRPr lang="en-US"/>
          </a:p>
        </p:txBody>
      </p:sp>
    </p:spTree>
    <p:extLst>
      <p:ext uri="{BB962C8B-B14F-4D97-AF65-F5344CB8AC3E}">
        <p14:creationId xmlns:p14="http://schemas.microsoft.com/office/powerpoint/2010/main" val="241288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 upon structural hamming distance by evaluating endpoint meaning</a:t>
            </a:r>
          </a:p>
          <a:p>
            <a:r>
              <a:rPr lang="en-US" dirty="0"/>
              <a:t>TP if correct endpoint meaning compared to true PAG or to underlying DAG if the PAG is not invariant</a:t>
            </a:r>
          </a:p>
          <a:p>
            <a:r>
              <a:rPr lang="en-US" dirty="0"/>
              <a:t>FP if claim of ancestry is wrong</a:t>
            </a:r>
          </a:p>
          <a:p>
            <a:r>
              <a:rPr lang="en-US" dirty="0"/>
              <a:t>FN if claim of non-ancestry is wrong</a:t>
            </a:r>
          </a:p>
        </p:txBody>
      </p:sp>
      <p:sp>
        <p:nvSpPr>
          <p:cNvPr id="4" name="Slide Number Placeholder 3"/>
          <p:cNvSpPr>
            <a:spLocks noGrp="1"/>
          </p:cNvSpPr>
          <p:nvPr>
            <p:ph type="sldNum" sz="quarter" idx="10"/>
          </p:nvPr>
        </p:nvSpPr>
        <p:spPr/>
        <p:txBody>
          <a:bodyPr/>
          <a:lstStyle/>
          <a:p>
            <a:fld id="{FAC3F9A7-C94F-4301-B175-496FE15EB8F2}" type="slidenum">
              <a:rPr lang="en-US" smtClean="0"/>
              <a:t>20</a:t>
            </a:fld>
            <a:endParaRPr lang="en-US"/>
          </a:p>
        </p:txBody>
      </p:sp>
    </p:spTree>
    <p:extLst>
      <p:ext uri="{BB962C8B-B14F-4D97-AF65-F5344CB8AC3E}">
        <p14:creationId xmlns:p14="http://schemas.microsoft.com/office/powerpoint/2010/main" val="409573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MGM algorithms</a:t>
            </a:r>
          </a:p>
        </p:txBody>
      </p:sp>
      <p:sp>
        <p:nvSpPr>
          <p:cNvPr id="4" name="Slide Number Placeholder 3"/>
          <p:cNvSpPr>
            <a:spLocks noGrp="1"/>
          </p:cNvSpPr>
          <p:nvPr>
            <p:ph type="sldNum" sz="quarter" idx="10"/>
          </p:nvPr>
        </p:nvSpPr>
        <p:spPr/>
        <p:txBody>
          <a:bodyPr/>
          <a:lstStyle/>
          <a:p>
            <a:fld id="{FAC3F9A7-C94F-4301-B175-496FE15EB8F2}" type="slidenum">
              <a:rPr lang="en-US" smtClean="0"/>
              <a:t>21</a:t>
            </a:fld>
            <a:endParaRPr lang="en-US"/>
          </a:p>
        </p:txBody>
      </p:sp>
    </p:spTree>
    <p:extLst>
      <p:ext uri="{BB962C8B-B14F-4D97-AF65-F5344CB8AC3E}">
        <p14:creationId xmlns:p14="http://schemas.microsoft.com/office/powerpoint/2010/main" val="146947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3F9A7-C94F-4301-B175-496FE15EB8F2}" type="slidenum">
              <a:rPr lang="en-US" smtClean="0"/>
              <a:t>22</a:t>
            </a:fld>
            <a:endParaRPr lang="en-US"/>
          </a:p>
        </p:txBody>
      </p:sp>
    </p:spTree>
    <p:extLst>
      <p:ext uri="{BB962C8B-B14F-4D97-AF65-F5344CB8AC3E}">
        <p14:creationId xmlns:p14="http://schemas.microsoft.com/office/powerpoint/2010/main" val="1706557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smoking causing presence of cough, causing sore throat and nasal congestion</a:t>
            </a:r>
          </a:p>
          <a:p>
            <a:r>
              <a:rPr lang="en-US" dirty="0"/>
              <a:t>Chemo and Cancer are clearly related</a:t>
            </a:r>
          </a:p>
          <a:p>
            <a:r>
              <a:rPr lang="en-US" dirty="0"/>
              <a:t>Gender BMI, HT, and WT are going to be associated</a:t>
            </a:r>
          </a:p>
          <a:p>
            <a:r>
              <a:rPr lang="en-US" dirty="0"/>
              <a:t>Though, admittedly the directionality on these edges could be better which tends to be a common problem</a:t>
            </a:r>
          </a:p>
        </p:txBody>
      </p:sp>
      <p:sp>
        <p:nvSpPr>
          <p:cNvPr id="4" name="Slide Number Placeholder 3"/>
          <p:cNvSpPr>
            <a:spLocks noGrp="1"/>
          </p:cNvSpPr>
          <p:nvPr>
            <p:ph type="sldNum" sz="quarter" idx="10"/>
          </p:nvPr>
        </p:nvSpPr>
        <p:spPr/>
        <p:txBody>
          <a:bodyPr/>
          <a:lstStyle/>
          <a:p>
            <a:fld id="{FAC3F9A7-C94F-4301-B175-496FE15EB8F2}" type="slidenum">
              <a:rPr lang="en-US" smtClean="0"/>
              <a:t>26</a:t>
            </a:fld>
            <a:endParaRPr lang="en-US"/>
          </a:p>
        </p:txBody>
      </p:sp>
    </p:spTree>
    <p:extLst>
      <p:ext uri="{BB962C8B-B14F-4D97-AF65-F5344CB8AC3E}">
        <p14:creationId xmlns:p14="http://schemas.microsoft.com/office/powerpoint/2010/main" val="231516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have noted that low CD4 cell count (a measure of immune system function) can lead to lung function decline</a:t>
            </a:r>
          </a:p>
          <a:p>
            <a:r>
              <a:rPr lang="en-US" dirty="0"/>
              <a:t>DLCOPP_FINAL is a measure of lung function causally linked to smoking (</a:t>
            </a:r>
            <a:r>
              <a:rPr lang="en-US" dirty="0" err="1"/>
              <a:t>pack_years</a:t>
            </a:r>
            <a:r>
              <a:rPr lang="en-US" dirty="0"/>
              <a:t>) and low CD4 count (immune system decline)</a:t>
            </a:r>
          </a:p>
        </p:txBody>
      </p:sp>
      <p:sp>
        <p:nvSpPr>
          <p:cNvPr id="4" name="Slide Number Placeholder 3"/>
          <p:cNvSpPr>
            <a:spLocks noGrp="1"/>
          </p:cNvSpPr>
          <p:nvPr>
            <p:ph type="sldNum" sz="quarter" idx="10"/>
          </p:nvPr>
        </p:nvSpPr>
        <p:spPr/>
        <p:txBody>
          <a:bodyPr/>
          <a:lstStyle/>
          <a:p>
            <a:fld id="{FAC3F9A7-C94F-4301-B175-496FE15EB8F2}" type="slidenum">
              <a:rPr lang="en-US" smtClean="0"/>
              <a:t>27</a:t>
            </a:fld>
            <a:endParaRPr lang="en-US"/>
          </a:p>
        </p:txBody>
      </p:sp>
    </p:spTree>
    <p:extLst>
      <p:ext uri="{BB962C8B-B14F-4D97-AF65-F5344CB8AC3E}">
        <p14:creationId xmlns:p14="http://schemas.microsoft.com/office/powerpoint/2010/main" val="268544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 Gaussian Relationship</a:t>
            </a:r>
          </a:p>
        </p:txBody>
      </p:sp>
      <p:sp>
        <p:nvSpPr>
          <p:cNvPr id="4" name="Slide Number Placeholder 3"/>
          <p:cNvSpPr>
            <a:spLocks noGrp="1"/>
          </p:cNvSpPr>
          <p:nvPr>
            <p:ph type="sldNum" sz="quarter" idx="10"/>
          </p:nvPr>
        </p:nvSpPr>
        <p:spPr/>
        <p:txBody>
          <a:bodyPr/>
          <a:lstStyle/>
          <a:p>
            <a:fld id="{FAC3F9A7-C94F-4301-B175-496FE15EB8F2}" type="slidenum">
              <a:rPr lang="en-US" smtClean="0"/>
              <a:t>34</a:t>
            </a:fld>
            <a:endParaRPr lang="en-US"/>
          </a:p>
        </p:txBody>
      </p:sp>
    </p:spTree>
    <p:extLst>
      <p:ext uri="{BB962C8B-B14F-4D97-AF65-F5344CB8AC3E}">
        <p14:creationId xmlns:p14="http://schemas.microsoft.com/office/powerpoint/2010/main" val="244911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Discrete Variable selects edge parameter (one parameter for each category of discrete variable) -&gt; contributes an additive effect to mean of child</a:t>
            </a:r>
          </a:p>
        </p:txBody>
      </p:sp>
      <p:sp>
        <p:nvSpPr>
          <p:cNvPr id="4" name="Slide Number Placeholder 3"/>
          <p:cNvSpPr>
            <a:spLocks noGrp="1"/>
          </p:cNvSpPr>
          <p:nvPr>
            <p:ph type="sldNum" sz="quarter" idx="10"/>
          </p:nvPr>
        </p:nvSpPr>
        <p:spPr/>
        <p:txBody>
          <a:bodyPr/>
          <a:lstStyle/>
          <a:p>
            <a:fld id="{FAC3F9A7-C94F-4301-B175-496FE15EB8F2}" type="slidenum">
              <a:rPr lang="en-US" smtClean="0"/>
              <a:t>35</a:t>
            </a:fld>
            <a:endParaRPr lang="en-US"/>
          </a:p>
        </p:txBody>
      </p:sp>
    </p:spTree>
    <p:extLst>
      <p:ext uri="{BB962C8B-B14F-4D97-AF65-F5344CB8AC3E}">
        <p14:creationId xmlns:p14="http://schemas.microsoft.com/office/powerpoint/2010/main" val="238815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3F9A7-C94F-4301-B175-496FE15EB8F2}" type="slidenum">
              <a:rPr lang="en-US" smtClean="0"/>
              <a:t>36</a:t>
            </a:fld>
            <a:endParaRPr lang="en-US"/>
          </a:p>
        </p:txBody>
      </p:sp>
    </p:spTree>
    <p:extLst>
      <p:ext uri="{BB962C8B-B14F-4D97-AF65-F5344CB8AC3E}">
        <p14:creationId xmlns:p14="http://schemas.microsoft.com/office/powerpoint/2010/main" val="334385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cd edge parameters we draw a vector three values uniformly from [0,1] and shift and scale the values so they sum to zero and the largest parameter is equal to the edge weight; </a:t>
            </a:r>
          </a:p>
          <a:p>
            <a:r>
              <a:rPr lang="en-US" dirty="0"/>
              <a:t>for </a:t>
            </a:r>
            <a:r>
              <a:rPr lang="en-US" dirty="0" err="1"/>
              <a:t>dd</a:t>
            </a:r>
            <a:r>
              <a:rPr lang="en-US" dirty="0"/>
              <a:t> edge parameters we draw one vector of three values as with cd edges and set the rows of the matrix as the three permutations of this vector.</a:t>
            </a:r>
          </a:p>
        </p:txBody>
      </p:sp>
      <p:sp>
        <p:nvSpPr>
          <p:cNvPr id="4" name="Slide Number Placeholder 3"/>
          <p:cNvSpPr>
            <a:spLocks noGrp="1"/>
          </p:cNvSpPr>
          <p:nvPr>
            <p:ph type="sldNum" sz="quarter" idx="10"/>
          </p:nvPr>
        </p:nvSpPr>
        <p:spPr/>
        <p:txBody>
          <a:bodyPr/>
          <a:lstStyle/>
          <a:p>
            <a:fld id="{FAC3F9A7-C94F-4301-B175-496FE15EB8F2}" type="slidenum">
              <a:rPr lang="en-US" smtClean="0"/>
              <a:t>37</a:t>
            </a:fld>
            <a:endParaRPr lang="en-US"/>
          </a:p>
        </p:txBody>
      </p:sp>
    </p:spTree>
    <p:extLst>
      <p:ext uri="{BB962C8B-B14F-4D97-AF65-F5344CB8AC3E}">
        <p14:creationId xmlns:p14="http://schemas.microsoft.com/office/powerpoint/2010/main" val="27539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3F9A7-C94F-4301-B175-496FE15EB8F2}" type="slidenum">
              <a:rPr lang="en-US" smtClean="0"/>
              <a:t>3</a:t>
            </a:fld>
            <a:endParaRPr lang="en-US"/>
          </a:p>
        </p:txBody>
      </p:sp>
    </p:spTree>
    <p:extLst>
      <p:ext uri="{BB962C8B-B14F-4D97-AF65-F5344CB8AC3E}">
        <p14:creationId xmlns:p14="http://schemas.microsoft.com/office/powerpoint/2010/main" val="213740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 scale free graphs, generated using the method described by </a:t>
            </a:r>
            <a:r>
              <a:rPr lang="en-US" dirty="0" err="1"/>
              <a:t>Bollobas</a:t>
            </a:r>
            <a:r>
              <a:rPr lang="en-US" dirty="0"/>
              <a:t> et al., full details can be found in that paper</a:t>
            </a:r>
          </a:p>
        </p:txBody>
      </p:sp>
      <p:sp>
        <p:nvSpPr>
          <p:cNvPr id="4" name="Slide Number Placeholder 3"/>
          <p:cNvSpPr>
            <a:spLocks noGrp="1"/>
          </p:cNvSpPr>
          <p:nvPr>
            <p:ph type="sldNum" sz="quarter" idx="10"/>
          </p:nvPr>
        </p:nvSpPr>
        <p:spPr/>
        <p:txBody>
          <a:bodyPr/>
          <a:lstStyle/>
          <a:p>
            <a:fld id="{FAC3F9A7-C94F-4301-B175-496FE15EB8F2}" type="slidenum">
              <a:rPr lang="en-US" smtClean="0"/>
              <a:t>38</a:t>
            </a:fld>
            <a:endParaRPr lang="en-US"/>
          </a:p>
        </p:txBody>
      </p:sp>
    </p:spTree>
    <p:extLst>
      <p:ext uri="{BB962C8B-B14F-4D97-AF65-F5344CB8AC3E}">
        <p14:creationId xmlns:p14="http://schemas.microsoft.com/office/powerpoint/2010/main" val="280576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3F9A7-C94F-4301-B175-496FE15EB8F2}" type="slidenum">
              <a:rPr lang="en-US" smtClean="0"/>
              <a:t>4</a:t>
            </a:fld>
            <a:endParaRPr lang="en-US"/>
          </a:p>
        </p:txBody>
      </p:sp>
    </p:spTree>
    <p:extLst>
      <p:ext uri="{BB962C8B-B14F-4D97-AF65-F5344CB8AC3E}">
        <p14:creationId xmlns:p14="http://schemas.microsoft.com/office/powerpoint/2010/main" val="112508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phases in bold we will focus on in this talk</a:t>
            </a:r>
          </a:p>
        </p:txBody>
      </p:sp>
      <p:sp>
        <p:nvSpPr>
          <p:cNvPr id="4" name="Slide Number Placeholder 3"/>
          <p:cNvSpPr>
            <a:spLocks noGrp="1"/>
          </p:cNvSpPr>
          <p:nvPr>
            <p:ph type="sldNum" sz="quarter" idx="10"/>
          </p:nvPr>
        </p:nvSpPr>
        <p:spPr/>
        <p:txBody>
          <a:bodyPr/>
          <a:lstStyle/>
          <a:p>
            <a:fld id="{FAC3F9A7-C94F-4301-B175-496FE15EB8F2}" type="slidenum">
              <a:rPr lang="en-US" smtClean="0"/>
              <a:t>6</a:t>
            </a:fld>
            <a:endParaRPr lang="en-US"/>
          </a:p>
        </p:txBody>
      </p:sp>
    </p:spTree>
    <p:extLst>
      <p:ext uri="{BB962C8B-B14F-4D97-AF65-F5344CB8AC3E}">
        <p14:creationId xmlns:p14="http://schemas.microsoft.com/office/powerpoint/2010/main" val="179034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CFCI -&gt; If none of the sets contain the middle variable, then orient as a definite non collider, otherwise mark the triple as unfaithful or ambiguous</a:t>
            </a:r>
          </a:p>
          <a:p>
            <a:endParaRPr lang="en-US" dirty="0"/>
          </a:p>
        </p:txBody>
      </p:sp>
      <p:sp>
        <p:nvSpPr>
          <p:cNvPr id="4" name="Slide Number Placeholder 3"/>
          <p:cNvSpPr>
            <a:spLocks noGrp="1"/>
          </p:cNvSpPr>
          <p:nvPr>
            <p:ph type="sldNum" sz="quarter" idx="10"/>
          </p:nvPr>
        </p:nvSpPr>
        <p:spPr/>
        <p:txBody>
          <a:bodyPr/>
          <a:lstStyle/>
          <a:p>
            <a:fld id="{FAC3F9A7-C94F-4301-B175-496FE15EB8F2}" type="slidenum">
              <a:rPr lang="en-US" smtClean="0"/>
              <a:t>8</a:t>
            </a:fld>
            <a:endParaRPr lang="en-US"/>
          </a:p>
        </p:txBody>
      </p:sp>
    </p:spTree>
    <p:extLst>
      <p:ext uri="{BB962C8B-B14F-4D97-AF65-F5344CB8AC3E}">
        <p14:creationId xmlns:p14="http://schemas.microsoft.com/office/powerpoint/2010/main" val="19906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Intuitively, we can see that large p-value should be unlikely if the alternative hypothesis of dependence is true</a:t>
            </a:r>
          </a:p>
          <a:p>
            <a:endParaRPr lang="en-US" dirty="0"/>
          </a:p>
          <a:p>
            <a:r>
              <a:rPr lang="en-US" dirty="0"/>
              <a:t>Requires testing of all possible subsets of the adjacencies of the variables involved in the collider</a:t>
            </a:r>
          </a:p>
        </p:txBody>
      </p:sp>
      <p:sp>
        <p:nvSpPr>
          <p:cNvPr id="4" name="Slide Number Placeholder 3"/>
          <p:cNvSpPr>
            <a:spLocks noGrp="1"/>
          </p:cNvSpPr>
          <p:nvPr>
            <p:ph type="sldNum" sz="quarter" idx="10"/>
          </p:nvPr>
        </p:nvSpPr>
        <p:spPr/>
        <p:txBody>
          <a:bodyPr/>
          <a:lstStyle/>
          <a:p>
            <a:fld id="{FAC3F9A7-C94F-4301-B175-496FE15EB8F2}" type="slidenum">
              <a:rPr lang="en-US" smtClean="0"/>
              <a:t>9</a:t>
            </a:fld>
            <a:endParaRPr lang="en-US"/>
          </a:p>
        </p:txBody>
      </p:sp>
    </p:spTree>
    <p:extLst>
      <p:ext uri="{BB962C8B-B14F-4D97-AF65-F5344CB8AC3E}">
        <p14:creationId xmlns:p14="http://schemas.microsoft.com/office/powerpoint/2010/main" val="243478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look at constraining the adjacency search, and we’ll do this with a method to learn a constraining input graph (via undirected graph search)</a:t>
            </a:r>
          </a:p>
        </p:txBody>
      </p:sp>
      <p:sp>
        <p:nvSpPr>
          <p:cNvPr id="4" name="Slide Number Placeholder 3"/>
          <p:cNvSpPr>
            <a:spLocks noGrp="1"/>
          </p:cNvSpPr>
          <p:nvPr>
            <p:ph type="sldNum" sz="quarter" idx="10"/>
          </p:nvPr>
        </p:nvSpPr>
        <p:spPr/>
        <p:txBody>
          <a:bodyPr/>
          <a:lstStyle/>
          <a:p>
            <a:fld id="{FAC3F9A7-C94F-4301-B175-496FE15EB8F2}" type="slidenum">
              <a:rPr lang="en-US" smtClean="0"/>
              <a:t>10</a:t>
            </a:fld>
            <a:endParaRPr lang="en-US"/>
          </a:p>
        </p:txBody>
      </p:sp>
    </p:spTree>
    <p:extLst>
      <p:ext uri="{BB962C8B-B14F-4D97-AF65-F5344CB8AC3E}">
        <p14:creationId xmlns:p14="http://schemas.microsoft.com/office/powerpoint/2010/main" val="82490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Z variables are done with dummy coding (</a:t>
            </a:r>
            <a:r>
              <a:rPr lang="en-US" dirty="0" err="1"/>
              <a:t>zj</a:t>
            </a:r>
            <a:r>
              <a:rPr lang="en-US" dirty="0"/>
              <a:t> for categorical variables are just 0-1 indicators for each value of the categorical variable)</a:t>
            </a:r>
          </a:p>
        </p:txBody>
      </p:sp>
      <p:sp>
        <p:nvSpPr>
          <p:cNvPr id="4" name="Slide Number Placeholder 3"/>
          <p:cNvSpPr>
            <a:spLocks noGrp="1"/>
          </p:cNvSpPr>
          <p:nvPr>
            <p:ph type="sldNum" sz="quarter" idx="10"/>
          </p:nvPr>
        </p:nvSpPr>
        <p:spPr/>
        <p:txBody>
          <a:bodyPr/>
          <a:lstStyle/>
          <a:p>
            <a:fld id="{FAC3F9A7-C94F-4301-B175-496FE15EB8F2}" type="slidenum">
              <a:rPr lang="en-US" smtClean="0"/>
              <a:t>15</a:t>
            </a:fld>
            <a:endParaRPr lang="en-US"/>
          </a:p>
        </p:txBody>
      </p:sp>
    </p:spTree>
    <p:extLst>
      <p:ext uri="{BB962C8B-B14F-4D97-AF65-F5344CB8AC3E}">
        <p14:creationId xmlns:p14="http://schemas.microsoft.com/office/powerpoint/2010/main" val="223059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edge type and point out norms used</a:t>
            </a:r>
          </a:p>
        </p:txBody>
      </p:sp>
      <p:sp>
        <p:nvSpPr>
          <p:cNvPr id="4" name="Slide Number Placeholder 3"/>
          <p:cNvSpPr>
            <a:spLocks noGrp="1"/>
          </p:cNvSpPr>
          <p:nvPr>
            <p:ph type="sldNum" sz="quarter" idx="10"/>
          </p:nvPr>
        </p:nvSpPr>
        <p:spPr/>
        <p:txBody>
          <a:bodyPr/>
          <a:lstStyle/>
          <a:p>
            <a:fld id="{FAC3F9A7-C94F-4301-B175-496FE15EB8F2}" type="slidenum">
              <a:rPr lang="en-US" smtClean="0"/>
              <a:t>16</a:t>
            </a:fld>
            <a:endParaRPr lang="en-US"/>
          </a:p>
        </p:txBody>
      </p:sp>
    </p:spTree>
    <p:extLst>
      <p:ext uri="{BB962C8B-B14F-4D97-AF65-F5344CB8AC3E}">
        <p14:creationId xmlns:p14="http://schemas.microsoft.com/office/powerpoint/2010/main" val="281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3C09-ABA9-4029-ADDC-CAA0A3103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71996E-2DA1-4595-83CC-DC1895196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8C247-077A-49D6-8EFC-7C0083CAE9E1}"/>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83D9ECB3-966A-4767-8B10-822108DD6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4BD2E-219F-4BA7-9846-8324EA876BB9}"/>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124636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35FA-B5BB-4553-876E-5085690371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F032E8-4CD0-4B6E-B12E-2972F77814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761B1-7737-4908-BD7C-69E2A7497F99}"/>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2FB6D048-5BDA-4217-BD67-7D1FAE606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E9D74-5AB7-4DF9-B6EA-590CAFDB0500}"/>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134130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B33A18-C086-463B-BE2C-A40CE4A01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11BFB-D6FA-49FF-9FF2-733B381E72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307F4-9E6B-40BB-B4C7-AABA6E586D56}"/>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721F1CF7-3310-4DC6-B3C9-10B28BDF9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BB589-7E86-4F56-A4BB-5B2330E891F3}"/>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143028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AF11-8BBA-4DEC-BDA6-48772C5C3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4FE5A-F1CD-4700-AB48-E6DAB0893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0414-A512-4218-B044-270257FC7933}"/>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9DDAC67E-9635-4F22-A843-0B14A6BDF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7F850-4A18-4C9C-AF91-9F218278559E}"/>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33940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3500-3E0A-4106-8EFA-B25A74A34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7BE9A-6E36-4168-8511-E6C807508C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8A4A28-BAF7-4949-A3D6-0FF65E3E56C5}"/>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A4604B7B-A33D-4A7B-A19E-D59B24D5E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0C8A4-851D-4EC4-B8C6-AAD25844B33C}"/>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334321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328D-A985-4031-8732-A6AE27C8F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A8D40-19DB-4D8D-9FAE-DC7E9650B7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1831C-A7B6-40F6-8207-BDAB9DFBBA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C1E76-14DB-4A21-BA96-EE32B364506A}"/>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6" name="Footer Placeholder 5">
            <a:extLst>
              <a:ext uri="{FF2B5EF4-FFF2-40B4-BE49-F238E27FC236}">
                <a16:creationId xmlns:a16="http://schemas.microsoft.com/office/drawing/2014/main" id="{95778E45-685E-4F49-B46A-9377DBFD2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8084C-BF09-4B3D-BE78-7B994F2C6553}"/>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180382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6125-F339-4F94-9479-9E56315CC9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A175C1-F840-4BE4-AC20-1A715926A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2FC6F7-A89C-4A57-BE5D-151E8FF24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0A60-2568-4479-BFD8-B864AEDD1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67A697-D639-497E-91DF-8880E450C3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F9367E-CC1C-4E06-863F-6F3DDA7B5377}"/>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8" name="Footer Placeholder 7">
            <a:extLst>
              <a:ext uri="{FF2B5EF4-FFF2-40B4-BE49-F238E27FC236}">
                <a16:creationId xmlns:a16="http://schemas.microsoft.com/office/drawing/2014/main" id="{746D6FA6-44AE-43F2-8612-0BB20AAF78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272A5B-CD05-4A32-81BE-1CC1D897B975}"/>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44084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ACA7-607A-4290-B003-D6BBA646B7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147D09-8167-4076-A67E-9ED0B1155E2C}"/>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4" name="Footer Placeholder 3">
            <a:extLst>
              <a:ext uri="{FF2B5EF4-FFF2-40B4-BE49-F238E27FC236}">
                <a16:creationId xmlns:a16="http://schemas.microsoft.com/office/drawing/2014/main" id="{EFFBD31C-1F48-422B-B522-73E84107F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DE9216-BE42-44E2-9D50-32772C5C542E}"/>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347991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05684-40C5-4522-B163-E46326AF2D25}"/>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3" name="Footer Placeholder 2">
            <a:extLst>
              <a:ext uri="{FF2B5EF4-FFF2-40B4-BE49-F238E27FC236}">
                <a16:creationId xmlns:a16="http://schemas.microsoft.com/office/drawing/2014/main" id="{E2D794E3-3FDA-4ED9-A043-20A94FE32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A7F4F-9DF5-4E23-A246-CE4B2402C233}"/>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63274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10DA-8C2E-46B6-BB58-43C6990A2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B0C7E-C875-443F-B011-BA84B900F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D39D20-2A36-4081-BBF2-A27F0A931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5C3D4B-0010-4794-B142-2F5C53E5B090}"/>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6" name="Footer Placeholder 5">
            <a:extLst>
              <a:ext uri="{FF2B5EF4-FFF2-40B4-BE49-F238E27FC236}">
                <a16:creationId xmlns:a16="http://schemas.microsoft.com/office/drawing/2014/main" id="{A1CF849E-4DF2-4A19-9FCA-4B3B1B590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693A2-CBF3-4A3A-A2B7-2EC96C2D2814}"/>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134920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B46A-E4C9-4C62-A45D-ACBBEF351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D73A9-04BE-4A1D-BB86-01E9C83D0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CEDFD5-0C58-4D1C-A301-D4ECC618A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23D6AD-ED27-4F71-AB20-7DFD2DD85EFC}"/>
              </a:ext>
            </a:extLst>
          </p:cNvPr>
          <p:cNvSpPr>
            <a:spLocks noGrp="1"/>
          </p:cNvSpPr>
          <p:nvPr>
            <p:ph type="dt" sz="half" idx="10"/>
          </p:nvPr>
        </p:nvSpPr>
        <p:spPr/>
        <p:txBody>
          <a:bodyPr/>
          <a:lstStyle/>
          <a:p>
            <a:fld id="{E257DE25-B597-49C3-AAD8-FBE0DBFA1550}" type="datetimeFigureOut">
              <a:rPr lang="en-US" smtClean="0"/>
              <a:t>8/14/2017</a:t>
            </a:fld>
            <a:endParaRPr lang="en-US"/>
          </a:p>
        </p:txBody>
      </p:sp>
      <p:sp>
        <p:nvSpPr>
          <p:cNvPr id="6" name="Footer Placeholder 5">
            <a:extLst>
              <a:ext uri="{FF2B5EF4-FFF2-40B4-BE49-F238E27FC236}">
                <a16:creationId xmlns:a16="http://schemas.microsoft.com/office/drawing/2014/main" id="{D8F7B7B8-F682-4E8E-8327-DFC420EC4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E0892-7AC4-4EF7-B3B4-CC9C2A5ADD26}"/>
              </a:ext>
            </a:extLst>
          </p:cNvPr>
          <p:cNvSpPr>
            <a:spLocks noGrp="1"/>
          </p:cNvSpPr>
          <p:nvPr>
            <p:ph type="sldNum" sz="quarter" idx="12"/>
          </p:nvPr>
        </p:nvSpPr>
        <p:spPr/>
        <p:txBody>
          <a:bodyPr/>
          <a:lstStyle/>
          <a:p>
            <a:fld id="{5B3F1B12-5556-4DC5-B633-EF5CD03E83D8}" type="slidenum">
              <a:rPr lang="en-US" smtClean="0"/>
              <a:t>‹#›</a:t>
            </a:fld>
            <a:endParaRPr lang="en-US"/>
          </a:p>
        </p:txBody>
      </p:sp>
    </p:spTree>
    <p:extLst>
      <p:ext uri="{BB962C8B-B14F-4D97-AF65-F5344CB8AC3E}">
        <p14:creationId xmlns:p14="http://schemas.microsoft.com/office/powerpoint/2010/main" val="286869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6ED95-9261-4703-B1D5-1BA9B33AF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AD71B-B172-447A-A09A-AF46F1D5C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8071F-A229-4E5E-A878-B0A965372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7DE25-B597-49C3-AAD8-FBE0DBFA1550}" type="datetimeFigureOut">
              <a:rPr lang="en-US" smtClean="0"/>
              <a:t>8/14/2017</a:t>
            </a:fld>
            <a:endParaRPr lang="en-US"/>
          </a:p>
        </p:txBody>
      </p:sp>
      <p:sp>
        <p:nvSpPr>
          <p:cNvPr id="5" name="Footer Placeholder 4">
            <a:extLst>
              <a:ext uri="{FF2B5EF4-FFF2-40B4-BE49-F238E27FC236}">
                <a16:creationId xmlns:a16="http://schemas.microsoft.com/office/drawing/2014/main" id="{2742FE8F-9261-4122-8F80-932FAF868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5311A-9E47-4A14-B665-9B2E10471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F1B12-5556-4DC5-B633-EF5CD03E83D8}" type="slidenum">
              <a:rPr lang="en-US" smtClean="0"/>
              <a:t>‹#›</a:t>
            </a:fld>
            <a:endParaRPr lang="en-US"/>
          </a:p>
        </p:txBody>
      </p:sp>
    </p:spTree>
    <p:extLst>
      <p:ext uri="{BB962C8B-B14F-4D97-AF65-F5344CB8AC3E}">
        <p14:creationId xmlns:p14="http://schemas.microsoft.com/office/powerpoint/2010/main" val="55008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FB15-927A-45BC-8F44-E78FAE75840C}"/>
              </a:ext>
            </a:extLst>
          </p:cNvPr>
          <p:cNvSpPr>
            <a:spLocks noGrp="1"/>
          </p:cNvSpPr>
          <p:nvPr>
            <p:ph type="ctrTitle"/>
          </p:nvPr>
        </p:nvSpPr>
        <p:spPr>
          <a:xfrm>
            <a:off x="933855" y="1122363"/>
            <a:ext cx="10369685" cy="2387600"/>
          </a:xfrm>
        </p:spPr>
        <p:txBody>
          <a:bodyPr>
            <a:normAutofit fontScale="90000"/>
          </a:bodyPr>
          <a:lstStyle/>
          <a:p>
            <a:r>
              <a:rPr lang="en-US" dirty="0"/>
              <a:t>Comparison of Strategies for Scalable Causal Discovery of Latent Variable Models from Mixed Data</a:t>
            </a:r>
          </a:p>
        </p:txBody>
      </p:sp>
      <p:sp>
        <p:nvSpPr>
          <p:cNvPr id="3" name="Subtitle 2">
            <a:extLst>
              <a:ext uri="{FF2B5EF4-FFF2-40B4-BE49-F238E27FC236}">
                <a16:creationId xmlns:a16="http://schemas.microsoft.com/office/drawing/2014/main" id="{70E7D0DD-6D04-48C6-9086-A1704C0EAFE3}"/>
              </a:ext>
            </a:extLst>
          </p:cNvPr>
          <p:cNvSpPr>
            <a:spLocks noGrp="1"/>
          </p:cNvSpPr>
          <p:nvPr>
            <p:ph type="subTitle" idx="1"/>
          </p:nvPr>
        </p:nvSpPr>
        <p:spPr>
          <a:xfrm>
            <a:off x="1337731" y="3602038"/>
            <a:ext cx="9431867" cy="1655762"/>
          </a:xfrm>
        </p:spPr>
        <p:txBody>
          <a:bodyPr/>
          <a:lstStyle/>
          <a:p>
            <a:r>
              <a:rPr lang="en-US" b="1" dirty="0"/>
              <a:t>Vineet Raghu</a:t>
            </a:r>
            <a:r>
              <a:rPr lang="en-US" dirty="0"/>
              <a:t>, Joseph D. Ramsey, Alison Morris, Dimitrios V. Manatakis, Peter Spirtes, Panos K. Chrysanthis, Clark Glymour, and Panayiotis V. Benos</a:t>
            </a:r>
          </a:p>
        </p:txBody>
      </p:sp>
      <p:pic>
        <p:nvPicPr>
          <p:cNvPr id="4" name="Picture 3">
            <a:extLst>
              <a:ext uri="{FF2B5EF4-FFF2-40B4-BE49-F238E27FC236}">
                <a16:creationId xmlns:a16="http://schemas.microsoft.com/office/drawing/2014/main" id="{0DCD7B83-734D-4632-8F2F-7EFC03814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3" y="5349875"/>
            <a:ext cx="3869264" cy="1160779"/>
          </a:xfrm>
          <a:prstGeom prst="rect">
            <a:avLst/>
          </a:prstGeom>
        </p:spPr>
      </p:pic>
      <p:pic>
        <p:nvPicPr>
          <p:cNvPr id="1026" name="Picture 2" descr="https://upload.wikimedia.org/wikipedia/en/thumb/f/fb/University_of_Pittsburgh_seal.svg/1200px-University_of_Pittsburgh_seal.svg.png">
            <a:extLst>
              <a:ext uri="{FF2B5EF4-FFF2-40B4-BE49-F238E27FC236}">
                <a16:creationId xmlns:a16="http://schemas.microsoft.com/office/drawing/2014/main" id="{3AB0E1BE-4F18-4B2A-AFFF-FB789E6F8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887" y="5176202"/>
            <a:ext cx="1488225" cy="150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5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33E2-DD01-47CA-9128-D6E4353D4257}"/>
              </a:ext>
            </a:extLst>
          </p:cNvPr>
          <p:cNvSpPr>
            <a:spLocks noGrp="1"/>
          </p:cNvSpPr>
          <p:nvPr>
            <p:ph type="title"/>
          </p:nvPr>
        </p:nvSpPr>
        <p:spPr/>
        <p:txBody>
          <a:bodyPr/>
          <a:lstStyle/>
          <a:p>
            <a:r>
              <a:rPr lang="en-US" dirty="0"/>
              <a:t>Constraining the Adjacency Search</a:t>
            </a:r>
          </a:p>
        </p:txBody>
      </p:sp>
      <p:sp>
        <p:nvSpPr>
          <p:cNvPr id="3" name="Content Placeholder 2">
            <a:extLst>
              <a:ext uri="{FF2B5EF4-FFF2-40B4-BE49-F238E27FC236}">
                <a16:creationId xmlns:a16="http://schemas.microsoft.com/office/drawing/2014/main" id="{070EEAC0-D636-49B0-9AB1-FABCCCF5517C}"/>
              </a:ext>
            </a:extLst>
          </p:cNvPr>
          <p:cNvSpPr>
            <a:spLocks noGrp="1"/>
          </p:cNvSpPr>
          <p:nvPr>
            <p:ph idx="1"/>
          </p:nvPr>
        </p:nvSpPr>
        <p:spPr/>
        <p:txBody>
          <a:bodyPr/>
          <a:lstStyle/>
          <a:p>
            <a:r>
              <a:rPr lang="en-US" dirty="0"/>
              <a:t>Use undirected graph learning method to quickly eliminate unlikely adjacencies</a:t>
            </a:r>
          </a:p>
          <a:p>
            <a:r>
              <a:rPr lang="en-US" dirty="0"/>
              <a:t>Prevents necessity of full adjacency search</a:t>
            </a:r>
          </a:p>
          <a:p>
            <a:r>
              <a:rPr lang="en-US" dirty="0"/>
              <a:t>Retains asymptotic correctness </a:t>
            </a:r>
            <a:r>
              <a:rPr lang="en-US" dirty="0" err="1"/>
              <a:t>iff</a:t>
            </a:r>
            <a:r>
              <a:rPr lang="en-US" dirty="0"/>
              <a:t> learned undirected graph is a superset of the true adjacencies</a:t>
            </a:r>
          </a:p>
        </p:txBody>
      </p:sp>
    </p:spTree>
    <p:extLst>
      <p:ext uri="{BB962C8B-B14F-4D97-AF65-F5344CB8AC3E}">
        <p14:creationId xmlns:p14="http://schemas.microsoft.com/office/powerpoint/2010/main" val="53894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909-25CD-4AD9-A1D3-B65BE882509A}"/>
              </a:ext>
            </a:extLst>
          </p:cNvPr>
          <p:cNvSpPr>
            <a:spLocks noGrp="1"/>
          </p:cNvSpPr>
          <p:nvPr>
            <p:ph type="title"/>
          </p:nvPr>
        </p:nvSpPr>
        <p:spPr/>
        <p:txBody>
          <a:bodyPr/>
          <a:lstStyle/>
          <a:p>
            <a:r>
              <a:rPr lang="en-US" dirty="0"/>
              <a:t>Mixed Graphical Models (MGM)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ED638-2B82-41E3-8DF3-65621CCFF96C}"/>
                  </a:ext>
                </a:extLst>
              </p:cNvPr>
              <p:cNvSpPr>
                <a:spLocks noGrp="1"/>
              </p:cNvSpPr>
              <p:nvPr>
                <p:ph idx="1"/>
              </p:nvPr>
            </p:nvSpPr>
            <p:spPr>
              <a:xfrm>
                <a:off x="207034" y="1825625"/>
                <a:ext cx="11818190" cy="4351338"/>
              </a:xfrm>
            </p:spPr>
            <p:txBody>
              <a:bodyPr>
                <a:normAutofit/>
              </a:bodyPr>
              <a:lstStyle/>
              <a:p>
                <a:r>
                  <a:rPr lang="en-US" dirty="0"/>
                  <a:t>Pairwise Markov Random Field on mixed variables with the following joint distribution:</a:t>
                </a:r>
                <a:br>
                  <a:rPr lang="en-US" dirty="0"/>
                </a:br>
                <a:br>
                  <a:rPr lang="en-US" dirty="0"/>
                </a:b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l-GR" sz="2400" b="0" i="1" smtClean="0">
                            <a:latin typeface="Cambria Math" panose="02040503050406030204" pitchFamily="18" charset="0"/>
                          </a:rPr>
                          <m:t>θ</m:t>
                        </m:r>
                      </m:e>
                    </m:d>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exp</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ea typeface="Cambria Math" panose="02040503050406030204" pitchFamily="18" charset="0"/>
                                      </a:rPr>
                                      <m:t>𝑠𝑡</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𝑡</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𝑠𝑗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𝑟𝑗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e>
                                </m:nary>
                              </m:e>
                            </m:nary>
                          </m:e>
                        </m:nary>
                      </m:e>
                    </m:d>
                  </m:oMath>
                </a14:m>
                <a:br>
                  <a:rPr lang="en-US" dirty="0"/>
                </a:br>
                <a:br>
                  <a:rPr lang="en-US" dirty="0"/>
                </a:br>
                <a:endParaRPr lang="en-US" dirty="0"/>
              </a:p>
            </p:txBody>
          </p:sp>
        </mc:Choice>
        <mc:Fallback xmlns="">
          <p:sp>
            <p:nvSpPr>
              <p:cNvPr id="3" name="Content Placeholder 2">
                <a:extLst>
                  <a:ext uri="{FF2B5EF4-FFF2-40B4-BE49-F238E27FC236}">
                    <a16:creationId xmlns:a16="http://schemas.microsoft.com/office/drawing/2014/main" id="{87FED638-2B82-41E3-8DF3-65621CCFF96C}"/>
                  </a:ext>
                </a:extLst>
              </p:cNvPr>
              <p:cNvSpPr>
                <a:spLocks noGrp="1" noRot="1" noChangeAspect="1" noMove="1" noResize="1" noEditPoints="1" noAdjustHandles="1" noChangeArrowheads="1" noChangeShapeType="1" noTextEdit="1"/>
              </p:cNvSpPr>
              <p:nvPr>
                <p:ph idx="1"/>
              </p:nvPr>
            </p:nvSpPr>
            <p:spPr>
              <a:xfrm>
                <a:off x="207034" y="1825625"/>
                <a:ext cx="11818190" cy="4351338"/>
              </a:xfrm>
              <a:blipFill>
                <a:blip r:embed="rId2"/>
                <a:stretch>
                  <a:fillRect l="-928" t="-224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903C60A2-8F94-4AC9-BD98-03BFA7A2E2AD}"/>
              </a:ext>
            </a:extLst>
          </p:cNvPr>
          <p:cNvSpPr/>
          <p:nvPr/>
        </p:nvSpPr>
        <p:spPr>
          <a:xfrm rot="16200000">
            <a:off x="3502332" y="3243533"/>
            <a:ext cx="862638" cy="2794956"/>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46C099-5304-468D-8025-0E3F036523E2}"/>
              </a:ext>
            </a:extLst>
          </p:cNvPr>
          <p:cNvSpPr txBox="1"/>
          <p:nvPr/>
        </p:nvSpPr>
        <p:spPr>
          <a:xfrm>
            <a:off x="1438993" y="5393814"/>
            <a:ext cx="4989315" cy="461665"/>
          </a:xfrm>
          <a:prstGeom prst="rect">
            <a:avLst/>
          </a:prstGeom>
          <a:noFill/>
        </p:spPr>
        <p:txBody>
          <a:bodyPr wrap="none" rtlCol="0">
            <a:spAutoFit/>
          </a:bodyPr>
          <a:lstStyle/>
          <a:p>
            <a:r>
              <a:rPr lang="en-US" sz="2400" dirty="0"/>
              <a:t>Continuous-Continuous Edge Potential</a:t>
            </a:r>
          </a:p>
        </p:txBody>
      </p:sp>
      <p:sp>
        <p:nvSpPr>
          <p:cNvPr id="6" name="TextBox 5">
            <a:extLst>
              <a:ext uri="{FF2B5EF4-FFF2-40B4-BE49-F238E27FC236}">
                <a16:creationId xmlns:a16="http://schemas.microsoft.com/office/drawing/2014/main" id="{DFD7768F-BA17-457C-B6CD-E940F888C807}"/>
              </a:ext>
            </a:extLst>
          </p:cNvPr>
          <p:cNvSpPr txBox="1"/>
          <p:nvPr/>
        </p:nvSpPr>
        <p:spPr>
          <a:xfrm>
            <a:off x="2651943" y="6019512"/>
            <a:ext cx="6928372" cy="584775"/>
          </a:xfrm>
          <a:prstGeom prst="rect">
            <a:avLst/>
          </a:prstGeom>
          <a:noFill/>
        </p:spPr>
        <p:txBody>
          <a:bodyPr wrap="none" rtlCol="0">
            <a:spAutoFit/>
          </a:bodyPr>
          <a:lstStyle/>
          <a:p>
            <a:r>
              <a:rPr lang="en-US" sz="1600" dirty="0"/>
              <a:t>Source: Lee and Hastie. Learning the Structure of Mixed Graphical Models. 2013. </a:t>
            </a:r>
          </a:p>
          <a:p>
            <a:r>
              <a:rPr lang="en-US" sz="1600" i="1" dirty="0"/>
              <a:t>Journal of Computational and Graphical Statistics</a:t>
            </a:r>
            <a:endParaRPr lang="en-US" sz="1600" dirty="0"/>
          </a:p>
        </p:txBody>
      </p:sp>
    </p:spTree>
    <p:extLst>
      <p:ext uri="{BB962C8B-B14F-4D97-AF65-F5344CB8AC3E}">
        <p14:creationId xmlns:p14="http://schemas.microsoft.com/office/powerpoint/2010/main" val="333661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909-25CD-4AD9-A1D3-B65BE882509A}"/>
              </a:ext>
            </a:extLst>
          </p:cNvPr>
          <p:cNvSpPr>
            <a:spLocks noGrp="1"/>
          </p:cNvSpPr>
          <p:nvPr>
            <p:ph type="title"/>
          </p:nvPr>
        </p:nvSpPr>
        <p:spPr/>
        <p:txBody>
          <a:bodyPr/>
          <a:lstStyle/>
          <a:p>
            <a:r>
              <a:rPr lang="en-US" dirty="0"/>
              <a:t>Mixed Graphical Models (MGM)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ED638-2B82-41E3-8DF3-65621CCFF96C}"/>
                  </a:ext>
                </a:extLst>
              </p:cNvPr>
              <p:cNvSpPr>
                <a:spLocks noGrp="1"/>
              </p:cNvSpPr>
              <p:nvPr>
                <p:ph idx="1"/>
              </p:nvPr>
            </p:nvSpPr>
            <p:spPr>
              <a:xfrm>
                <a:off x="207034" y="1825625"/>
                <a:ext cx="11818190" cy="4351338"/>
              </a:xfrm>
            </p:spPr>
            <p:txBody>
              <a:bodyPr>
                <a:normAutofit/>
              </a:bodyPr>
              <a:lstStyle/>
              <a:p>
                <a:r>
                  <a:rPr lang="en-US" dirty="0"/>
                  <a:t>Pairwise Markov Random Field on mixed variables with the following joint distribution:</a:t>
                </a:r>
                <a:br>
                  <a:rPr lang="en-US" dirty="0"/>
                </a:br>
                <a:br>
                  <a:rPr lang="en-US" dirty="0"/>
                </a:b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l-GR" sz="2400" b="0" i="1" smtClean="0">
                            <a:latin typeface="Cambria Math" panose="02040503050406030204" pitchFamily="18" charset="0"/>
                          </a:rPr>
                          <m:t>θ</m:t>
                        </m:r>
                      </m:e>
                    </m:d>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exp</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ea typeface="Cambria Math" panose="02040503050406030204" pitchFamily="18" charset="0"/>
                                      </a:rPr>
                                      <m:t>𝑠𝑡</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𝑡</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𝑠𝑗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𝑟𝑗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e>
                                </m:nary>
                              </m:e>
                            </m:nary>
                          </m:e>
                        </m:nary>
                      </m:e>
                    </m:d>
                  </m:oMath>
                </a14:m>
                <a:br>
                  <a:rPr lang="en-US" dirty="0"/>
                </a:br>
                <a:br>
                  <a:rPr lang="en-US" dirty="0"/>
                </a:br>
                <a:endParaRPr lang="en-US" dirty="0"/>
              </a:p>
            </p:txBody>
          </p:sp>
        </mc:Choice>
        <mc:Fallback xmlns="">
          <p:sp>
            <p:nvSpPr>
              <p:cNvPr id="3" name="Content Placeholder 2">
                <a:extLst>
                  <a:ext uri="{FF2B5EF4-FFF2-40B4-BE49-F238E27FC236}">
                    <a16:creationId xmlns:a16="http://schemas.microsoft.com/office/drawing/2014/main" id="{87FED638-2B82-41E3-8DF3-65621CCFF96C}"/>
                  </a:ext>
                </a:extLst>
              </p:cNvPr>
              <p:cNvSpPr>
                <a:spLocks noGrp="1" noRot="1" noChangeAspect="1" noMove="1" noResize="1" noEditPoints="1" noAdjustHandles="1" noChangeArrowheads="1" noChangeShapeType="1" noTextEdit="1"/>
              </p:cNvSpPr>
              <p:nvPr>
                <p:ph idx="1"/>
              </p:nvPr>
            </p:nvSpPr>
            <p:spPr>
              <a:xfrm>
                <a:off x="207034" y="1825625"/>
                <a:ext cx="11818190" cy="4351338"/>
              </a:xfrm>
              <a:blipFill>
                <a:blip r:embed="rId2"/>
                <a:stretch>
                  <a:fillRect l="-928" t="-224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903C60A2-8F94-4AC9-BD98-03BFA7A2E2AD}"/>
              </a:ext>
            </a:extLst>
          </p:cNvPr>
          <p:cNvSpPr/>
          <p:nvPr/>
        </p:nvSpPr>
        <p:spPr>
          <a:xfrm rot="16200000">
            <a:off x="5523785" y="3867509"/>
            <a:ext cx="862638" cy="1547003"/>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46C099-5304-468D-8025-0E3F036523E2}"/>
              </a:ext>
            </a:extLst>
          </p:cNvPr>
          <p:cNvSpPr txBox="1"/>
          <p:nvPr/>
        </p:nvSpPr>
        <p:spPr>
          <a:xfrm>
            <a:off x="4184042" y="5393814"/>
            <a:ext cx="3542124" cy="461665"/>
          </a:xfrm>
          <a:prstGeom prst="rect">
            <a:avLst/>
          </a:prstGeom>
          <a:noFill/>
        </p:spPr>
        <p:txBody>
          <a:bodyPr wrap="none" rtlCol="0">
            <a:spAutoFit/>
          </a:bodyPr>
          <a:lstStyle/>
          <a:p>
            <a:r>
              <a:rPr lang="en-US" sz="2400" dirty="0"/>
              <a:t>Continuous Node Potential</a:t>
            </a:r>
          </a:p>
        </p:txBody>
      </p:sp>
      <p:sp>
        <p:nvSpPr>
          <p:cNvPr id="6" name="TextBox 5">
            <a:extLst>
              <a:ext uri="{FF2B5EF4-FFF2-40B4-BE49-F238E27FC236}">
                <a16:creationId xmlns:a16="http://schemas.microsoft.com/office/drawing/2014/main" id="{56E66032-578B-4C3F-8759-EF2BF4B4EAAB}"/>
              </a:ext>
            </a:extLst>
          </p:cNvPr>
          <p:cNvSpPr txBox="1"/>
          <p:nvPr/>
        </p:nvSpPr>
        <p:spPr>
          <a:xfrm>
            <a:off x="2651943" y="6019512"/>
            <a:ext cx="6928372" cy="584775"/>
          </a:xfrm>
          <a:prstGeom prst="rect">
            <a:avLst/>
          </a:prstGeom>
          <a:noFill/>
        </p:spPr>
        <p:txBody>
          <a:bodyPr wrap="none" rtlCol="0">
            <a:spAutoFit/>
          </a:bodyPr>
          <a:lstStyle/>
          <a:p>
            <a:r>
              <a:rPr lang="en-US" sz="1600" dirty="0"/>
              <a:t>Source: Lee and Hastie. Learning the Structure of Mixed Graphical Models. 2013. </a:t>
            </a:r>
          </a:p>
          <a:p>
            <a:r>
              <a:rPr lang="en-US" sz="1600" i="1" dirty="0"/>
              <a:t>Journal of Computational and Graphical Statistics</a:t>
            </a:r>
            <a:endParaRPr lang="en-US" sz="1600" dirty="0"/>
          </a:p>
        </p:txBody>
      </p:sp>
    </p:spTree>
    <p:extLst>
      <p:ext uri="{BB962C8B-B14F-4D97-AF65-F5344CB8AC3E}">
        <p14:creationId xmlns:p14="http://schemas.microsoft.com/office/powerpoint/2010/main" val="401585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909-25CD-4AD9-A1D3-B65BE882509A}"/>
              </a:ext>
            </a:extLst>
          </p:cNvPr>
          <p:cNvSpPr>
            <a:spLocks noGrp="1"/>
          </p:cNvSpPr>
          <p:nvPr>
            <p:ph type="title"/>
          </p:nvPr>
        </p:nvSpPr>
        <p:spPr/>
        <p:txBody>
          <a:bodyPr/>
          <a:lstStyle/>
          <a:p>
            <a:r>
              <a:rPr lang="en-US" dirty="0"/>
              <a:t>Mixed Graphical Models (MGM)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ED638-2B82-41E3-8DF3-65621CCFF96C}"/>
                  </a:ext>
                </a:extLst>
              </p:cNvPr>
              <p:cNvSpPr>
                <a:spLocks noGrp="1"/>
              </p:cNvSpPr>
              <p:nvPr>
                <p:ph idx="1"/>
              </p:nvPr>
            </p:nvSpPr>
            <p:spPr>
              <a:xfrm>
                <a:off x="207034" y="1825625"/>
                <a:ext cx="11818190" cy="4351338"/>
              </a:xfrm>
            </p:spPr>
            <p:txBody>
              <a:bodyPr>
                <a:normAutofit/>
              </a:bodyPr>
              <a:lstStyle/>
              <a:p>
                <a:r>
                  <a:rPr lang="en-US" dirty="0"/>
                  <a:t>Pairwise Markov Random Field on mixed variables with the following joint distribution:</a:t>
                </a:r>
                <a:br>
                  <a:rPr lang="en-US" dirty="0"/>
                </a:br>
                <a:br>
                  <a:rPr lang="en-US" dirty="0"/>
                </a:b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l-GR" sz="2400" b="0" i="1" smtClean="0">
                            <a:latin typeface="Cambria Math" panose="02040503050406030204" pitchFamily="18" charset="0"/>
                          </a:rPr>
                          <m:t>θ</m:t>
                        </m:r>
                      </m:e>
                    </m:d>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exp</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ea typeface="Cambria Math" panose="02040503050406030204" pitchFamily="18" charset="0"/>
                                      </a:rPr>
                                      <m:t>𝑠𝑡</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𝑡</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𝑠𝑗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𝑟𝑗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e>
                                </m:nary>
                              </m:e>
                            </m:nary>
                          </m:e>
                        </m:nary>
                      </m:e>
                    </m:d>
                  </m:oMath>
                </a14:m>
                <a:br>
                  <a:rPr lang="en-US" dirty="0"/>
                </a:br>
                <a:br>
                  <a:rPr lang="en-US" dirty="0"/>
                </a:br>
                <a:endParaRPr lang="en-US" dirty="0"/>
              </a:p>
            </p:txBody>
          </p:sp>
        </mc:Choice>
        <mc:Fallback xmlns="">
          <p:sp>
            <p:nvSpPr>
              <p:cNvPr id="3" name="Content Placeholder 2">
                <a:extLst>
                  <a:ext uri="{FF2B5EF4-FFF2-40B4-BE49-F238E27FC236}">
                    <a16:creationId xmlns:a16="http://schemas.microsoft.com/office/drawing/2014/main" id="{87FED638-2B82-41E3-8DF3-65621CCFF96C}"/>
                  </a:ext>
                </a:extLst>
              </p:cNvPr>
              <p:cNvSpPr>
                <a:spLocks noGrp="1" noRot="1" noChangeAspect="1" noMove="1" noResize="1" noEditPoints="1" noAdjustHandles="1" noChangeArrowheads="1" noChangeShapeType="1" noTextEdit="1"/>
              </p:cNvSpPr>
              <p:nvPr>
                <p:ph idx="1"/>
              </p:nvPr>
            </p:nvSpPr>
            <p:spPr>
              <a:xfrm>
                <a:off x="207034" y="1825625"/>
                <a:ext cx="11818190" cy="4351338"/>
              </a:xfrm>
              <a:blipFill>
                <a:blip r:embed="rId2"/>
                <a:stretch>
                  <a:fillRect l="-928" t="-224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903C60A2-8F94-4AC9-BD98-03BFA7A2E2AD}"/>
              </a:ext>
            </a:extLst>
          </p:cNvPr>
          <p:cNvSpPr/>
          <p:nvPr/>
        </p:nvSpPr>
        <p:spPr>
          <a:xfrm rot="16200000">
            <a:off x="7507862" y="3505200"/>
            <a:ext cx="862638" cy="2271622"/>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46C099-5304-468D-8025-0E3F036523E2}"/>
              </a:ext>
            </a:extLst>
          </p:cNvPr>
          <p:cNvSpPr txBox="1"/>
          <p:nvPr/>
        </p:nvSpPr>
        <p:spPr>
          <a:xfrm>
            <a:off x="5647977" y="5421998"/>
            <a:ext cx="4582408" cy="461665"/>
          </a:xfrm>
          <a:prstGeom prst="rect">
            <a:avLst/>
          </a:prstGeom>
          <a:noFill/>
        </p:spPr>
        <p:txBody>
          <a:bodyPr wrap="none" rtlCol="0">
            <a:spAutoFit/>
          </a:bodyPr>
          <a:lstStyle/>
          <a:p>
            <a:r>
              <a:rPr lang="en-US" sz="2400" dirty="0"/>
              <a:t>Continuous-Discrete Edge Potential</a:t>
            </a:r>
          </a:p>
        </p:txBody>
      </p:sp>
      <p:sp>
        <p:nvSpPr>
          <p:cNvPr id="6" name="TextBox 5">
            <a:extLst>
              <a:ext uri="{FF2B5EF4-FFF2-40B4-BE49-F238E27FC236}">
                <a16:creationId xmlns:a16="http://schemas.microsoft.com/office/drawing/2014/main" id="{7F0307C1-3C07-42CD-818D-A11D2EB330BC}"/>
              </a:ext>
            </a:extLst>
          </p:cNvPr>
          <p:cNvSpPr txBox="1"/>
          <p:nvPr/>
        </p:nvSpPr>
        <p:spPr>
          <a:xfrm>
            <a:off x="2651943" y="6005117"/>
            <a:ext cx="6928372" cy="584775"/>
          </a:xfrm>
          <a:prstGeom prst="rect">
            <a:avLst/>
          </a:prstGeom>
          <a:noFill/>
        </p:spPr>
        <p:txBody>
          <a:bodyPr wrap="none" rtlCol="0">
            <a:spAutoFit/>
          </a:bodyPr>
          <a:lstStyle/>
          <a:p>
            <a:r>
              <a:rPr lang="en-US" sz="1600" dirty="0"/>
              <a:t>Source: Lee and Hastie. Learning the Structure of Mixed Graphical Models. 2013. </a:t>
            </a:r>
          </a:p>
          <a:p>
            <a:r>
              <a:rPr lang="en-US" sz="1600" i="1" dirty="0"/>
              <a:t>Journal of Computational and Graphical Statistics</a:t>
            </a:r>
            <a:endParaRPr lang="en-US" sz="1600" dirty="0"/>
          </a:p>
        </p:txBody>
      </p:sp>
    </p:spTree>
    <p:extLst>
      <p:ext uri="{BB962C8B-B14F-4D97-AF65-F5344CB8AC3E}">
        <p14:creationId xmlns:p14="http://schemas.microsoft.com/office/powerpoint/2010/main" val="288504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909-25CD-4AD9-A1D3-B65BE882509A}"/>
              </a:ext>
            </a:extLst>
          </p:cNvPr>
          <p:cNvSpPr>
            <a:spLocks noGrp="1"/>
          </p:cNvSpPr>
          <p:nvPr>
            <p:ph type="title"/>
          </p:nvPr>
        </p:nvSpPr>
        <p:spPr/>
        <p:txBody>
          <a:bodyPr/>
          <a:lstStyle/>
          <a:p>
            <a:r>
              <a:rPr lang="en-US" dirty="0"/>
              <a:t>Mixed Graphical Models (MGM)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ED638-2B82-41E3-8DF3-65621CCFF96C}"/>
                  </a:ext>
                </a:extLst>
              </p:cNvPr>
              <p:cNvSpPr>
                <a:spLocks noGrp="1"/>
              </p:cNvSpPr>
              <p:nvPr>
                <p:ph idx="1"/>
              </p:nvPr>
            </p:nvSpPr>
            <p:spPr>
              <a:xfrm>
                <a:off x="207034" y="1825625"/>
                <a:ext cx="11818190" cy="4351338"/>
              </a:xfrm>
            </p:spPr>
            <p:txBody>
              <a:bodyPr>
                <a:normAutofit/>
              </a:bodyPr>
              <a:lstStyle/>
              <a:p>
                <a:r>
                  <a:rPr lang="en-US" dirty="0"/>
                  <a:t>Pairwise Markov Random Field on mixed variables with the following joint distribution:</a:t>
                </a:r>
                <a:br>
                  <a:rPr lang="en-US" dirty="0"/>
                </a:br>
                <a:br>
                  <a:rPr lang="en-US" dirty="0"/>
                </a:b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l-GR" sz="2400" b="0" i="1" smtClean="0">
                            <a:latin typeface="Cambria Math" panose="02040503050406030204" pitchFamily="18" charset="0"/>
                          </a:rPr>
                          <m:t>θ</m:t>
                        </m:r>
                      </m:e>
                    </m:d>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exp</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ea typeface="Cambria Math" panose="02040503050406030204" pitchFamily="18" charset="0"/>
                                      </a:rPr>
                                      <m:t>𝑠𝑡</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𝑡</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𝑠𝑗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e>
                                </m:nary>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𝑟𝑗</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e>
                                </m:nary>
                              </m:e>
                            </m:nary>
                          </m:e>
                        </m:nary>
                      </m:e>
                    </m:d>
                  </m:oMath>
                </a14:m>
                <a:br>
                  <a:rPr lang="en-US" dirty="0"/>
                </a:br>
                <a:br>
                  <a:rPr lang="en-US" dirty="0"/>
                </a:br>
                <a:endParaRPr lang="en-US" dirty="0"/>
              </a:p>
            </p:txBody>
          </p:sp>
        </mc:Choice>
        <mc:Fallback xmlns="">
          <p:sp>
            <p:nvSpPr>
              <p:cNvPr id="3" name="Content Placeholder 2">
                <a:extLst>
                  <a:ext uri="{FF2B5EF4-FFF2-40B4-BE49-F238E27FC236}">
                    <a16:creationId xmlns:a16="http://schemas.microsoft.com/office/drawing/2014/main" id="{87FED638-2B82-41E3-8DF3-65621CCFF96C}"/>
                  </a:ext>
                </a:extLst>
              </p:cNvPr>
              <p:cNvSpPr>
                <a:spLocks noGrp="1" noRot="1" noChangeAspect="1" noMove="1" noResize="1" noEditPoints="1" noAdjustHandles="1" noChangeArrowheads="1" noChangeShapeType="1" noTextEdit="1"/>
              </p:cNvSpPr>
              <p:nvPr>
                <p:ph idx="1"/>
              </p:nvPr>
            </p:nvSpPr>
            <p:spPr>
              <a:xfrm>
                <a:off x="207034" y="1825625"/>
                <a:ext cx="11818190" cy="4351338"/>
              </a:xfrm>
              <a:blipFill>
                <a:blip r:embed="rId2"/>
                <a:stretch>
                  <a:fillRect l="-928" t="-224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903C60A2-8F94-4AC9-BD98-03BFA7A2E2AD}"/>
              </a:ext>
            </a:extLst>
          </p:cNvPr>
          <p:cNvSpPr/>
          <p:nvPr/>
        </p:nvSpPr>
        <p:spPr>
          <a:xfrm rot="16200000">
            <a:off x="10035401" y="3466679"/>
            <a:ext cx="862638" cy="246140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46C099-5304-468D-8025-0E3F036523E2}"/>
              </a:ext>
            </a:extLst>
          </p:cNvPr>
          <p:cNvSpPr txBox="1"/>
          <p:nvPr/>
        </p:nvSpPr>
        <p:spPr>
          <a:xfrm>
            <a:off x="9302795" y="5345966"/>
            <a:ext cx="2327850" cy="830997"/>
          </a:xfrm>
          <a:prstGeom prst="rect">
            <a:avLst/>
          </a:prstGeom>
          <a:noFill/>
        </p:spPr>
        <p:txBody>
          <a:bodyPr wrap="square" rtlCol="0">
            <a:spAutoFit/>
          </a:bodyPr>
          <a:lstStyle/>
          <a:p>
            <a:r>
              <a:rPr lang="en-US" sz="2400" dirty="0"/>
              <a:t>Discrete-Discrete Edge Potential</a:t>
            </a:r>
          </a:p>
        </p:txBody>
      </p:sp>
      <p:sp>
        <p:nvSpPr>
          <p:cNvPr id="6" name="TextBox 5">
            <a:extLst>
              <a:ext uri="{FF2B5EF4-FFF2-40B4-BE49-F238E27FC236}">
                <a16:creationId xmlns:a16="http://schemas.microsoft.com/office/drawing/2014/main" id="{51C0DFBA-662E-4696-957A-268DB8213C45}"/>
              </a:ext>
            </a:extLst>
          </p:cNvPr>
          <p:cNvSpPr txBox="1"/>
          <p:nvPr/>
        </p:nvSpPr>
        <p:spPr>
          <a:xfrm>
            <a:off x="2651943" y="6040306"/>
            <a:ext cx="6928372" cy="584775"/>
          </a:xfrm>
          <a:prstGeom prst="rect">
            <a:avLst/>
          </a:prstGeom>
          <a:noFill/>
        </p:spPr>
        <p:txBody>
          <a:bodyPr wrap="none" rtlCol="0">
            <a:spAutoFit/>
          </a:bodyPr>
          <a:lstStyle/>
          <a:p>
            <a:r>
              <a:rPr lang="en-US" sz="1600" dirty="0"/>
              <a:t>Source: Lee and Hastie. Learning the Structure of Mixed Graphical Models. 2013. </a:t>
            </a:r>
          </a:p>
          <a:p>
            <a:r>
              <a:rPr lang="en-US" sz="1600" i="1" dirty="0"/>
              <a:t>Journal of Computational and Graphical Statistics</a:t>
            </a:r>
            <a:endParaRPr lang="en-US" sz="1600" dirty="0"/>
          </a:p>
        </p:txBody>
      </p:sp>
    </p:spTree>
    <p:extLst>
      <p:ext uri="{BB962C8B-B14F-4D97-AF65-F5344CB8AC3E}">
        <p14:creationId xmlns:p14="http://schemas.microsoft.com/office/powerpoint/2010/main" val="375562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009D-1C2A-46C7-9B55-D0BBC9375CE6}"/>
              </a:ext>
            </a:extLst>
          </p:cNvPr>
          <p:cNvSpPr>
            <a:spLocks noGrp="1"/>
          </p:cNvSpPr>
          <p:nvPr>
            <p:ph type="title"/>
          </p:nvPr>
        </p:nvSpPr>
        <p:spPr/>
        <p:txBody>
          <a:bodyPr/>
          <a:lstStyle/>
          <a:p>
            <a:r>
              <a:rPr lang="en-US" dirty="0"/>
              <a:t>MGM Conditional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9B6E66-FCDE-4145-811B-62CA3C91E559}"/>
                  </a:ext>
                </a:extLst>
              </p:cNvPr>
              <p:cNvSpPr>
                <a:spLocks noGrp="1"/>
              </p:cNvSpPr>
              <p:nvPr>
                <p:ph idx="1"/>
              </p:nvPr>
            </p:nvSpPr>
            <p:spPr/>
            <p:txBody>
              <a:bodyPr>
                <a:normAutofit fontScale="77500" lnSpcReduction="20000"/>
              </a:bodyPr>
              <a:lstStyle/>
              <a:p>
                <a:r>
                  <a:rPr lang="en-US" dirty="0"/>
                  <a:t>Conditional Distribution of Categorical Variables is multinomial</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𝑝</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m:t>
                          </m:r>
                          <m:r>
                            <m:rPr>
                              <m:sty m:val="p"/>
                            </m:rPr>
                            <a:rPr lang="en-US" b="0" i="1" smtClean="0">
                              <a:latin typeface="Cambria Math" panose="02040503050406030204" pitchFamily="18" charset="0"/>
                            </a:rPr>
                            <m:t>r</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𝑇</m:t>
                              </m:r>
                            </m:sup>
                          </m:sSubSup>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num>
                        <m:den>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𝑟</m:t>
                                  </m:r>
                                </m:sub>
                              </m:sSub>
                            </m:sup>
                            <m:e>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𝑙</m:t>
                                  </m:r>
                                </m:sub>
                                <m:sup>
                                  <m:r>
                                    <a:rPr lang="en-US" b="0" i="1" smtClean="0">
                                      <a:latin typeface="Cambria Math" panose="02040503050406030204" pitchFamily="18" charset="0"/>
                                      <a:ea typeface="Cambria Math" panose="02040503050406030204" pitchFamily="18" charset="0"/>
                                    </a:rPr>
                                    <m:t>𝑇</m:t>
                                  </m:r>
                                </m:sup>
                              </m:sSubSup>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e>
                          </m:nary>
                        </m:den>
                      </m:f>
                    </m:oMath>
                  </m:oMathPara>
                </a14:m>
                <a:endParaRPr lang="en-US" dirty="0"/>
              </a:p>
              <a:p>
                <a:pPr marL="0" indent="0">
                  <a:buNone/>
                </a:pPr>
                <a:endParaRPr lang="en-US" dirty="0"/>
              </a:p>
              <a:p>
                <a:r>
                  <a:rPr lang="en-US" dirty="0"/>
                  <a:t>Conditional Distribution of continuous variables is Gaussian</a:t>
                </a:r>
              </a:p>
              <a:p>
                <a:pPr marL="0" indent="0" algn="ctr">
                  <a:buNone/>
                </a:pPr>
                <a:br>
                  <a:rPr lang="en-US" b="0" i="1" dirty="0">
                    <a:latin typeface="Cambria Math" panose="02040503050406030204" pitchFamily="18" charset="0"/>
                  </a:rPr>
                </a:b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m:t>
                              </m:r>
                              <m:r>
                                <m:rPr>
                                  <m:sty m:val="p"/>
                                </m:rPr>
                                <a:rPr lang="en-US" b="0" i="1" smtClean="0">
                                  <a:latin typeface="Cambria Math" panose="02040503050406030204" pitchFamily="18" charset="0"/>
                                </a:rPr>
                                <m:t>s</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𝑗</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𝑗</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𝑗</m:t>
                              </m:r>
                            </m:sub>
                          </m:sSub>
                        </m:e>
                      </m:nary>
                    </m:oMath>
                  </m:oMathPara>
                </a14:m>
                <a:endParaRPr lang="en-US" b="0" dirty="0">
                  <a:ea typeface="Cambria Math" panose="02040503050406030204" pitchFamily="18" charset="0"/>
                </a:endParaRPr>
              </a:p>
              <a:p>
                <a:pPr marL="0" indent="0" algn="ctr">
                  <a:buNone/>
                </a:pPr>
                <a:endParaRPr lang="en-US" b="0" i="1" dirty="0">
                  <a:latin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m:t>
                              </m:r>
                              <m:r>
                                <m:rPr>
                                  <m:sty m:val="p"/>
                                </m:rPr>
                                <a:rPr lang="en-US" b="0" i="1" smtClean="0">
                                  <a:latin typeface="Cambria Math" panose="02040503050406030204" pitchFamily="18" charset="0"/>
                                </a:rPr>
                                <m:t>s</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𝑠</m:t>
                              </m:r>
                            </m:sub>
                          </m:sSub>
                        </m:den>
                      </m:f>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𝑠</m:t>
                              </m:r>
                            </m:sub>
                            <m:sup>
                              <m:r>
                                <a:rPr lang="en-US" b="0" i="1" smtClean="0">
                                  <a:latin typeface="Cambria Math" panose="02040503050406030204" pitchFamily="18" charset="0"/>
                                  <a:ea typeface="Cambria Math" panose="02040503050406030204" pitchFamily="18" charset="0"/>
                                </a:rPr>
                                <m:t>2</m:t>
                              </m:r>
                            </m:sup>
                          </m:sSubSup>
                        </m:den>
                      </m:f>
                      <m:sSup>
                        <m:sSupPr>
                          <m:ctrlPr>
                            <a:rPr lang="en-US" b="0" i="1" smtClean="0">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EF9B6E66-FCDE-4145-811B-62CA3C91E559}"/>
                  </a:ext>
                </a:extLst>
              </p:cNvPr>
              <p:cNvSpPr>
                <a:spLocks noGrp="1" noRot="1" noChangeAspect="1" noMove="1" noResize="1" noEditPoints="1" noAdjustHandles="1" noChangeArrowheads="1" noChangeShapeType="1" noTextEdit="1"/>
              </p:cNvSpPr>
              <p:nvPr>
                <p:ph idx="1"/>
              </p:nvPr>
            </p:nvSpPr>
            <p:spPr>
              <a:blipFill>
                <a:blip r:embed="rId3"/>
                <a:stretch>
                  <a:fillRect l="-696" t="-2801" b="-10364"/>
                </a:stretch>
              </a:blipFill>
            </p:spPr>
            <p:txBody>
              <a:bodyPr/>
              <a:lstStyle/>
              <a:p>
                <a:r>
                  <a:rPr lang="en-US">
                    <a:noFill/>
                  </a:rPr>
                  <a:t> </a:t>
                </a:r>
              </a:p>
            </p:txBody>
          </p:sp>
        </mc:Fallback>
      </mc:AlternateContent>
    </p:spTree>
    <p:extLst>
      <p:ext uri="{BB962C8B-B14F-4D97-AF65-F5344CB8AC3E}">
        <p14:creationId xmlns:p14="http://schemas.microsoft.com/office/powerpoint/2010/main" val="256652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8A87-A744-4575-8D2F-0F30924AF7EA}"/>
              </a:ext>
            </a:extLst>
          </p:cNvPr>
          <p:cNvSpPr>
            <a:spLocks noGrp="1"/>
          </p:cNvSpPr>
          <p:nvPr>
            <p:ph type="title"/>
          </p:nvPr>
        </p:nvSpPr>
        <p:spPr/>
        <p:txBody>
          <a:bodyPr/>
          <a:lstStyle/>
          <a:p>
            <a:r>
              <a:rPr lang="en-US" dirty="0"/>
              <a:t>Learning an MGM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36021C-0329-4379-8850-2A3F590696DD}"/>
                  </a:ext>
                </a:extLst>
              </p:cNvPr>
              <p:cNvSpPr>
                <a:spLocks noGrp="1"/>
              </p:cNvSpPr>
              <p:nvPr>
                <p:ph idx="1"/>
              </p:nvPr>
            </p:nvSpPr>
            <p:spPr>
              <a:xfrm>
                <a:off x="838200" y="1690688"/>
                <a:ext cx="10515600" cy="4351338"/>
              </a:xfrm>
            </p:spPr>
            <p:txBody>
              <a:bodyPr>
                <a:normAutofit fontScale="85000" lnSpcReduction="10000"/>
              </a:bodyPr>
              <a:lstStyle/>
              <a:p>
                <a:r>
                  <a:rPr lang="en-US" dirty="0"/>
                  <a:t>Minimize the negative log pseudolikelihood to avoid computing partition function (Proximal Gradient Optimization)</a:t>
                </a:r>
              </a:p>
              <a:p>
                <a:r>
                  <a:rPr lang="en-US" dirty="0"/>
                  <a:t>Sparsity penalty employed for each edge type</a:t>
                </a:r>
              </a:p>
              <a:p>
                <a:pPr marL="0" indent="0">
                  <a:buNone/>
                </a:pPr>
                <a:br>
                  <a:rPr lang="en-US" dirty="0"/>
                </a:br>
                <a:br>
                  <a:rPr lang="en-US" dirty="0"/>
                </a:b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min</m:t>
                              </m:r>
                            </m:e>
                            <m:lim>
                              <m:r>
                                <a:rPr lang="en-US" i="1" smtClean="0">
                                  <a:latin typeface="Cambria Math" panose="02040503050406030204" pitchFamily="18" charset="0"/>
                                  <a:ea typeface="Cambria Math" panose="02040503050406030204" pitchFamily="18" charset="0"/>
                                </a:rPr>
                                <m:t>𝜃</m:t>
                              </m:r>
                            </m:lim>
                          </m:limLow>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𝑙</m:t>
                              </m:r>
                            </m:e>
                            <m:sub>
                              <m:r>
                                <m:rPr>
                                  <m:sty m:val="p"/>
                                </m:rPr>
                                <a:rPr lang="el-GR" i="1" smtClean="0">
                                  <a:latin typeface="Cambria Math" panose="02040503050406030204" pitchFamily="18" charset="0"/>
                                </a:rPr>
                                <m:t>λ</m:t>
                              </m:r>
                            </m:sub>
                          </m:sSub>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λ</m:t>
                              </m:r>
                            </m:e>
                            <m:sub>
                              <m:r>
                                <a:rPr lang="en-US" b="0" i="1" smtClean="0">
                                  <a:latin typeface="Cambria Math" panose="02040503050406030204" pitchFamily="18" charset="0"/>
                                  <a:ea typeface="Cambria Math" panose="02040503050406030204" pitchFamily="18" charset="0"/>
                                </a:rPr>
                                <m:t>𝐶𝐶</m:t>
                              </m:r>
                            </m:sub>
                          </m:sSub>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𝑠𝑡</m:t>
                                          </m:r>
                                        </m:sub>
                                      </m:sSub>
                                    </m:e>
                                  </m:d>
                                </m:e>
                              </m:nary>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λ</m:t>
                                  </m:r>
                                </m:e>
                                <m:sub>
                                  <m:r>
                                    <a:rPr lang="en-US" b="0" i="1" smtClean="0">
                                      <a:latin typeface="Cambria Math" panose="02040503050406030204" pitchFamily="18" charset="0"/>
                                      <a:ea typeface="Cambria Math" panose="02040503050406030204" pitchFamily="18" charset="0"/>
                                    </a:rPr>
                                    <m:t>𝐶𝐷</m:t>
                                  </m:r>
                                </m:sub>
                              </m:sSub>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𝑞</m:t>
                                      </m:r>
                                    </m:sup>
                                    <m:e>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𝑠𝑗</m:t>
                                                  </m:r>
                                                </m:sub>
                                              </m:sSub>
                                            </m:e>
                                          </m:d>
                                        </m:e>
                                        <m:sub>
                                          <m:r>
                                            <a:rPr lang="en-US" b="0" i="1" smtClean="0">
                                              <a:latin typeface="Cambria Math" panose="02040503050406030204" pitchFamily="18" charset="0"/>
                                              <a:ea typeface="Cambria Math" panose="02040503050406030204" pitchFamily="18" charset="0"/>
                                            </a:rPr>
                                            <m:t>2</m:t>
                                          </m:r>
                                        </m:sub>
                                      </m:sSub>
                                    </m:e>
                                  </m:nary>
                                </m:e>
                              </m:nary>
                            </m:e>
                          </m:nary>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λ</m:t>
                              </m:r>
                            </m:e>
                            <m:sub>
                              <m:r>
                                <a:rPr lang="en-US" b="0" i="1" smtClean="0">
                                  <a:latin typeface="Cambria Math" panose="02040503050406030204" pitchFamily="18" charset="0"/>
                                  <a:ea typeface="Cambria Math" panose="02040503050406030204" pitchFamily="18" charset="0"/>
                                </a:rPr>
                                <m:t>𝐷𝐷</m:t>
                              </m:r>
                            </m:sub>
                          </m:sSub>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𝑞</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p>
                                <m:e>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𝑟𝑗</m:t>
                                              </m:r>
                                            </m:sub>
                                          </m:sSub>
                                        </m:e>
                                      </m:d>
                                    </m:e>
                                    <m:sub>
                                      <m:r>
                                        <a:rPr lang="en-US" b="0" i="1" smtClean="0">
                                          <a:latin typeface="Cambria Math" panose="02040503050406030204" pitchFamily="18" charset="0"/>
                                          <a:ea typeface="Cambria Math" panose="02040503050406030204" pitchFamily="18" charset="0"/>
                                        </a:rPr>
                                        <m:t>𝐹</m:t>
                                      </m:r>
                                    </m:sub>
                                  </m:sSub>
                                </m:e>
                              </m:nary>
                            </m:e>
                          </m:nary>
                        </m:e>
                      </m:func>
                    </m:oMath>
                  </m:oMathPara>
                </a14:m>
                <a:endParaRPr lang="en-US" dirty="0"/>
              </a:p>
            </p:txBody>
          </p:sp>
        </mc:Choice>
        <mc:Fallback xmlns="">
          <p:sp>
            <p:nvSpPr>
              <p:cNvPr id="3" name="Content Placeholder 2">
                <a:extLst>
                  <a:ext uri="{FF2B5EF4-FFF2-40B4-BE49-F238E27FC236}">
                    <a16:creationId xmlns:a16="http://schemas.microsoft.com/office/drawing/2014/main" id="{D636021C-0329-4379-8850-2A3F590696DD}"/>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812" t="-2661" r="-121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B46352E-F57B-47FC-8677-AC2ADC433DC7}"/>
              </a:ext>
            </a:extLst>
          </p:cNvPr>
          <p:cNvSpPr txBox="1"/>
          <p:nvPr/>
        </p:nvSpPr>
        <p:spPr>
          <a:xfrm>
            <a:off x="1083734" y="5520266"/>
            <a:ext cx="10716908" cy="646331"/>
          </a:xfrm>
          <a:prstGeom prst="rect">
            <a:avLst/>
          </a:prstGeom>
          <a:noFill/>
        </p:spPr>
        <p:txBody>
          <a:bodyPr wrap="none" rtlCol="0">
            <a:spAutoFit/>
          </a:bodyPr>
          <a:lstStyle/>
          <a:p>
            <a:r>
              <a:rPr lang="en-US" dirty="0"/>
              <a:t>Source: Sedgewick et al. Learning Mixed Graphical Models with Separate Sparsity Parameters and Stability Based</a:t>
            </a:r>
          </a:p>
          <a:p>
            <a:r>
              <a:rPr lang="en-US" dirty="0"/>
              <a:t>Model Selection. 2016. </a:t>
            </a:r>
            <a:r>
              <a:rPr lang="en-US" i="1" dirty="0"/>
              <a:t>BMC Bioinformatics</a:t>
            </a:r>
            <a:r>
              <a:rPr lang="en-US" dirty="0"/>
              <a:t>. </a:t>
            </a:r>
          </a:p>
        </p:txBody>
      </p:sp>
    </p:spTree>
    <p:extLst>
      <p:ext uri="{BB962C8B-B14F-4D97-AF65-F5344CB8AC3E}">
        <p14:creationId xmlns:p14="http://schemas.microsoft.com/office/powerpoint/2010/main" val="4347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9494-44E7-4269-A525-887755F51B3B}"/>
              </a:ext>
            </a:extLst>
          </p:cNvPr>
          <p:cNvSpPr>
            <a:spLocks noGrp="1"/>
          </p:cNvSpPr>
          <p:nvPr>
            <p:ph type="title"/>
          </p:nvPr>
        </p:nvSpPr>
        <p:spPr/>
        <p:txBody>
          <a:bodyPr/>
          <a:lstStyle/>
          <a:p>
            <a:r>
              <a:rPr lang="en-US" dirty="0"/>
              <a:t>Independence Test (X ⫫ Y | Z)</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ACC7BF9-1CF3-4EF8-B79E-867726BF7259}"/>
                  </a:ext>
                </a:extLst>
              </p:cNvPr>
              <p:cNvGraphicFramePr>
                <a:graphicFrameLocks noGrp="1"/>
              </p:cNvGraphicFramePr>
              <p:nvPr>
                <p:ph idx="1"/>
                <p:extLst>
                  <p:ext uri="{D42A27DB-BD31-4B8C-83A1-F6EECF244321}">
                    <p14:modId xmlns:p14="http://schemas.microsoft.com/office/powerpoint/2010/main" val="1540974908"/>
                  </p:ext>
                </p:extLst>
              </p:nvPr>
            </p:nvGraphicFramePr>
            <p:xfrm>
              <a:off x="838200" y="1584325"/>
              <a:ext cx="10515600" cy="4778724"/>
            </p:xfrm>
            <a:graphic>
              <a:graphicData uri="http://schemas.openxmlformats.org/drawingml/2006/table">
                <a:tbl>
                  <a:tblPr firstRow="1" bandRow="1">
                    <a:tableStyleId>{2D5ABB26-0587-4C30-8999-92F81FD0307C}</a:tableStyleId>
                  </a:tblPr>
                  <a:tblGrid>
                    <a:gridCol w="1930400">
                      <a:extLst>
                        <a:ext uri="{9D8B030D-6E8A-4147-A177-3AD203B41FA5}">
                          <a16:colId xmlns:a16="http://schemas.microsoft.com/office/drawing/2014/main" val="3706082346"/>
                        </a:ext>
                      </a:extLst>
                    </a:gridCol>
                    <a:gridCol w="8585200">
                      <a:extLst>
                        <a:ext uri="{9D8B030D-6E8A-4147-A177-3AD203B41FA5}">
                          <a16:colId xmlns:a16="http://schemas.microsoft.com/office/drawing/2014/main" val="3481766177"/>
                        </a:ext>
                      </a:extLst>
                    </a:gridCol>
                  </a:tblGrid>
                  <a:tr h="1635222">
                    <a:tc>
                      <a:txBody>
                        <a:bodyPr/>
                        <a:lstStyle/>
                        <a:p>
                          <a:pPr algn="ctr"/>
                          <a:r>
                            <a:rPr lang="en-US" sz="2300" dirty="0"/>
                            <a:t>X and Y Continuous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300" b="0" i="1" smtClean="0">
                                        <a:latin typeface="Cambria Math" panose="02040503050406030204" pitchFamily="18" charset="0"/>
                                      </a:rPr>
                                    </m:ctrlPr>
                                  </m:accPr>
                                  <m:e>
                                    <m:r>
                                      <a:rPr lang="en-US" sz="2300" b="0" i="1" smtClean="0">
                                        <a:latin typeface="Cambria Math" panose="02040503050406030204" pitchFamily="18" charset="0"/>
                                      </a:rPr>
                                      <m:t>𝑋</m:t>
                                    </m:r>
                                  </m:e>
                                </m:acc>
                                <m:r>
                                  <a:rPr lang="en-US" sz="2300" b="0" i="1" smtClean="0">
                                    <a:latin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𝛼</m:t>
                                </m:r>
                                <m:r>
                                  <a:rPr lang="en-US" sz="2300" b="0" i="1" smtClean="0">
                                    <a:latin typeface="Cambria Math" panose="02040503050406030204" pitchFamily="18" charset="0"/>
                                    <a:ea typeface="Cambria Math" panose="02040503050406030204" pitchFamily="18" charset="0"/>
                                  </a:rPr>
                                  <m:t>𝑌</m:t>
                                </m:r>
                                <m:r>
                                  <a:rPr lang="en-US" sz="2300" b="0" i="1" smtClean="0">
                                    <a:latin typeface="Cambria Math" panose="02040503050406030204" pitchFamily="18" charset="0"/>
                                    <a:ea typeface="Cambria Math" panose="02040503050406030204" pitchFamily="18" charset="0"/>
                                  </a:rPr>
                                  <m:t>+</m:t>
                                </m:r>
                                <m:nary>
                                  <m:naryPr>
                                    <m:chr m:val="∑"/>
                                    <m:ctrlPr>
                                      <a:rPr lang="en-US" sz="2300" b="0" i="1" smtClean="0">
                                        <a:latin typeface="Cambria Math" panose="02040503050406030204" pitchFamily="18" charset="0"/>
                                        <a:ea typeface="Cambria Math" panose="02040503050406030204" pitchFamily="18" charset="0"/>
                                      </a:rPr>
                                    </m:ctrlPr>
                                  </m:naryPr>
                                  <m:sub>
                                    <m:r>
                                      <m:rPr>
                                        <m:brk m:alnAt="23"/>
                                      </m:rPr>
                                      <a:rPr lang="en-US" sz="2300" b="0" i="1" smtClean="0">
                                        <a:latin typeface="Cambria Math" panose="02040503050406030204" pitchFamily="18" charset="0"/>
                                        <a:ea typeface="Cambria Math" panose="02040503050406030204" pitchFamily="18" charset="0"/>
                                      </a:rPr>
                                      <m:t>𝑖</m:t>
                                    </m:r>
                                    <m:r>
                                      <a:rPr lang="en-US" sz="2300" b="0" i="1" smtClean="0">
                                        <a:latin typeface="Cambria Math" panose="02040503050406030204" pitchFamily="18" charset="0"/>
                                        <a:ea typeface="Cambria Math" panose="02040503050406030204" pitchFamily="18" charset="0"/>
                                      </a:rPr>
                                      <m:t>=1</m:t>
                                    </m:r>
                                  </m:sub>
                                  <m:sup>
                                    <m:d>
                                      <m:dPr>
                                        <m:begChr m:val="|"/>
                                        <m:endChr m:val="|"/>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𝑍</m:t>
                                        </m:r>
                                      </m:e>
                                    </m:d>
                                  </m:sup>
                                  <m:e>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𝛽</m:t>
                                        </m:r>
                                      </m:e>
                                      <m:sub>
                                        <m:r>
                                          <a:rPr lang="en-US" sz="2300" b="0" i="1" smtClean="0">
                                            <a:latin typeface="Cambria Math" panose="02040503050406030204" pitchFamily="18" charset="0"/>
                                            <a:ea typeface="Cambria Math" panose="02040503050406030204" pitchFamily="18" charset="0"/>
                                          </a:rPr>
                                          <m:t>𝑖</m:t>
                                        </m:r>
                                      </m:sub>
                                    </m:sSub>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𝑍</m:t>
                                        </m:r>
                                      </m:e>
                                      <m:sub>
                                        <m:r>
                                          <a:rPr lang="en-US" sz="2300" b="0" i="1" smtClean="0">
                                            <a:latin typeface="Cambria Math" panose="02040503050406030204" pitchFamily="18" charset="0"/>
                                            <a:ea typeface="Cambria Math" panose="02040503050406030204" pitchFamily="18" charset="0"/>
                                          </a:rPr>
                                          <m:t>𝑖</m:t>
                                        </m:r>
                                      </m:sub>
                                    </m:sSub>
                                  </m:e>
                                </m:nary>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𝜀</m:t>
                                </m:r>
                              </m:oMath>
                            </m:oMathPara>
                          </a14:m>
                          <a:endParaRPr lang="en-US" sz="2300" dirty="0"/>
                        </a:p>
                        <a:p>
                          <a:pPr algn="ctr"/>
                          <a:endParaRPr lang="en-US" sz="2300" dirty="0"/>
                        </a:p>
                        <a:p>
                          <a:pPr algn="ctr"/>
                          <a:r>
                            <a:rPr lang="en-US" sz="2300" dirty="0"/>
                            <a:t>T-test on the coefficient </a:t>
                          </a:r>
                          <a:r>
                            <a:rPr lang="en-US" sz="2300" dirty="0">
                              <a:latin typeface="Times New Roman" panose="02020603050405020304" pitchFamily="18" charset="0"/>
                              <a:cs typeface="Times New Roman" panose="02020603050405020304" pitchFamily="18" charset="0"/>
                            </a:rPr>
                            <a:t>α</a:t>
                          </a:r>
                          <a:endParaRPr lang="en-US" sz="2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0012355"/>
                      </a:ext>
                    </a:extLst>
                  </a:tr>
                  <a:tr h="2978054">
                    <a:tc>
                      <a:txBody>
                        <a:bodyPr/>
                        <a:lstStyle/>
                        <a:p>
                          <a:pPr algn="ctr"/>
                          <a:r>
                            <a:rPr lang="en-US" sz="2300" dirty="0"/>
                            <a:t>X Categorical Y Continuous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𝑋</m:t>
                                    </m:r>
                                    <m:r>
                                      <a:rPr lang="en-US" sz="2300" b="0" i="1" smtClean="0">
                                        <a:latin typeface="Cambria Math" panose="02040503050406030204" pitchFamily="18" charset="0"/>
                                      </a:rPr>
                                      <m:t>=</m:t>
                                    </m:r>
                                    <m:r>
                                      <a:rPr lang="en-US" sz="2300" b="0" i="1" smtClean="0">
                                        <a:latin typeface="Cambria Math" panose="02040503050406030204" pitchFamily="18" charset="0"/>
                                      </a:rPr>
                                      <m:t>𝑘</m:t>
                                    </m:r>
                                  </m:e>
                                </m:d>
                                <m:r>
                                  <a:rPr lang="en-US" sz="2300" b="0" i="1" smtClean="0">
                                    <a:latin typeface="Cambria Math" panose="02040503050406030204" pitchFamily="18" charset="0"/>
                                  </a:rPr>
                                  <m:t>= </m:t>
                                </m:r>
                                <m:f>
                                  <m:fPr>
                                    <m:ctrlPr>
                                      <a:rPr lang="en-US" sz="2300" b="0" i="1" smtClean="0">
                                        <a:latin typeface="Cambria Math" panose="02040503050406030204" pitchFamily="18" charset="0"/>
                                      </a:rPr>
                                    </m:ctrlPr>
                                  </m:fPr>
                                  <m:num>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𝑒</m:t>
                                        </m:r>
                                      </m:e>
                                      <m:sup>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ea typeface="Cambria Math" panose="02040503050406030204" pitchFamily="18" charset="0"/>
                                              </a:rPr>
                                              <m:t>𝛽</m:t>
                                            </m:r>
                                          </m:e>
                                          <m:sub>
                                            <m:r>
                                              <a:rPr lang="en-US" sz="2300" b="0" i="1" smtClean="0">
                                                <a:latin typeface="Cambria Math" panose="02040503050406030204" pitchFamily="18" charset="0"/>
                                              </a:rPr>
                                              <m:t>𝑘</m:t>
                                            </m:r>
                                          </m:sub>
                                          <m:sup/>
                                        </m:sSubSup>
                                        <m:r>
                                          <a:rPr lang="en-US" sz="2300" b="0" i="1" smtClean="0">
                                            <a:latin typeface="Cambria Math" panose="02040503050406030204" pitchFamily="18" charset="0"/>
                                          </a:rPr>
                                          <m:t>∗</m:t>
                                        </m:r>
                                        <m:r>
                                          <a:rPr lang="en-US" sz="2300" b="0" i="1" smtClean="0">
                                            <a:latin typeface="Cambria Math" panose="02040503050406030204" pitchFamily="18" charset="0"/>
                                          </a:rPr>
                                          <m:t>𝑌</m:t>
                                        </m:r>
                                        <m:r>
                                          <a:rPr lang="en-US" sz="2300" b="0" i="1" smtClean="0">
                                            <a:latin typeface="Cambria Math" panose="02040503050406030204" pitchFamily="18" charset="0"/>
                                          </a:rPr>
                                          <m:t>+ </m:t>
                                        </m:r>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ea typeface="Cambria Math" panose="02040503050406030204" pitchFamily="18" charset="0"/>
                                              </a:rPr>
                                              <m:t>𝛼</m:t>
                                            </m:r>
                                          </m:e>
                                          <m:sub>
                                            <m:r>
                                              <a:rPr lang="en-US" sz="2300" b="0" i="1" smtClean="0">
                                                <a:latin typeface="Cambria Math" panose="02040503050406030204" pitchFamily="18" charset="0"/>
                                              </a:rPr>
                                              <m:t>𝑘</m:t>
                                            </m:r>
                                          </m:sub>
                                          <m:sup/>
                                        </m:sSubSup>
                                        <m:r>
                                          <a:rPr lang="en-US" sz="2300" b="0" i="1" smtClean="0">
                                            <a:latin typeface="Cambria Math" panose="02040503050406030204" pitchFamily="18" charset="0"/>
                                          </a:rPr>
                                          <m:t>∗</m:t>
                                        </m:r>
                                        <m:r>
                                          <a:rPr lang="en-US" sz="2300" b="0" i="1" smtClean="0">
                                            <a:latin typeface="Cambria Math" panose="02040503050406030204" pitchFamily="18" charset="0"/>
                                          </a:rPr>
                                          <m:t>𝑍</m:t>
                                        </m:r>
                                      </m:sup>
                                    </m:sSup>
                                  </m:num>
                                  <m:den>
                                    <m:r>
                                      <a:rPr lang="en-US" sz="2300" b="0" i="1" smtClean="0">
                                        <a:latin typeface="Cambria Math" panose="02040503050406030204" pitchFamily="18" charset="0"/>
                                      </a:rPr>
                                      <m:t>1+</m:t>
                                    </m:r>
                                    <m:nary>
                                      <m:naryPr>
                                        <m:chr m:val="∑"/>
                                        <m:ctrlPr>
                                          <a:rPr lang="en-US" sz="2300" b="0" i="1" smtClean="0">
                                            <a:latin typeface="Cambria Math" panose="02040503050406030204" pitchFamily="18" charset="0"/>
                                          </a:rPr>
                                        </m:ctrlPr>
                                      </m:naryPr>
                                      <m:sub>
                                        <m:r>
                                          <m:rPr>
                                            <m:brk m:alnAt="23"/>
                                          </m:rPr>
                                          <a:rPr lang="en-US" sz="2300" b="0" i="1" smtClean="0">
                                            <a:latin typeface="Cambria Math" panose="02040503050406030204" pitchFamily="18" charset="0"/>
                                          </a:rPr>
                                          <m:t>𝑖</m:t>
                                        </m:r>
                                        <m:r>
                                          <a:rPr lang="en-US" sz="2300" b="0" i="1" smtClean="0">
                                            <a:latin typeface="Cambria Math" panose="02040503050406030204" pitchFamily="18" charset="0"/>
                                          </a:rPr>
                                          <m:t>=1</m:t>
                                        </m:r>
                                      </m:sub>
                                      <m:sup>
                                        <m:r>
                                          <a:rPr lang="en-US" sz="2300" b="0" i="1" smtClean="0">
                                            <a:latin typeface="Cambria Math" panose="02040503050406030204" pitchFamily="18" charset="0"/>
                                          </a:rPr>
                                          <m:t>𝐾</m:t>
                                        </m:r>
                                        <m:r>
                                          <a:rPr lang="en-US" sz="2300" b="0" i="1" smtClean="0">
                                            <a:latin typeface="Cambria Math" panose="02040503050406030204" pitchFamily="18" charset="0"/>
                                          </a:rPr>
                                          <m:t>−1</m:t>
                                        </m:r>
                                      </m:sup>
                                      <m:e>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𝑒</m:t>
                                            </m:r>
                                          </m:e>
                                          <m:sup>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𝛽</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m:t>
                                            </m:r>
                                            <m:r>
                                              <a:rPr lang="en-US" sz="2300" b="0" i="1" smtClean="0">
                                                <a:latin typeface="Cambria Math" panose="02040503050406030204" pitchFamily="18" charset="0"/>
                                              </a:rPr>
                                              <m:t>𝑌</m:t>
                                            </m:r>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𝛼</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m:t>
                                            </m:r>
                                            <m:r>
                                              <a:rPr lang="en-US" sz="2300" b="0" i="1" smtClean="0">
                                                <a:latin typeface="Cambria Math" panose="02040503050406030204" pitchFamily="18" charset="0"/>
                                              </a:rPr>
                                              <m:t>𝑍</m:t>
                                            </m:r>
                                          </m:sup>
                                        </m:sSup>
                                      </m:e>
                                    </m:nary>
                                  </m:den>
                                </m:f>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1</m:t>
                                    </m:r>
                                  </m:sub>
                                </m:sSub>
                                <m:r>
                                  <a:rPr lang="en-US" sz="2300" b="0" i="1" smtClean="0">
                                    <a:latin typeface="Cambria Math" panose="02040503050406030204" pitchFamily="18" charset="0"/>
                                  </a:rPr>
                                  <m:t>)</m:t>
                                </m:r>
                              </m:oMath>
                            </m:oMathPara>
                          </a14:m>
                          <a:endParaRPr lang="en-US" sz="2300" dirty="0"/>
                        </a:p>
                        <a:p>
                          <a:pPr algn="ct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𝑋</m:t>
                                    </m:r>
                                    <m:r>
                                      <a:rPr lang="en-US" sz="2300" b="0" i="1" smtClean="0">
                                        <a:latin typeface="Cambria Math" panose="02040503050406030204" pitchFamily="18" charset="0"/>
                                      </a:rPr>
                                      <m:t>=</m:t>
                                    </m:r>
                                    <m:r>
                                      <a:rPr lang="en-US" sz="2300" b="0" i="1" smtClean="0">
                                        <a:latin typeface="Cambria Math" panose="02040503050406030204" pitchFamily="18" charset="0"/>
                                      </a:rPr>
                                      <m:t>𝑘</m:t>
                                    </m:r>
                                  </m:e>
                                </m:d>
                                <m:r>
                                  <a:rPr lang="en-US" sz="2300" b="0" i="1" smtClean="0">
                                    <a:latin typeface="Cambria Math" panose="02040503050406030204" pitchFamily="18" charset="0"/>
                                  </a:rPr>
                                  <m:t>= </m:t>
                                </m:r>
                                <m:f>
                                  <m:fPr>
                                    <m:ctrlPr>
                                      <a:rPr lang="en-US" sz="2300" b="0" i="1" smtClean="0">
                                        <a:latin typeface="Cambria Math" panose="02040503050406030204" pitchFamily="18" charset="0"/>
                                      </a:rPr>
                                    </m:ctrlPr>
                                  </m:fPr>
                                  <m:num>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𝑒</m:t>
                                        </m:r>
                                      </m:e>
                                      <m:sup>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ea typeface="Cambria Math" panose="02040503050406030204" pitchFamily="18" charset="0"/>
                                              </a:rPr>
                                              <m:t>𝛼</m:t>
                                            </m:r>
                                          </m:e>
                                          <m:sub>
                                            <m:r>
                                              <a:rPr lang="en-US" sz="2300" b="0" i="1" smtClean="0">
                                                <a:latin typeface="Cambria Math" panose="02040503050406030204" pitchFamily="18" charset="0"/>
                                              </a:rPr>
                                              <m:t>𝑘</m:t>
                                            </m:r>
                                          </m:sub>
                                          <m:sup/>
                                        </m:sSubSup>
                                        <m:r>
                                          <a:rPr lang="en-US" sz="2300" b="0" i="1" smtClean="0">
                                            <a:latin typeface="Cambria Math" panose="02040503050406030204" pitchFamily="18" charset="0"/>
                                          </a:rPr>
                                          <m:t>∗</m:t>
                                        </m:r>
                                        <m:r>
                                          <a:rPr lang="en-US" sz="2300" b="0" i="1" smtClean="0">
                                            <a:latin typeface="Cambria Math" panose="02040503050406030204" pitchFamily="18" charset="0"/>
                                          </a:rPr>
                                          <m:t>𝑍</m:t>
                                        </m:r>
                                      </m:sup>
                                    </m:sSup>
                                  </m:num>
                                  <m:den>
                                    <m:r>
                                      <a:rPr lang="en-US" sz="2300" b="0" i="1" smtClean="0">
                                        <a:latin typeface="Cambria Math" panose="02040503050406030204" pitchFamily="18" charset="0"/>
                                      </a:rPr>
                                      <m:t>1+</m:t>
                                    </m:r>
                                    <m:nary>
                                      <m:naryPr>
                                        <m:chr m:val="∑"/>
                                        <m:ctrlPr>
                                          <a:rPr lang="en-US" sz="2300" b="0" i="1" smtClean="0">
                                            <a:latin typeface="Cambria Math" panose="02040503050406030204" pitchFamily="18" charset="0"/>
                                          </a:rPr>
                                        </m:ctrlPr>
                                      </m:naryPr>
                                      <m:sub>
                                        <m:r>
                                          <m:rPr>
                                            <m:brk m:alnAt="23"/>
                                          </m:rPr>
                                          <a:rPr lang="en-US" sz="2300" b="0" i="1" smtClean="0">
                                            <a:latin typeface="Cambria Math" panose="02040503050406030204" pitchFamily="18" charset="0"/>
                                          </a:rPr>
                                          <m:t>𝑖</m:t>
                                        </m:r>
                                        <m:r>
                                          <a:rPr lang="en-US" sz="2300" b="0" i="1" smtClean="0">
                                            <a:latin typeface="Cambria Math" panose="02040503050406030204" pitchFamily="18" charset="0"/>
                                          </a:rPr>
                                          <m:t>=1</m:t>
                                        </m:r>
                                      </m:sub>
                                      <m:sup>
                                        <m:r>
                                          <a:rPr lang="en-US" sz="2300" b="0" i="1" smtClean="0">
                                            <a:latin typeface="Cambria Math" panose="02040503050406030204" pitchFamily="18" charset="0"/>
                                          </a:rPr>
                                          <m:t>𝐾</m:t>
                                        </m:r>
                                        <m:r>
                                          <a:rPr lang="en-US" sz="2300" b="0" i="1" smtClean="0">
                                            <a:latin typeface="Cambria Math" panose="02040503050406030204" pitchFamily="18" charset="0"/>
                                          </a:rPr>
                                          <m:t>−1</m:t>
                                        </m:r>
                                      </m:sup>
                                      <m:e>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𝑒</m:t>
                                            </m:r>
                                          </m:e>
                                          <m:sup>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𝛼</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m:t>
                                            </m:r>
                                            <m:r>
                                              <a:rPr lang="en-US" sz="2300" b="0" i="1" smtClean="0">
                                                <a:latin typeface="Cambria Math" panose="02040503050406030204" pitchFamily="18" charset="0"/>
                                              </a:rPr>
                                              <m:t>𝑍</m:t>
                                            </m:r>
                                          </m:sup>
                                        </m:sSup>
                                      </m:e>
                                    </m:nary>
                                  </m:den>
                                </m:f>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0</m:t>
                                    </m:r>
                                  </m:sub>
                                </m:sSub>
                                <m:r>
                                  <a:rPr lang="en-US" sz="2300" b="0" i="1" smtClean="0">
                                    <a:latin typeface="Cambria Math" panose="02040503050406030204" pitchFamily="18" charset="0"/>
                                  </a:rPr>
                                  <m:t>)</m:t>
                                </m:r>
                              </m:oMath>
                            </m:oMathPara>
                          </a14:m>
                          <a:endParaRPr lang="en-US" sz="2300" dirty="0"/>
                        </a:p>
                        <a:p>
                          <a:pPr algn="ctr"/>
                          <a:br>
                            <a:rPr lang="en-US" sz="2300" dirty="0"/>
                          </a:br>
                          <a:r>
                            <a:rPr lang="en-US" sz="2300" dirty="0"/>
                            <a:t>Likelihood Ratio test between H</a:t>
                          </a:r>
                          <a:r>
                            <a:rPr lang="en-US" sz="2300" baseline="-25000" dirty="0"/>
                            <a:t>0</a:t>
                          </a:r>
                          <a:r>
                            <a:rPr lang="en-US" sz="2300" baseline="0" dirty="0"/>
                            <a:t> and H</a:t>
                          </a:r>
                          <a:r>
                            <a:rPr lang="en-US" sz="2300" baseline="-25000" dirty="0"/>
                            <a:t>1</a:t>
                          </a:r>
                        </a:p>
                        <a:p>
                          <a:pPr algn="ctr"/>
                          <a:r>
                            <a:rPr lang="en-US" sz="2300" baseline="0" dirty="0"/>
                            <a:t>If both categorical, same test is done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450658"/>
                      </a:ext>
                    </a:extLst>
                  </a:tr>
                </a:tbl>
              </a:graphicData>
            </a:graphic>
          </p:graphicFrame>
        </mc:Choice>
        <mc:Fallback xmlns="">
          <p:graphicFrame>
            <p:nvGraphicFramePr>
              <p:cNvPr id="4" name="Content Placeholder 3">
                <a:extLst>
                  <a:ext uri="{FF2B5EF4-FFF2-40B4-BE49-F238E27FC236}">
                    <a16:creationId xmlns:a16="http://schemas.microsoft.com/office/drawing/2014/main" id="{EACC7BF9-1CF3-4EF8-B79E-867726BF7259}"/>
                  </a:ext>
                </a:extLst>
              </p:cNvPr>
              <p:cNvGraphicFramePr>
                <a:graphicFrameLocks noGrp="1"/>
              </p:cNvGraphicFramePr>
              <p:nvPr>
                <p:ph idx="1"/>
                <p:extLst>
                  <p:ext uri="{D42A27DB-BD31-4B8C-83A1-F6EECF244321}">
                    <p14:modId xmlns:p14="http://schemas.microsoft.com/office/powerpoint/2010/main" val="1540974908"/>
                  </p:ext>
                </p:extLst>
              </p:nvPr>
            </p:nvGraphicFramePr>
            <p:xfrm>
              <a:off x="838200" y="1584325"/>
              <a:ext cx="10515600" cy="4778724"/>
            </p:xfrm>
            <a:graphic>
              <a:graphicData uri="http://schemas.openxmlformats.org/drawingml/2006/table">
                <a:tbl>
                  <a:tblPr firstRow="1" bandRow="1">
                    <a:tableStyleId>{2D5ABB26-0587-4C30-8999-92F81FD0307C}</a:tableStyleId>
                  </a:tblPr>
                  <a:tblGrid>
                    <a:gridCol w="1930400">
                      <a:extLst>
                        <a:ext uri="{9D8B030D-6E8A-4147-A177-3AD203B41FA5}">
                          <a16:colId xmlns:a16="http://schemas.microsoft.com/office/drawing/2014/main" val="3706082346"/>
                        </a:ext>
                      </a:extLst>
                    </a:gridCol>
                    <a:gridCol w="8585200">
                      <a:extLst>
                        <a:ext uri="{9D8B030D-6E8A-4147-A177-3AD203B41FA5}">
                          <a16:colId xmlns:a16="http://schemas.microsoft.com/office/drawing/2014/main" val="3481766177"/>
                        </a:ext>
                      </a:extLst>
                    </a:gridCol>
                  </a:tblGrid>
                  <a:tr h="1800670">
                    <a:tc>
                      <a:txBody>
                        <a:bodyPr/>
                        <a:lstStyle/>
                        <a:p>
                          <a:pPr algn="ctr"/>
                          <a:r>
                            <a:rPr lang="en-US" sz="2300" dirty="0"/>
                            <a:t>X and Y Continuous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69" t="-338" r="-142" b="-171284"/>
                          </a:stretch>
                        </a:blipFill>
                      </a:tcPr>
                    </a:tc>
                    <a:extLst>
                      <a:ext uri="{0D108BD9-81ED-4DB2-BD59-A6C34878D82A}">
                        <a16:rowId xmlns:a16="http://schemas.microsoft.com/office/drawing/2014/main" val="3010012355"/>
                      </a:ext>
                    </a:extLst>
                  </a:tr>
                  <a:tr h="2978054">
                    <a:tc>
                      <a:txBody>
                        <a:bodyPr/>
                        <a:lstStyle/>
                        <a:p>
                          <a:pPr algn="ctr"/>
                          <a:r>
                            <a:rPr lang="en-US" sz="2300" dirty="0"/>
                            <a:t>X Categorical Y Continuous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69" t="-60736" r="-142" b="-3681"/>
                          </a:stretch>
                        </a:blipFill>
                      </a:tcPr>
                    </a:tc>
                    <a:extLst>
                      <a:ext uri="{0D108BD9-81ED-4DB2-BD59-A6C34878D82A}">
                        <a16:rowId xmlns:a16="http://schemas.microsoft.com/office/drawing/2014/main" val="166450658"/>
                      </a:ext>
                    </a:extLst>
                  </a:tr>
                </a:tbl>
              </a:graphicData>
            </a:graphic>
          </p:graphicFrame>
        </mc:Fallback>
      </mc:AlternateContent>
      <p:sp>
        <p:nvSpPr>
          <p:cNvPr id="3" name="TextBox 2">
            <a:extLst>
              <a:ext uri="{FF2B5EF4-FFF2-40B4-BE49-F238E27FC236}">
                <a16:creationId xmlns:a16="http://schemas.microsoft.com/office/drawing/2014/main" id="{04CA5A90-113B-4BC3-A0EA-C6E63888FC8B}"/>
              </a:ext>
            </a:extLst>
          </p:cNvPr>
          <p:cNvSpPr txBox="1"/>
          <p:nvPr/>
        </p:nvSpPr>
        <p:spPr>
          <a:xfrm>
            <a:off x="838200" y="6488668"/>
            <a:ext cx="10204845" cy="369332"/>
          </a:xfrm>
          <a:prstGeom prst="rect">
            <a:avLst/>
          </a:prstGeom>
          <a:noFill/>
        </p:spPr>
        <p:txBody>
          <a:bodyPr wrap="none" rtlCol="0">
            <a:spAutoFit/>
          </a:bodyPr>
          <a:lstStyle/>
          <a:p>
            <a:r>
              <a:rPr lang="en-US" dirty="0"/>
              <a:t>Source: Sedgewick, et al. (2016) Mixed Graphical Models for Causal Analysis of Multimodal Variables. </a:t>
            </a:r>
            <a:r>
              <a:rPr lang="en-US" dirty="0" err="1"/>
              <a:t>arXiv</a:t>
            </a:r>
            <a:r>
              <a:rPr lang="en-US" dirty="0"/>
              <a:t>. </a:t>
            </a:r>
          </a:p>
        </p:txBody>
      </p:sp>
    </p:spTree>
    <p:extLst>
      <p:ext uri="{BB962C8B-B14F-4D97-AF65-F5344CB8AC3E}">
        <p14:creationId xmlns:p14="http://schemas.microsoft.com/office/powerpoint/2010/main" val="174379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D305-6B9C-42CE-9C09-C60B0D3CDC6E}"/>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0B2EE45C-4A40-452C-BDB2-336F0C6414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138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A7CA-78E6-4880-96E0-DAE9DDEAF9C9}"/>
              </a:ext>
            </a:extLst>
          </p:cNvPr>
          <p:cNvSpPr>
            <a:spLocks noGrp="1"/>
          </p:cNvSpPr>
          <p:nvPr>
            <p:ph type="title"/>
          </p:nvPr>
        </p:nvSpPr>
        <p:spPr/>
        <p:txBody>
          <a:bodyPr/>
          <a:lstStyle/>
          <a:p>
            <a:r>
              <a:rPr lang="en-US" dirty="0"/>
              <a:t>Competitors and Output Metrics</a:t>
            </a:r>
          </a:p>
        </p:txBody>
      </p:sp>
      <p:sp>
        <p:nvSpPr>
          <p:cNvPr id="3" name="Content Placeholder 2">
            <a:extLst>
              <a:ext uri="{FF2B5EF4-FFF2-40B4-BE49-F238E27FC236}">
                <a16:creationId xmlns:a16="http://schemas.microsoft.com/office/drawing/2014/main" id="{511054B2-D65B-4E5E-9475-01496CC46697}"/>
              </a:ext>
            </a:extLst>
          </p:cNvPr>
          <p:cNvSpPr>
            <a:spLocks noGrp="1"/>
          </p:cNvSpPr>
          <p:nvPr>
            <p:ph idx="1"/>
          </p:nvPr>
        </p:nvSpPr>
        <p:spPr/>
        <p:txBody>
          <a:bodyPr/>
          <a:lstStyle/>
          <a:p>
            <a:r>
              <a:rPr lang="en-US" b="1" dirty="0"/>
              <a:t>Competitors</a:t>
            </a:r>
          </a:p>
          <a:p>
            <a:pPr lvl="1"/>
            <a:r>
              <a:rPr lang="en-US" dirty="0"/>
              <a:t>FCI-Stable (FCI)</a:t>
            </a:r>
          </a:p>
          <a:p>
            <a:pPr lvl="1"/>
            <a:r>
              <a:rPr lang="en-US" dirty="0"/>
              <a:t>Conservative-FCI (CFCI)</a:t>
            </a:r>
          </a:p>
          <a:p>
            <a:pPr lvl="1"/>
            <a:r>
              <a:rPr lang="en-US" dirty="0"/>
              <a:t>FCI with the MAX Strategy (FCI-MAX)</a:t>
            </a:r>
          </a:p>
          <a:p>
            <a:pPr lvl="1"/>
            <a:r>
              <a:rPr lang="en-US" dirty="0"/>
              <a:t>MGM with the above algorithms</a:t>
            </a:r>
          </a:p>
          <a:p>
            <a:pPr lvl="1"/>
            <a:r>
              <a:rPr lang="en-US" dirty="0"/>
              <a:t>Bayesian Constraint-Based Causal Discovery (BCCD)</a:t>
            </a:r>
          </a:p>
          <a:p>
            <a:r>
              <a:rPr lang="en-US" b="1" dirty="0"/>
              <a:t>Output Metrics</a:t>
            </a:r>
          </a:p>
          <a:p>
            <a:pPr lvl="1"/>
            <a:r>
              <a:rPr lang="en-US" dirty="0"/>
              <a:t>Precision and Recall for PAG Adjacencies and Orientations</a:t>
            </a:r>
          </a:p>
          <a:p>
            <a:pPr lvl="1"/>
            <a:r>
              <a:rPr lang="en-US" dirty="0"/>
              <a:t>Running time of the algorithms</a:t>
            </a:r>
          </a:p>
        </p:txBody>
      </p:sp>
    </p:spTree>
    <p:extLst>
      <p:ext uri="{BB962C8B-B14F-4D97-AF65-F5344CB8AC3E}">
        <p14:creationId xmlns:p14="http://schemas.microsoft.com/office/powerpoint/2010/main" val="333458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D4C0-C36E-4DCE-9189-39242DE79768}"/>
              </a:ext>
            </a:extLst>
          </p:cNvPr>
          <p:cNvSpPr>
            <a:spLocks noGrp="1"/>
          </p:cNvSpPr>
          <p:nvPr>
            <p:ph type="title"/>
          </p:nvPr>
        </p:nvSpPr>
        <p:spPr/>
        <p:txBody>
          <a:bodyPr/>
          <a:lstStyle/>
          <a:p>
            <a:r>
              <a:rPr lang="en-US" dirty="0"/>
              <a:t>Integrated Biomedical Data</a:t>
            </a:r>
          </a:p>
        </p:txBody>
      </p:sp>
      <p:pic>
        <p:nvPicPr>
          <p:cNvPr id="2050" name="Picture 2" descr="Image result for clinical data">
            <a:extLst>
              <a:ext uri="{FF2B5EF4-FFF2-40B4-BE49-F238E27FC236}">
                <a16:creationId xmlns:a16="http://schemas.microsoft.com/office/drawing/2014/main" id="{57058C65-9885-4331-9BED-EBE32CA9A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84" y="1439005"/>
            <a:ext cx="2176065" cy="21760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haunlilly.com/wp-content/uploads/2014/01/overall1.jpg">
            <a:extLst>
              <a:ext uri="{FF2B5EF4-FFF2-40B4-BE49-F238E27FC236}">
                <a16:creationId xmlns:a16="http://schemas.microsoft.com/office/drawing/2014/main" id="{2CDB0835-408C-4A35-BA8C-8C934765D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049" y="1282723"/>
            <a:ext cx="4624100" cy="30747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B10DB813-5698-46F2-9CE8-5A0BCD54BA84}"/>
              </a:ext>
            </a:extLst>
          </p:cNvPr>
          <p:cNvCxnSpPr>
            <a:cxnSpLocks/>
          </p:cNvCxnSpPr>
          <p:nvPr/>
        </p:nvCxnSpPr>
        <p:spPr>
          <a:xfrm>
            <a:off x="3420533" y="3838222"/>
            <a:ext cx="704096" cy="1319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608B9C3-34C9-4DFB-8BCC-B223179F1AEA}"/>
              </a:ext>
            </a:extLst>
          </p:cNvPr>
          <p:cNvCxnSpPr>
            <a:cxnSpLocks/>
          </p:cNvCxnSpPr>
          <p:nvPr/>
        </p:nvCxnSpPr>
        <p:spPr>
          <a:xfrm flipH="1">
            <a:off x="6655981" y="3838222"/>
            <a:ext cx="376997" cy="131993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Flowchart: Magnetic Disk 12">
            <a:extLst>
              <a:ext uri="{FF2B5EF4-FFF2-40B4-BE49-F238E27FC236}">
                <a16:creationId xmlns:a16="http://schemas.microsoft.com/office/drawing/2014/main" id="{BB346937-05AA-443B-A95E-BF35120B9BFD}"/>
              </a:ext>
            </a:extLst>
          </p:cNvPr>
          <p:cNvSpPr/>
          <p:nvPr/>
        </p:nvSpPr>
        <p:spPr>
          <a:xfrm>
            <a:off x="4583288" y="5134708"/>
            <a:ext cx="1554979" cy="154670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Integrated Dataset</a:t>
            </a:r>
          </a:p>
        </p:txBody>
      </p:sp>
    </p:spTree>
    <p:extLst>
      <p:ext uri="{BB962C8B-B14F-4D97-AF65-F5344CB8AC3E}">
        <p14:creationId xmlns:p14="http://schemas.microsoft.com/office/powerpoint/2010/main" val="223934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0A03-4E81-4670-B742-B646B3B52BB2}"/>
              </a:ext>
            </a:extLst>
          </p:cNvPr>
          <p:cNvSpPr>
            <a:spLocks noGrp="1"/>
          </p:cNvSpPr>
          <p:nvPr>
            <p:ph type="title"/>
          </p:nvPr>
        </p:nvSpPr>
        <p:spPr/>
        <p:txBody>
          <a:bodyPr/>
          <a:lstStyle/>
          <a:p>
            <a:r>
              <a:rPr lang="en-US" dirty="0"/>
              <a:t>Comparing Partial Ancestral Graphs</a:t>
            </a:r>
          </a:p>
        </p:txBody>
      </p:sp>
      <p:sp>
        <p:nvSpPr>
          <p:cNvPr id="5" name="TextBox 4">
            <a:extLst>
              <a:ext uri="{FF2B5EF4-FFF2-40B4-BE49-F238E27FC236}">
                <a16:creationId xmlns:a16="http://schemas.microsoft.com/office/drawing/2014/main" id="{56585828-BD16-47FA-9A9D-74042C4D5312}"/>
              </a:ext>
            </a:extLst>
          </p:cNvPr>
          <p:cNvSpPr txBox="1"/>
          <p:nvPr/>
        </p:nvSpPr>
        <p:spPr>
          <a:xfrm>
            <a:off x="1288880" y="5845233"/>
            <a:ext cx="9614235" cy="461665"/>
          </a:xfrm>
          <a:prstGeom prst="rect">
            <a:avLst/>
          </a:prstGeom>
          <a:noFill/>
        </p:spPr>
        <p:txBody>
          <a:bodyPr wrap="none" rtlCol="0">
            <a:spAutoFit/>
          </a:bodyPr>
          <a:lstStyle/>
          <a:p>
            <a:r>
              <a:rPr lang="en-US" sz="2400" dirty="0"/>
              <a:t>Comparison of edges only appearing in both the estimated and true graphs </a:t>
            </a:r>
          </a:p>
        </p:txBody>
      </p:sp>
      <p:graphicFrame>
        <p:nvGraphicFramePr>
          <p:cNvPr id="6" name="Table 5">
            <a:extLst>
              <a:ext uri="{FF2B5EF4-FFF2-40B4-BE49-F238E27FC236}">
                <a16:creationId xmlns:a16="http://schemas.microsoft.com/office/drawing/2014/main" id="{3DD8C5B5-D51F-4DBA-B737-1DE8D966F60E}"/>
              </a:ext>
            </a:extLst>
          </p:cNvPr>
          <p:cNvGraphicFramePr>
            <a:graphicFrameLocks noGrp="1"/>
          </p:cNvGraphicFramePr>
          <p:nvPr>
            <p:extLst>
              <p:ext uri="{D42A27DB-BD31-4B8C-83A1-F6EECF244321}">
                <p14:modId xmlns:p14="http://schemas.microsoft.com/office/powerpoint/2010/main" val="1983974684"/>
              </p:ext>
            </p:extLst>
          </p:nvPr>
        </p:nvGraphicFramePr>
        <p:xfrm>
          <a:off x="684388" y="1591733"/>
          <a:ext cx="10823220" cy="4086578"/>
        </p:xfrm>
        <a:graphic>
          <a:graphicData uri="http://schemas.openxmlformats.org/drawingml/2006/table">
            <a:tbl>
              <a:tblPr firstRow="1" bandRow="1">
                <a:tableStyleId>{2D5ABB26-0587-4C30-8999-92F81FD0307C}</a:tableStyleId>
              </a:tblPr>
              <a:tblGrid>
                <a:gridCol w="2705805">
                  <a:extLst>
                    <a:ext uri="{9D8B030D-6E8A-4147-A177-3AD203B41FA5}">
                      <a16:colId xmlns:a16="http://schemas.microsoft.com/office/drawing/2014/main" val="2514898183"/>
                    </a:ext>
                  </a:extLst>
                </a:gridCol>
                <a:gridCol w="2705805">
                  <a:extLst>
                    <a:ext uri="{9D8B030D-6E8A-4147-A177-3AD203B41FA5}">
                      <a16:colId xmlns:a16="http://schemas.microsoft.com/office/drawing/2014/main" val="2258298635"/>
                    </a:ext>
                  </a:extLst>
                </a:gridCol>
                <a:gridCol w="2705805">
                  <a:extLst>
                    <a:ext uri="{9D8B030D-6E8A-4147-A177-3AD203B41FA5}">
                      <a16:colId xmlns:a16="http://schemas.microsoft.com/office/drawing/2014/main" val="1954035503"/>
                    </a:ext>
                  </a:extLst>
                </a:gridCol>
                <a:gridCol w="2705805">
                  <a:extLst>
                    <a:ext uri="{9D8B030D-6E8A-4147-A177-3AD203B41FA5}">
                      <a16:colId xmlns:a16="http://schemas.microsoft.com/office/drawing/2014/main" val="2997981345"/>
                    </a:ext>
                  </a:extLst>
                </a:gridCol>
              </a:tblGrid>
              <a:tr h="835891">
                <a:tc>
                  <a:txBody>
                    <a:bodyPr/>
                    <a:lstStyle/>
                    <a:p>
                      <a:pPr algn="ct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Predicted: A *-o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Predicted: A *-&gt;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Predicted A *--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3322253529"/>
                  </a:ext>
                </a:extLst>
              </a:tr>
              <a:tr h="1578905">
                <a:tc>
                  <a:txBody>
                    <a:bodyPr/>
                    <a:lstStyle/>
                    <a:p>
                      <a:pPr algn="ctr"/>
                      <a:r>
                        <a:rPr lang="en-US" sz="2200" dirty="0"/>
                        <a:t>True Edge: A *-o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1 TP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If(~Ancestor(B,A) 1 TP</a:t>
                      </a:r>
                    </a:p>
                    <a:p>
                      <a:pPr algn="ctr"/>
                      <a:endParaRPr lang="en-US" sz="2200" dirty="0"/>
                    </a:p>
                    <a:p>
                      <a:pPr algn="ctr"/>
                      <a:r>
                        <a:rPr lang="en-US" sz="2200" dirty="0"/>
                        <a:t>Else, 1 FN</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If (Ancestor(B,A)) 1 TP</a:t>
                      </a:r>
                    </a:p>
                    <a:p>
                      <a:pPr algn="ctr"/>
                      <a:endParaRPr lang="en-US" sz="2200" dirty="0"/>
                    </a:p>
                    <a:p>
                      <a:pPr algn="ctr"/>
                      <a:r>
                        <a:rPr lang="en-US" sz="2200" dirty="0"/>
                        <a:t>Else, 1 FP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32260"/>
                  </a:ext>
                </a:extLst>
              </a:tr>
              <a:tr h="835891">
                <a:tc>
                  <a:txBody>
                    <a:bodyPr/>
                    <a:lstStyle/>
                    <a:p>
                      <a:pPr algn="ctr"/>
                      <a:r>
                        <a:rPr lang="en-US" sz="2200" dirty="0"/>
                        <a:t>True Edge: A *-&gt;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½ FP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 TP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 FP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04594"/>
                  </a:ext>
                </a:extLst>
              </a:tr>
              <a:tr h="835891">
                <a:tc>
                  <a:txBody>
                    <a:bodyPr/>
                    <a:lstStyle/>
                    <a:p>
                      <a:pPr algn="ctr"/>
                      <a:r>
                        <a:rPr lang="en-US" sz="2200" dirty="0"/>
                        <a:t>True Edge: A *--B</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dirty="0"/>
                        <a:t>½ FN</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 FN</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 TP</a:t>
                      </a:r>
                      <a:endParaRPr lang="en-US" sz="2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827600"/>
                  </a:ext>
                </a:extLst>
              </a:tr>
            </a:tbl>
          </a:graphicData>
        </a:graphic>
      </p:graphicFrame>
    </p:spTree>
    <p:extLst>
      <p:ext uri="{BB962C8B-B14F-4D97-AF65-F5344CB8AC3E}">
        <p14:creationId xmlns:p14="http://schemas.microsoft.com/office/powerpoint/2010/main" val="67854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953E-CE9E-407D-8403-1A4DDA9862A0}"/>
              </a:ext>
            </a:extLst>
          </p:cNvPr>
          <p:cNvSpPr>
            <a:spLocks noGrp="1"/>
          </p:cNvSpPr>
          <p:nvPr>
            <p:ph type="title"/>
          </p:nvPr>
        </p:nvSpPr>
        <p:spPr>
          <a:xfrm>
            <a:off x="995400" y="0"/>
            <a:ext cx="6604000" cy="1325563"/>
          </a:xfrm>
        </p:spPr>
        <p:txBody>
          <a:bodyPr/>
          <a:lstStyle/>
          <a:p>
            <a:r>
              <a:rPr lang="en-US" dirty="0"/>
              <a:t>50 Variables, 1000 Samples</a:t>
            </a:r>
          </a:p>
        </p:txBody>
      </p:sp>
      <p:pic>
        <p:nvPicPr>
          <p:cNvPr id="21" name="Content Placeholder 20" descr="A screenshot of a map&#10;&#10;Description generated with very high confidence">
            <a:extLst>
              <a:ext uri="{FF2B5EF4-FFF2-40B4-BE49-F238E27FC236}">
                <a16:creationId xmlns:a16="http://schemas.microsoft.com/office/drawing/2014/main" id="{D2EF73B4-7FD5-42E8-9964-846F562397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584" r="7423"/>
          <a:stretch/>
        </p:blipFill>
        <p:spPr>
          <a:xfrm>
            <a:off x="995400" y="914400"/>
            <a:ext cx="10201199" cy="5943600"/>
          </a:xfrm>
        </p:spPr>
      </p:pic>
      <p:sp>
        <p:nvSpPr>
          <p:cNvPr id="22" name="TextBox 21">
            <a:extLst>
              <a:ext uri="{FF2B5EF4-FFF2-40B4-BE49-F238E27FC236}">
                <a16:creationId xmlns:a16="http://schemas.microsoft.com/office/drawing/2014/main" id="{E2D70DDC-9570-47EE-8060-023A9470F3D9}"/>
              </a:ext>
            </a:extLst>
          </p:cNvPr>
          <p:cNvSpPr txBox="1"/>
          <p:nvPr/>
        </p:nvSpPr>
        <p:spPr>
          <a:xfrm>
            <a:off x="1403349" y="2239963"/>
            <a:ext cx="9385300" cy="2800767"/>
          </a:xfrm>
          <a:prstGeom prst="rect">
            <a:avLst/>
          </a:prstGeom>
          <a:gradFill flip="none" rotWithShape="1">
            <a:gsLst>
              <a:gs pos="55500">
                <a:schemeClr val="accent4">
                  <a:lumMod val="20000"/>
                  <a:lumOff val="80000"/>
                </a:schemeClr>
              </a:gs>
              <a:gs pos="37000">
                <a:srgbClr val="EBE0B9"/>
              </a:gs>
              <a:gs pos="0">
                <a:schemeClr val="tx2">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1"/>
            <a:tileRect/>
          </a:gradFill>
        </p:spPr>
        <p:txBody>
          <a:bodyPr wrap="square" rtlCol="0">
            <a:spAutoFit/>
          </a:bodyPr>
          <a:lstStyle/>
          <a:p>
            <a:pPr algn="ctr"/>
            <a:r>
              <a:rPr lang="en-US" sz="3200" b="1" dirty="0"/>
              <a:t>Take Away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FCI-MAX improves orientations over all other approaches</a:t>
            </a:r>
          </a:p>
          <a:p>
            <a:pPr marL="285750" indent="-285750">
              <a:buFont typeface="Arial" panose="020B0604020202020204" pitchFamily="34" charset="0"/>
              <a:buChar char="•"/>
            </a:pPr>
            <a:r>
              <a:rPr lang="en-US" sz="2400" dirty="0"/>
              <a:t>BCCD has the best adjacencies on Continuous data, but the FCI approaches perform better with mixed data</a:t>
            </a:r>
          </a:p>
          <a:p>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85949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904C-2DE5-4339-B7FD-37B86ABEDCC6}"/>
              </a:ext>
            </a:extLst>
          </p:cNvPr>
          <p:cNvSpPr>
            <a:spLocks noGrp="1"/>
          </p:cNvSpPr>
          <p:nvPr>
            <p:ph type="title"/>
          </p:nvPr>
        </p:nvSpPr>
        <p:spPr>
          <a:xfrm>
            <a:off x="900456" y="0"/>
            <a:ext cx="6540500" cy="1325563"/>
          </a:xfrm>
        </p:spPr>
        <p:txBody>
          <a:bodyPr/>
          <a:lstStyle/>
          <a:p>
            <a:r>
              <a:rPr lang="en-US" dirty="0"/>
              <a:t>50 Variables, 1000 Samples</a:t>
            </a:r>
          </a:p>
        </p:txBody>
      </p:sp>
      <p:pic>
        <p:nvPicPr>
          <p:cNvPr id="5" name="Content Placeholder 4" descr="A screenshot of a map&#10;&#10;Description generated with very high confidence">
            <a:extLst>
              <a:ext uri="{FF2B5EF4-FFF2-40B4-BE49-F238E27FC236}">
                <a16:creationId xmlns:a16="http://schemas.microsoft.com/office/drawing/2014/main" id="{2F7CC4F9-76A6-4014-B035-0A0CD17153D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488" t="3092" r="7277" b="4609"/>
          <a:stretch/>
        </p:blipFill>
        <p:spPr>
          <a:xfrm>
            <a:off x="900456" y="1028700"/>
            <a:ext cx="10391088" cy="5638801"/>
          </a:xfrm>
        </p:spPr>
      </p:pic>
      <p:sp>
        <p:nvSpPr>
          <p:cNvPr id="6" name="TextBox 5">
            <a:extLst>
              <a:ext uri="{FF2B5EF4-FFF2-40B4-BE49-F238E27FC236}">
                <a16:creationId xmlns:a16="http://schemas.microsoft.com/office/drawing/2014/main" id="{1100F9EC-165D-4825-A6E5-D6C97899B710}"/>
              </a:ext>
            </a:extLst>
          </p:cNvPr>
          <p:cNvSpPr txBox="1"/>
          <p:nvPr/>
        </p:nvSpPr>
        <p:spPr>
          <a:xfrm>
            <a:off x="1151903" y="2555438"/>
            <a:ext cx="9888194" cy="2954655"/>
          </a:xfrm>
          <a:prstGeom prst="rect">
            <a:avLst/>
          </a:prstGeom>
          <a:gradFill flip="none" rotWithShape="1">
            <a:gsLst>
              <a:gs pos="55500">
                <a:schemeClr val="accent4">
                  <a:lumMod val="20000"/>
                  <a:lumOff val="80000"/>
                </a:schemeClr>
              </a:gs>
              <a:gs pos="37000">
                <a:srgbClr val="EBE0B9"/>
              </a:gs>
              <a:gs pos="0">
                <a:schemeClr val="tx2">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1"/>
            <a:tileRect/>
          </a:gradFill>
        </p:spPr>
        <p:txBody>
          <a:bodyPr wrap="square" rtlCol="0">
            <a:spAutoFit/>
          </a:bodyPr>
          <a:lstStyle/>
          <a:p>
            <a:pPr algn="ctr"/>
            <a:r>
              <a:rPr lang="en-US" sz="3200" b="1" dirty="0"/>
              <a:t>Take Away</a:t>
            </a:r>
          </a:p>
          <a:p>
            <a:pPr algn="ctr"/>
            <a:endParaRPr lang="en-US" sz="2400" b="1" dirty="0"/>
          </a:p>
          <a:p>
            <a:pPr marL="285750" indent="-285750">
              <a:spcBef>
                <a:spcPts val="600"/>
              </a:spcBef>
              <a:buFont typeface="Arial" panose="020B0604020202020204" pitchFamily="34" charset="0"/>
              <a:buChar char="•"/>
            </a:pPr>
            <a:r>
              <a:rPr lang="en-US" sz="2400" dirty="0"/>
              <a:t>MGM-FCI-MAX provides slight orientation advantage over FCI-MAX alone</a:t>
            </a:r>
          </a:p>
          <a:p>
            <a:pPr marL="285750" indent="-285750">
              <a:spcBef>
                <a:spcPts val="600"/>
              </a:spcBef>
              <a:buFont typeface="Arial" panose="020B0604020202020204" pitchFamily="34" charset="0"/>
              <a:buChar char="•"/>
            </a:pPr>
            <a:r>
              <a:rPr lang="en-US" sz="2400" dirty="0"/>
              <a:t>Both approaches perform better than MGM-CFCI and MGM-FCI, though these methods can provide better recall</a:t>
            </a:r>
          </a:p>
          <a:p>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321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15A2-3C40-4902-AEF4-9F2A59393AF6}"/>
              </a:ext>
            </a:extLst>
          </p:cNvPr>
          <p:cNvSpPr>
            <a:spLocks noGrp="1"/>
          </p:cNvSpPr>
          <p:nvPr>
            <p:ph type="title"/>
          </p:nvPr>
        </p:nvSpPr>
        <p:spPr>
          <a:xfrm>
            <a:off x="1073150" y="0"/>
            <a:ext cx="6388100" cy="1325563"/>
          </a:xfrm>
        </p:spPr>
        <p:txBody>
          <a:bodyPr/>
          <a:lstStyle/>
          <a:p>
            <a:r>
              <a:rPr lang="en-US" dirty="0"/>
              <a:t>500 Variables, 500 Samples</a:t>
            </a:r>
          </a:p>
        </p:txBody>
      </p:sp>
      <p:pic>
        <p:nvPicPr>
          <p:cNvPr id="5" name="Content Placeholder 4" descr="A screenshot of a cell phone&#10;&#10;Description generated with high confidence">
            <a:extLst>
              <a:ext uri="{FF2B5EF4-FFF2-40B4-BE49-F238E27FC236}">
                <a16:creationId xmlns:a16="http://schemas.microsoft.com/office/drawing/2014/main" id="{DDB72DEC-132D-4B7E-9151-6E246F9902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014" t="2486" r="7068" b="4318"/>
          <a:stretch/>
        </p:blipFill>
        <p:spPr>
          <a:xfrm>
            <a:off x="1073150" y="1220579"/>
            <a:ext cx="10045700" cy="5459621"/>
          </a:xfrm>
        </p:spPr>
      </p:pic>
      <p:sp>
        <p:nvSpPr>
          <p:cNvPr id="6" name="TextBox 5">
            <a:extLst>
              <a:ext uri="{FF2B5EF4-FFF2-40B4-BE49-F238E27FC236}">
                <a16:creationId xmlns:a16="http://schemas.microsoft.com/office/drawing/2014/main" id="{E170DCF1-0F84-4EF3-9B27-1915AFCD6789}"/>
              </a:ext>
            </a:extLst>
          </p:cNvPr>
          <p:cNvSpPr txBox="1"/>
          <p:nvPr/>
        </p:nvSpPr>
        <p:spPr>
          <a:xfrm>
            <a:off x="762002" y="2303784"/>
            <a:ext cx="10989734" cy="2585323"/>
          </a:xfrm>
          <a:prstGeom prst="rect">
            <a:avLst/>
          </a:prstGeom>
          <a:gradFill flip="none" rotWithShape="1">
            <a:gsLst>
              <a:gs pos="55500">
                <a:schemeClr val="accent4">
                  <a:lumMod val="20000"/>
                  <a:lumOff val="80000"/>
                </a:schemeClr>
              </a:gs>
              <a:gs pos="37000">
                <a:srgbClr val="EBE0B9"/>
              </a:gs>
              <a:gs pos="0">
                <a:schemeClr val="tx2">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1"/>
            <a:tileRect/>
          </a:gradFill>
        </p:spPr>
        <p:txBody>
          <a:bodyPr wrap="square" rtlCol="0">
            <a:spAutoFit/>
          </a:bodyPr>
          <a:lstStyle/>
          <a:p>
            <a:pPr algn="ctr"/>
            <a:r>
              <a:rPr lang="en-US" sz="3200" b="1" dirty="0"/>
              <a:t>Take Away</a:t>
            </a:r>
          </a:p>
          <a:p>
            <a:endParaRPr lang="en-US" sz="2400" b="1" dirty="0"/>
          </a:p>
          <a:p>
            <a:pPr marL="342900" indent="-342900">
              <a:spcBef>
                <a:spcPts val="600"/>
              </a:spcBef>
              <a:buFont typeface="Arial" panose="020B0604020202020204" pitchFamily="34" charset="0"/>
              <a:buChar char="•"/>
            </a:pPr>
            <a:r>
              <a:rPr lang="en-US" sz="2400" dirty="0"/>
              <a:t>Of the methods that can scale to 500 variables, MFM has the best orientations</a:t>
            </a:r>
          </a:p>
          <a:p>
            <a:pPr marL="342900" indent="-342900">
              <a:spcBef>
                <a:spcPts val="600"/>
              </a:spcBef>
              <a:buFont typeface="Arial" panose="020B0604020202020204" pitchFamily="34" charset="0"/>
              <a:buChar char="•"/>
            </a:pPr>
            <a:r>
              <a:rPr lang="en-US" sz="2400" dirty="0"/>
              <a:t>FCI maintains an advantage in recall with DD edges but this is parameter dependent</a:t>
            </a:r>
          </a:p>
          <a:p>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471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4683-B1BC-4C09-B433-AACAFE0A58D8}"/>
              </a:ext>
            </a:extLst>
          </p:cNvPr>
          <p:cNvSpPr>
            <a:spLocks noGrp="1"/>
          </p:cNvSpPr>
          <p:nvPr>
            <p:ph type="title"/>
          </p:nvPr>
        </p:nvSpPr>
        <p:spPr/>
        <p:txBody>
          <a:bodyPr/>
          <a:lstStyle/>
          <a:p>
            <a:r>
              <a:rPr lang="en-US" dirty="0"/>
              <a:t>Algorithmic Efficiency 500 Nodes</a:t>
            </a:r>
          </a:p>
        </p:txBody>
      </p:sp>
      <p:pic>
        <p:nvPicPr>
          <p:cNvPr id="5" name="Content Placeholder 4" descr="A close up of a map&#10;&#10;Description generated with high confidence">
            <a:extLst>
              <a:ext uri="{FF2B5EF4-FFF2-40B4-BE49-F238E27FC236}">
                <a16:creationId xmlns:a16="http://schemas.microsoft.com/office/drawing/2014/main" id="{AA8EB091-9186-4483-9478-9C70052F07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65" r="7137"/>
          <a:stretch/>
        </p:blipFill>
        <p:spPr>
          <a:xfrm>
            <a:off x="368300" y="1690688"/>
            <a:ext cx="5727700" cy="4810667"/>
          </a:xfrm>
        </p:spPr>
      </p:pic>
      <p:pic>
        <p:nvPicPr>
          <p:cNvPr id="7" name="Picture 6" descr="A close up of a map&#10;&#10;Description generated with very high confidence">
            <a:extLst>
              <a:ext uri="{FF2B5EF4-FFF2-40B4-BE49-F238E27FC236}">
                <a16:creationId xmlns:a16="http://schemas.microsoft.com/office/drawing/2014/main" id="{2BE85008-20F9-4423-AEB7-73823870C11A}"/>
              </a:ext>
            </a:extLst>
          </p:cNvPr>
          <p:cNvPicPr>
            <a:picLocks noChangeAspect="1"/>
          </p:cNvPicPr>
          <p:nvPr/>
        </p:nvPicPr>
        <p:blipFill rotWithShape="1">
          <a:blip r:embed="rId3">
            <a:extLst>
              <a:ext uri="{28A0092B-C50C-407E-A947-70E740481C1C}">
                <a14:useLocalDpi xmlns:a14="http://schemas.microsoft.com/office/drawing/2010/main" val="0"/>
              </a:ext>
            </a:extLst>
          </a:blip>
          <a:srcRect l="4042" r="6899"/>
          <a:stretch/>
        </p:blipFill>
        <p:spPr>
          <a:xfrm>
            <a:off x="6200173" y="1690688"/>
            <a:ext cx="5712427" cy="4810667"/>
          </a:xfrm>
          <a:prstGeom prst="rect">
            <a:avLst/>
          </a:prstGeom>
        </p:spPr>
      </p:pic>
    </p:spTree>
    <p:extLst>
      <p:ext uri="{BB962C8B-B14F-4D97-AF65-F5344CB8AC3E}">
        <p14:creationId xmlns:p14="http://schemas.microsoft.com/office/powerpoint/2010/main" val="411729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5498-117D-4A48-B876-BE27FA8E2094}"/>
              </a:ext>
            </a:extLst>
          </p:cNvPr>
          <p:cNvSpPr>
            <a:spLocks noGrp="1"/>
          </p:cNvSpPr>
          <p:nvPr>
            <p:ph type="title"/>
          </p:nvPr>
        </p:nvSpPr>
        <p:spPr/>
        <p:txBody>
          <a:bodyPr/>
          <a:lstStyle/>
          <a:p>
            <a:r>
              <a:rPr lang="en-US" dirty="0"/>
              <a:t>Biomedical Dataset</a:t>
            </a:r>
          </a:p>
        </p:txBody>
      </p:sp>
      <p:sp>
        <p:nvSpPr>
          <p:cNvPr id="3" name="Content Placeholder 2">
            <a:extLst>
              <a:ext uri="{FF2B5EF4-FFF2-40B4-BE49-F238E27FC236}">
                <a16:creationId xmlns:a16="http://schemas.microsoft.com/office/drawing/2014/main" id="{6D65CE81-E865-4DB5-B496-D59969E8B8DF}"/>
              </a:ext>
            </a:extLst>
          </p:cNvPr>
          <p:cNvSpPr>
            <a:spLocks noGrp="1"/>
          </p:cNvSpPr>
          <p:nvPr>
            <p:ph idx="1"/>
          </p:nvPr>
        </p:nvSpPr>
        <p:spPr/>
        <p:txBody>
          <a:bodyPr/>
          <a:lstStyle/>
          <a:p>
            <a:r>
              <a:rPr lang="en-US" b="1" dirty="0"/>
              <a:t>Goal: </a:t>
            </a:r>
            <a:r>
              <a:rPr lang="en-US" dirty="0"/>
              <a:t>Study the effect of HIV on Lung function decline</a:t>
            </a:r>
          </a:p>
          <a:p>
            <a:r>
              <a:rPr lang="en-US" b="1" dirty="0"/>
              <a:t>Variables: </a:t>
            </a:r>
            <a:r>
              <a:rPr lang="en-US" dirty="0"/>
              <a:t>Lung function status, smoking history, patient history, demographics and other clinical information for 933 individuals, half with HIV</a:t>
            </a:r>
          </a:p>
          <a:p>
            <a:r>
              <a:rPr lang="en-US" dirty="0"/>
              <a:t>Filtered low variance variables and samples with missing data for a final dataset of 14 Continuous Variables, 29 Categorical, and 424 samples</a:t>
            </a:r>
          </a:p>
        </p:txBody>
      </p:sp>
    </p:spTree>
    <p:extLst>
      <p:ext uri="{BB962C8B-B14F-4D97-AF65-F5344CB8AC3E}">
        <p14:creationId xmlns:p14="http://schemas.microsoft.com/office/powerpoint/2010/main" val="128806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875B-345B-4998-B2FA-BAE2942C8054}"/>
              </a:ext>
            </a:extLst>
          </p:cNvPr>
          <p:cNvSpPr>
            <a:spLocks noGrp="1"/>
          </p:cNvSpPr>
          <p:nvPr>
            <p:ph type="title"/>
          </p:nvPr>
        </p:nvSpPr>
        <p:spPr/>
        <p:txBody>
          <a:bodyPr/>
          <a:lstStyle/>
          <a:p>
            <a:r>
              <a:rPr lang="en-US" dirty="0"/>
              <a:t>Biologically Validated Edges</a:t>
            </a:r>
          </a:p>
        </p:txBody>
      </p:sp>
      <p:pic>
        <p:nvPicPr>
          <p:cNvPr id="5" name="Content Placeholder 4" descr="A close up of a logo&#10;&#10;Description generated with high confidence">
            <a:extLst>
              <a:ext uri="{FF2B5EF4-FFF2-40B4-BE49-F238E27FC236}">
                <a16:creationId xmlns:a16="http://schemas.microsoft.com/office/drawing/2014/main" id="{0B34218E-936D-4DD2-A263-E7DB37A10B3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16" t="10716" r="25951" b="11117"/>
          <a:stretch/>
        </p:blipFill>
        <p:spPr>
          <a:xfrm>
            <a:off x="1316860" y="1690688"/>
            <a:ext cx="9558280" cy="4456113"/>
          </a:xfrm>
        </p:spPr>
      </p:pic>
    </p:spTree>
    <p:extLst>
      <p:ext uri="{BB962C8B-B14F-4D97-AF65-F5344CB8AC3E}">
        <p14:creationId xmlns:p14="http://schemas.microsoft.com/office/powerpoint/2010/main" val="82004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02F4-3F20-47B7-96BC-7FE58685AD84}"/>
              </a:ext>
            </a:extLst>
          </p:cNvPr>
          <p:cNvSpPr>
            <a:spLocks noGrp="1"/>
          </p:cNvSpPr>
          <p:nvPr>
            <p:ph type="title"/>
          </p:nvPr>
        </p:nvSpPr>
        <p:spPr/>
        <p:txBody>
          <a:bodyPr/>
          <a:lstStyle/>
          <a:p>
            <a:r>
              <a:rPr lang="en-US" dirty="0"/>
              <a:t>New Associations</a:t>
            </a:r>
          </a:p>
        </p:txBody>
      </p:sp>
      <p:pic>
        <p:nvPicPr>
          <p:cNvPr id="5" name="Content Placeholder 4" descr="A close up of a map&#10;&#10;Description generated with high confidence">
            <a:extLst>
              <a:ext uri="{FF2B5EF4-FFF2-40B4-BE49-F238E27FC236}">
                <a16:creationId xmlns:a16="http://schemas.microsoft.com/office/drawing/2014/main" id="{30981B8E-4809-4560-8EB7-6213DDAE02A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963" r="35235"/>
          <a:stretch/>
        </p:blipFill>
        <p:spPr>
          <a:xfrm>
            <a:off x="5219700" y="1027906"/>
            <a:ext cx="6737350" cy="5353762"/>
          </a:xfrm>
        </p:spPr>
      </p:pic>
    </p:spTree>
    <p:extLst>
      <p:ext uri="{BB962C8B-B14F-4D97-AF65-F5344CB8AC3E}">
        <p14:creationId xmlns:p14="http://schemas.microsoft.com/office/powerpoint/2010/main" val="162027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B0BE-512C-49C0-AD95-EB827C4E72E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F3C6FEE-C0C6-42A7-A855-7ADF772CB45E}"/>
              </a:ext>
            </a:extLst>
          </p:cNvPr>
          <p:cNvSpPr>
            <a:spLocks noGrp="1"/>
          </p:cNvSpPr>
          <p:nvPr>
            <p:ph idx="1"/>
          </p:nvPr>
        </p:nvSpPr>
        <p:spPr/>
        <p:txBody>
          <a:bodyPr/>
          <a:lstStyle/>
          <a:p>
            <a:r>
              <a:rPr lang="en-US" dirty="0"/>
              <a:t>MAX strategy improves orientations when balancing precision with recall</a:t>
            </a:r>
          </a:p>
          <a:p>
            <a:pPr lvl="1"/>
            <a:r>
              <a:rPr lang="en-US" dirty="0"/>
              <a:t>Balances orienting too many and not enough colliders</a:t>
            </a:r>
          </a:p>
          <a:p>
            <a:pPr lvl="1"/>
            <a:r>
              <a:rPr lang="en-US" dirty="0"/>
              <a:t>Too slow to be used in practice without optimizations</a:t>
            </a:r>
          </a:p>
          <a:p>
            <a:r>
              <a:rPr lang="en-US" dirty="0"/>
              <a:t>MGM allows MAX strategy to scale to large numbers of variables on mixed data</a:t>
            </a:r>
          </a:p>
          <a:p>
            <a:r>
              <a:rPr lang="en-US" dirty="0"/>
              <a:t>Orientations still need to be improved on real data, but adjacencies tend to be highly reliable</a:t>
            </a:r>
          </a:p>
          <a:p>
            <a:endParaRPr lang="en-US" dirty="0"/>
          </a:p>
        </p:txBody>
      </p:sp>
    </p:spTree>
    <p:extLst>
      <p:ext uri="{BB962C8B-B14F-4D97-AF65-F5344CB8AC3E}">
        <p14:creationId xmlns:p14="http://schemas.microsoft.com/office/powerpoint/2010/main" val="80764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A031-FD1A-408F-AFC7-3C2D77DCDB0F}"/>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73FB5990-1162-444F-9CDA-C55D80E16538}"/>
              </a:ext>
            </a:extLst>
          </p:cNvPr>
          <p:cNvSpPr>
            <a:spLocks noGrp="1"/>
          </p:cNvSpPr>
          <p:nvPr>
            <p:ph idx="1"/>
          </p:nvPr>
        </p:nvSpPr>
        <p:spPr/>
        <p:txBody>
          <a:bodyPr/>
          <a:lstStyle/>
          <a:p>
            <a:r>
              <a:rPr lang="en-US" dirty="0"/>
              <a:t>More widespread simulation studies with data generated from different underlying distributions to determine useful methods in different situations</a:t>
            </a:r>
          </a:p>
          <a:p>
            <a:r>
              <a:rPr lang="en-US" dirty="0"/>
              <a:t>Determine accuracy in identifying latent confounders from simulated and real data</a:t>
            </a:r>
          </a:p>
          <a:p>
            <a:pPr lvl="1"/>
            <a:r>
              <a:rPr lang="en-US" dirty="0"/>
              <a:t>Extend this to miRNA-mRNA interactions</a:t>
            </a:r>
          </a:p>
          <a:p>
            <a:r>
              <a:rPr lang="en-US" dirty="0"/>
              <a:t>Compare parameter selection and stability techniques in the presence of latent variables</a:t>
            </a:r>
          </a:p>
          <a:p>
            <a:endParaRPr lang="en-US" dirty="0"/>
          </a:p>
          <a:p>
            <a:endParaRPr lang="en-US" dirty="0"/>
          </a:p>
          <a:p>
            <a:endParaRPr lang="en-US" dirty="0"/>
          </a:p>
        </p:txBody>
      </p:sp>
    </p:spTree>
    <p:extLst>
      <p:ext uri="{BB962C8B-B14F-4D97-AF65-F5344CB8AC3E}">
        <p14:creationId xmlns:p14="http://schemas.microsoft.com/office/powerpoint/2010/main" val="429443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9CC2-69E1-4298-AF2C-FE16D868F016}"/>
              </a:ext>
            </a:extLst>
          </p:cNvPr>
          <p:cNvSpPr>
            <a:spLocks noGrp="1"/>
          </p:cNvSpPr>
          <p:nvPr>
            <p:ph type="title"/>
          </p:nvPr>
        </p:nvSpPr>
        <p:spPr/>
        <p:txBody>
          <a:bodyPr/>
          <a:lstStyle/>
          <a:p>
            <a:r>
              <a:rPr lang="en-US" dirty="0"/>
              <a:t>Useful Knowledge Requires Causality</a:t>
            </a:r>
          </a:p>
        </p:txBody>
      </p:sp>
      <p:sp>
        <p:nvSpPr>
          <p:cNvPr id="4" name="TextBox 3">
            <a:extLst>
              <a:ext uri="{FF2B5EF4-FFF2-40B4-BE49-F238E27FC236}">
                <a16:creationId xmlns:a16="http://schemas.microsoft.com/office/drawing/2014/main" id="{EACC9D02-D92B-42EE-9D8A-1BADE6FF6D67}"/>
              </a:ext>
            </a:extLst>
          </p:cNvPr>
          <p:cNvSpPr txBox="1"/>
          <p:nvPr/>
        </p:nvSpPr>
        <p:spPr>
          <a:xfrm>
            <a:off x="838201" y="2054577"/>
            <a:ext cx="5111044" cy="584775"/>
          </a:xfrm>
          <a:prstGeom prst="rect">
            <a:avLst/>
          </a:prstGeom>
          <a:noFill/>
        </p:spPr>
        <p:txBody>
          <a:bodyPr wrap="square" rtlCol="0">
            <a:spAutoFit/>
          </a:bodyPr>
          <a:lstStyle/>
          <a:p>
            <a:pPr algn="ctr"/>
            <a:r>
              <a:rPr lang="en-US" sz="3200" b="1" dirty="0"/>
              <a:t>Patient Stratification</a:t>
            </a:r>
          </a:p>
        </p:txBody>
      </p:sp>
      <p:sp>
        <p:nvSpPr>
          <p:cNvPr id="5" name="TextBox 4">
            <a:extLst>
              <a:ext uri="{FF2B5EF4-FFF2-40B4-BE49-F238E27FC236}">
                <a16:creationId xmlns:a16="http://schemas.microsoft.com/office/drawing/2014/main" id="{7815783D-CE58-41E8-822A-0927D3492C40}"/>
              </a:ext>
            </a:extLst>
          </p:cNvPr>
          <p:cNvSpPr txBox="1"/>
          <p:nvPr/>
        </p:nvSpPr>
        <p:spPr>
          <a:xfrm>
            <a:off x="6829778" y="2054577"/>
            <a:ext cx="5092005" cy="584775"/>
          </a:xfrm>
          <a:prstGeom prst="rect">
            <a:avLst/>
          </a:prstGeom>
          <a:noFill/>
        </p:spPr>
        <p:txBody>
          <a:bodyPr wrap="square" rtlCol="0">
            <a:spAutoFit/>
          </a:bodyPr>
          <a:lstStyle/>
          <a:p>
            <a:pPr algn="ctr"/>
            <a:r>
              <a:rPr lang="en-US" sz="3200" b="1" dirty="0"/>
              <a:t>Mechanistic Analysis</a:t>
            </a:r>
          </a:p>
        </p:txBody>
      </p:sp>
      <p:sp>
        <p:nvSpPr>
          <p:cNvPr id="6" name="TextBox 5">
            <a:extLst>
              <a:ext uri="{FF2B5EF4-FFF2-40B4-BE49-F238E27FC236}">
                <a16:creationId xmlns:a16="http://schemas.microsoft.com/office/drawing/2014/main" id="{13EADF62-66C8-4174-ACB8-44CB941F7435}"/>
              </a:ext>
            </a:extLst>
          </p:cNvPr>
          <p:cNvSpPr txBox="1"/>
          <p:nvPr/>
        </p:nvSpPr>
        <p:spPr>
          <a:xfrm>
            <a:off x="838200" y="3183466"/>
            <a:ext cx="540455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Without causal understanding of gene-phenotype relationships</a:t>
            </a:r>
            <a:br>
              <a:rPr lang="en-US" sz="2400" dirty="0"/>
            </a:br>
            <a:r>
              <a:rPr lang="en-US" sz="2400" dirty="0"/>
              <a:t>we will not know why treatment plans are working for particular patients </a:t>
            </a:r>
          </a:p>
          <a:p>
            <a:pPr marL="285750" indent="-285750">
              <a:buFont typeface="Arial" panose="020B0604020202020204" pitchFamily="34" charset="0"/>
              <a:buChar char="•"/>
            </a:pPr>
            <a:r>
              <a:rPr lang="en-US" sz="2400" dirty="0"/>
              <a:t>Can lead to problems if these conditions change</a:t>
            </a:r>
          </a:p>
        </p:txBody>
      </p:sp>
      <p:sp>
        <p:nvSpPr>
          <p:cNvPr id="7" name="TextBox 6">
            <a:extLst>
              <a:ext uri="{FF2B5EF4-FFF2-40B4-BE49-F238E27FC236}">
                <a16:creationId xmlns:a16="http://schemas.microsoft.com/office/drawing/2014/main" id="{C6789833-34F1-433F-86B5-6426D02C1D3E}"/>
              </a:ext>
            </a:extLst>
          </p:cNvPr>
          <p:cNvSpPr txBox="1"/>
          <p:nvPr/>
        </p:nvSpPr>
        <p:spPr>
          <a:xfrm>
            <a:off x="6739467" y="3183466"/>
            <a:ext cx="5182316"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t>Predicting biological mechanisms</a:t>
            </a:r>
            <a:br>
              <a:rPr lang="en-US" sz="2400" dirty="0"/>
            </a:br>
            <a:r>
              <a:rPr lang="en-US" sz="2400" dirty="0"/>
              <a:t>inherently requires causal knowledge</a:t>
            </a:r>
          </a:p>
        </p:txBody>
      </p:sp>
      <p:cxnSp>
        <p:nvCxnSpPr>
          <p:cNvPr id="9" name="Straight Connector 8">
            <a:extLst>
              <a:ext uri="{FF2B5EF4-FFF2-40B4-BE49-F238E27FC236}">
                <a16:creationId xmlns:a16="http://schemas.microsoft.com/office/drawing/2014/main" id="{128C58B1-8802-4CAD-B13A-3B36FA7E241F}"/>
              </a:ext>
            </a:extLst>
          </p:cNvPr>
          <p:cNvCxnSpPr>
            <a:cxnSpLocks/>
          </p:cNvCxnSpPr>
          <p:nvPr/>
        </p:nvCxnSpPr>
        <p:spPr>
          <a:xfrm>
            <a:off x="6389511" y="2054577"/>
            <a:ext cx="0" cy="452684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86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5228-37B4-46DC-8897-23079E247111}"/>
              </a:ext>
            </a:extLst>
          </p:cNvPr>
          <p:cNvSpPr>
            <a:spLocks noGrp="1"/>
          </p:cNvSpPr>
          <p:nvPr>
            <p:ph type="title"/>
          </p:nvPr>
        </p:nvSpPr>
        <p:spPr/>
        <p:txBody>
          <a:bodyPr/>
          <a:lstStyle/>
          <a:p>
            <a:r>
              <a:rPr lang="en-US" dirty="0"/>
              <a:t>Acknowledgements</a:t>
            </a:r>
          </a:p>
        </p:txBody>
      </p:sp>
      <p:sp>
        <p:nvSpPr>
          <p:cNvPr id="4" name="TextBox 3">
            <a:extLst>
              <a:ext uri="{FF2B5EF4-FFF2-40B4-BE49-F238E27FC236}">
                <a16:creationId xmlns:a16="http://schemas.microsoft.com/office/drawing/2014/main" id="{39969C37-6A37-4A32-8BA6-CB1A59E8F9BC}"/>
              </a:ext>
            </a:extLst>
          </p:cNvPr>
          <p:cNvSpPr txBox="1"/>
          <p:nvPr/>
        </p:nvSpPr>
        <p:spPr>
          <a:xfrm>
            <a:off x="838200" y="1827510"/>
            <a:ext cx="1483098" cy="461665"/>
          </a:xfrm>
          <a:prstGeom prst="rect">
            <a:avLst/>
          </a:prstGeom>
          <a:noFill/>
        </p:spPr>
        <p:txBody>
          <a:bodyPr wrap="none" rtlCol="0">
            <a:spAutoFit/>
          </a:bodyPr>
          <a:lstStyle/>
          <a:p>
            <a:r>
              <a:rPr lang="en-US" sz="2400" b="1" dirty="0"/>
              <a:t>Benos Lab</a:t>
            </a:r>
          </a:p>
        </p:txBody>
      </p:sp>
      <p:sp>
        <p:nvSpPr>
          <p:cNvPr id="5" name="TextBox 4">
            <a:extLst>
              <a:ext uri="{FF2B5EF4-FFF2-40B4-BE49-F238E27FC236}">
                <a16:creationId xmlns:a16="http://schemas.microsoft.com/office/drawing/2014/main" id="{FF908101-6909-4B37-BEC0-E74598530F0F}"/>
              </a:ext>
            </a:extLst>
          </p:cNvPr>
          <p:cNvSpPr txBox="1"/>
          <p:nvPr/>
        </p:nvSpPr>
        <p:spPr>
          <a:xfrm>
            <a:off x="828582" y="2982458"/>
            <a:ext cx="1502334" cy="461665"/>
          </a:xfrm>
          <a:prstGeom prst="rect">
            <a:avLst/>
          </a:prstGeom>
          <a:noFill/>
        </p:spPr>
        <p:txBody>
          <a:bodyPr wrap="none" rtlCol="0">
            <a:spAutoFit/>
          </a:bodyPr>
          <a:lstStyle/>
          <a:p>
            <a:r>
              <a:rPr lang="en-US" sz="2400" b="1" dirty="0"/>
              <a:t>ADMT Lab</a:t>
            </a:r>
          </a:p>
        </p:txBody>
      </p:sp>
      <p:sp>
        <p:nvSpPr>
          <p:cNvPr id="6" name="TextBox 5">
            <a:extLst>
              <a:ext uri="{FF2B5EF4-FFF2-40B4-BE49-F238E27FC236}">
                <a16:creationId xmlns:a16="http://schemas.microsoft.com/office/drawing/2014/main" id="{DB3939E4-1A0A-4353-A667-C938BE4E2638}"/>
              </a:ext>
            </a:extLst>
          </p:cNvPr>
          <p:cNvSpPr txBox="1"/>
          <p:nvPr/>
        </p:nvSpPr>
        <p:spPr>
          <a:xfrm>
            <a:off x="838200" y="5474559"/>
            <a:ext cx="2832100" cy="830997"/>
          </a:xfrm>
          <a:prstGeom prst="rect">
            <a:avLst/>
          </a:prstGeom>
          <a:noFill/>
        </p:spPr>
        <p:txBody>
          <a:bodyPr wrap="square" rtlCol="0">
            <a:spAutoFit/>
          </a:bodyPr>
          <a:lstStyle/>
          <a:p>
            <a:r>
              <a:rPr lang="en-US" sz="2400" b="1" dirty="0"/>
              <a:t>CMU Department of Philosophy</a:t>
            </a:r>
          </a:p>
        </p:txBody>
      </p:sp>
      <p:sp>
        <p:nvSpPr>
          <p:cNvPr id="7" name="TextBox 6">
            <a:extLst>
              <a:ext uri="{FF2B5EF4-FFF2-40B4-BE49-F238E27FC236}">
                <a16:creationId xmlns:a16="http://schemas.microsoft.com/office/drawing/2014/main" id="{F1FC4949-0086-485D-B8B7-43470EA35D83}"/>
              </a:ext>
            </a:extLst>
          </p:cNvPr>
          <p:cNvSpPr txBox="1"/>
          <p:nvPr/>
        </p:nvSpPr>
        <p:spPr>
          <a:xfrm>
            <a:off x="4894449" y="1827510"/>
            <a:ext cx="5986447" cy="461665"/>
          </a:xfrm>
          <a:prstGeom prst="rect">
            <a:avLst/>
          </a:prstGeom>
          <a:noFill/>
        </p:spPr>
        <p:txBody>
          <a:bodyPr wrap="none" rtlCol="0">
            <a:spAutoFit/>
          </a:bodyPr>
          <a:lstStyle/>
          <a:p>
            <a:r>
              <a:rPr lang="en-US" sz="2400" dirty="0"/>
              <a:t>Panagiotis V. Benos and Dimitrios V. Manatakis</a:t>
            </a:r>
          </a:p>
        </p:txBody>
      </p:sp>
      <p:sp>
        <p:nvSpPr>
          <p:cNvPr id="8" name="TextBox 7">
            <a:extLst>
              <a:ext uri="{FF2B5EF4-FFF2-40B4-BE49-F238E27FC236}">
                <a16:creationId xmlns:a16="http://schemas.microsoft.com/office/drawing/2014/main" id="{FA4491B9-B92B-4F0A-B059-5B741D5D4DD0}"/>
              </a:ext>
            </a:extLst>
          </p:cNvPr>
          <p:cNvSpPr txBox="1"/>
          <p:nvPr/>
        </p:nvSpPr>
        <p:spPr>
          <a:xfrm>
            <a:off x="4894449" y="2982457"/>
            <a:ext cx="2756204" cy="461665"/>
          </a:xfrm>
          <a:prstGeom prst="rect">
            <a:avLst/>
          </a:prstGeom>
          <a:noFill/>
        </p:spPr>
        <p:txBody>
          <a:bodyPr wrap="none" rtlCol="0">
            <a:spAutoFit/>
          </a:bodyPr>
          <a:lstStyle/>
          <a:p>
            <a:r>
              <a:rPr lang="en-US" sz="2400" dirty="0"/>
              <a:t>Panos K. Chrysanthis</a:t>
            </a:r>
          </a:p>
        </p:txBody>
      </p:sp>
      <p:sp>
        <p:nvSpPr>
          <p:cNvPr id="9" name="TextBox 8">
            <a:extLst>
              <a:ext uri="{FF2B5EF4-FFF2-40B4-BE49-F238E27FC236}">
                <a16:creationId xmlns:a16="http://schemas.microsoft.com/office/drawing/2014/main" id="{D926724C-7985-4401-93C2-224A3246B934}"/>
              </a:ext>
            </a:extLst>
          </p:cNvPr>
          <p:cNvSpPr txBox="1"/>
          <p:nvPr/>
        </p:nvSpPr>
        <p:spPr>
          <a:xfrm>
            <a:off x="4894449" y="5659224"/>
            <a:ext cx="6586355" cy="461665"/>
          </a:xfrm>
          <a:prstGeom prst="rect">
            <a:avLst/>
          </a:prstGeom>
          <a:noFill/>
        </p:spPr>
        <p:txBody>
          <a:bodyPr wrap="none" rtlCol="0">
            <a:spAutoFit/>
          </a:bodyPr>
          <a:lstStyle/>
          <a:p>
            <a:r>
              <a:rPr lang="en-US" sz="2400" dirty="0"/>
              <a:t>Joseph D. Ramsey, Peter Spirtes, and Clark Glymour</a:t>
            </a:r>
          </a:p>
        </p:txBody>
      </p:sp>
      <p:sp>
        <p:nvSpPr>
          <p:cNvPr id="10" name="TextBox 9">
            <a:extLst>
              <a:ext uri="{FF2B5EF4-FFF2-40B4-BE49-F238E27FC236}">
                <a16:creationId xmlns:a16="http://schemas.microsoft.com/office/drawing/2014/main" id="{6F6CCED5-10D2-430C-8D38-8D4997AB5A26}"/>
              </a:ext>
            </a:extLst>
          </p:cNvPr>
          <p:cNvSpPr txBox="1"/>
          <p:nvPr/>
        </p:nvSpPr>
        <p:spPr>
          <a:xfrm>
            <a:off x="838666" y="3976605"/>
            <a:ext cx="3250734" cy="830997"/>
          </a:xfrm>
          <a:prstGeom prst="rect">
            <a:avLst/>
          </a:prstGeom>
          <a:noFill/>
        </p:spPr>
        <p:txBody>
          <a:bodyPr wrap="square" rtlCol="0">
            <a:spAutoFit/>
          </a:bodyPr>
          <a:lstStyle/>
          <a:p>
            <a:r>
              <a:rPr lang="en-US" sz="2400" b="1" dirty="0"/>
              <a:t>University of Pittsburgh Medical Center</a:t>
            </a:r>
          </a:p>
        </p:txBody>
      </p:sp>
      <p:sp>
        <p:nvSpPr>
          <p:cNvPr id="11" name="TextBox 10">
            <a:extLst>
              <a:ext uri="{FF2B5EF4-FFF2-40B4-BE49-F238E27FC236}">
                <a16:creationId xmlns:a16="http://schemas.microsoft.com/office/drawing/2014/main" id="{5FA59658-C5EA-4B14-BA90-32B403DF6EF6}"/>
              </a:ext>
            </a:extLst>
          </p:cNvPr>
          <p:cNvSpPr txBox="1"/>
          <p:nvPr/>
        </p:nvSpPr>
        <p:spPr>
          <a:xfrm>
            <a:off x="4894449" y="4345938"/>
            <a:ext cx="1846980" cy="461665"/>
          </a:xfrm>
          <a:prstGeom prst="rect">
            <a:avLst/>
          </a:prstGeom>
          <a:noFill/>
        </p:spPr>
        <p:txBody>
          <a:bodyPr wrap="none" rtlCol="0">
            <a:spAutoFit/>
          </a:bodyPr>
          <a:lstStyle/>
          <a:p>
            <a:r>
              <a:rPr lang="en-US" sz="2400" dirty="0"/>
              <a:t>Alison Morris</a:t>
            </a:r>
          </a:p>
        </p:txBody>
      </p:sp>
    </p:spTree>
    <p:extLst>
      <p:ext uri="{BB962C8B-B14F-4D97-AF65-F5344CB8AC3E}">
        <p14:creationId xmlns:p14="http://schemas.microsoft.com/office/powerpoint/2010/main" val="75779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533400"/>
            <a:ext cx="7296525" cy="990600"/>
          </a:xfrm>
        </p:spPr>
        <p:txBody>
          <a:bodyPr>
            <a:normAutofit/>
          </a:bodyPr>
          <a:lstStyle/>
          <a:p>
            <a:r>
              <a:rPr lang="en-US" sz="4000" b="1" dirty="0">
                <a:latin typeface="Calibri" charset="0"/>
                <a:ea typeface="Calibri" charset="0"/>
                <a:cs typeface="Calibri" charset="0"/>
              </a:rPr>
              <a:t>Postdocs wanted!</a:t>
            </a:r>
          </a:p>
        </p:txBody>
      </p:sp>
      <p:sp>
        <p:nvSpPr>
          <p:cNvPr id="3" name="Content Placeholder 2"/>
          <p:cNvSpPr>
            <a:spLocks noGrp="1"/>
          </p:cNvSpPr>
          <p:nvPr>
            <p:ph idx="1"/>
          </p:nvPr>
        </p:nvSpPr>
        <p:spPr>
          <a:xfrm>
            <a:off x="931984" y="1414816"/>
            <a:ext cx="7032573" cy="1499672"/>
          </a:xfrm>
        </p:spPr>
        <p:txBody>
          <a:bodyPr>
            <a:normAutofit/>
          </a:bodyPr>
          <a:lstStyle/>
          <a:p>
            <a:pPr>
              <a:buFontTx/>
              <a:buChar char="-"/>
            </a:pPr>
            <a:r>
              <a:rPr lang="en-US" sz="2400" dirty="0">
                <a:latin typeface="Calibri" charset="0"/>
                <a:ea typeface="Calibri" charset="0"/>
                <a:cs typeface="Calibri" charset="0"/>
              </a:rPr>
              <a:t>Develop causal graphical models for integrating biomedical and clinical Big Data</a:t>
            </a:r>
          </a:p>
          <a:p>
            <a:pPr>
              <a:buFontTx/>
              <a:buChar char="-"/>
            </a:pPr>
            <a:r>
              <a:rPr lang="en-US" sz="2400" dirty="0">
                <a:latin typeface="Calibri" charset="0"/>
                <a:ea typeface="Calibri" charset="0"/>
                <a:cs typeface="Calibri" charset="0"/>
              </a:rPr>
              <a:t>Apply them to cancer and chronic lung diseases</a:t>
            </a:r>
          </a:p>
          <a:p>
            <a:pPr marL="0" indent="0">
              <a:buNone/>
            </a:pPr>
            <a:endParaRPr lang="en-US" sz="2400" dirty="0">
              <a:latin typeface="Calibri" charset="0"/>
              <a:ea typeface="Calibri" charset="0"/>
              <a:cs typeface="Calibri" charset="0"/>
            </a:endParaRPr>
          </a:p>
          <a:p>
            <a:pPr marL="0" indent="0">
              <a:buNone/>
            </a:pPr>
            <a:endParaRPr lang="en-US" sz="2400" dirty="0">
              <a:latin typeface="Calibri" charset="0"/>
              <a:ea typeface="Calibri" charset="0"/>
              <a:cs typeface="Calibri" charset="0"/>
            </a:endParaRPr>
          </a:p>
        </p:txBody>
      </p:sp>
      <p:pic>
        <p:nvPicPr>
          <p:cNvPr id="4" name="Picture 3" descr="BS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332" y="586676"/>
            <a:ext cx="2225071" cy="2327812"/>
          </a:xfrm>
          <a:prstGeom prst="rect">
            <a:avLst/>
          </a:prstGeom>
          <a:ln>
            <a:solidFill>
              <a:srgbClr val="292934"/>
            </a:solidFill>
          </a:ln>
          <a:effectLst>
            <a:outerShdw blurRad="50800" dist="88900" dir="2700000" algn="tl" rotWithShape="0">
              <a:prstClr val="black">
                <a:alpha val="40000"/>
              </a:prstClr>
            </a:outerShdw>
          </a:effectLst>
        </p:spPr>
      </p:pic>
      <p:pic>
        <p:nvPicPr>
          <p:cNvPr id="5" name="Picture 4" descr="Pittsburgh_downt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332" y="3346550"/>
            <a:ext cx="3841940" cy="2556637"/>
          </a:xfrm>
          <a:prstGeom prst="rect">
            <a:avLst/>
          </a:prstGeom>
          <a:ln>
            <a:solidFill>
              <a:srgbClr val="292934"/>
            </a:solidFill>
          </a:ln>
          <a:effectLst>
            <a:outerShdw blurRad="50800" dist="88900" dir="2700000" algn="tl" rotWithShape="0">
              <a:prstClr val="black">
                <a:alpha val="40000"/>
              </a:prstClr>
            </a:outerShdw>
          </a:effectLst>
        </p:spPr>
      </p:pic>
      <p:sp>
        <p:nvSpPr>
          <p:cNvPr id="8" name="Content Placeholder 2"/>
          <p:cNvSpPr txBox="1">
            <a:spLocks/>
          </p:cNvSpPr>
          <p:nvPr/>
        </p:nvSpPr>
        <p:spPr>
          <a:xfrm>
            <a:off x="931984" y="3087758"/>
            <a:ext cx="6646985" cy="3247492"/>
          </a:xfrm>
          <a:prstGeom prst="rect">
            <a:avLst/>
          </a:prstGeom>
          <a:ln>
            <a:no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2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200" b="1" dirty="0">
                <a:latin typeface="Calibri" charset="0"/>
                <a:ea typeface="Calibri" charset="0"/>
                <a:cs typeface="Calibri" charset="0"/>
              </a:rPr>
              <a:t>Send e-mail to: </a:t>
            </a:r>
            <a:r>
              <a:rPr lang="en-US" sz="3200" b="1" dirty="0" err="1">
                <a:latin typeface="Calibri" charset="0"/>
                <a:ea typeface="Calibri" charset="0"/>
                <a:cs typeface="Calibri" charset="0"/>
              </a:rPr>
              <a:t>Takis</a:t>
            </a:r>
            <a:r>
              <a:rPr lang="en-US" sz="3200" b="1" dirty="0">
                <a:latin typeface="Calibri" charset="0"/>
                <a:ea typeface="Calibri" charset="0"/>
                <a:cs typeface="Calibri" charset="0"/>
              </a:rPr>
              <a:t> </a:t>
            </a:r>
            <a:r>
              <a:rPr lang="en-US" sz="3200" b="1" dirty="0" err="1">
                <a:latin typeface="Calibri" charset="0"/>
                <a:ea typeface="Calibri" charset="0"/>
                <a:cs typeface="Calibri" charset="0"/>
              </a:rPr>
              <a:t>Benos</a:t>
            </a:r>
            <a:r>
              <a:rPr lang="en-US" sz="3200" b="1" dirty="0">
                <a:latin typeface="Calibri" charset="0"/>
                <a:ea typeface="Calibri" charset="0"/>
                <a:cs typeface="Calibri" charset="0"/>
              </a:rPr>
              <a:t>, PhD</a:t>
            </a:r>
          </a:p>
          <a:p>
            <a:pPr marL="0" indent="0">
              <a:buNone/>
            </a:pPr>
            <a:r>
              <a:rPr lang="en-US" sz="2400" dirty="0">
                <a:latin typeface="Calibri" charset="0"/>
                <a:ea typeface="Calibri" charset="0"/>
                <a:cs typeface="Calibri" charset="0"/>
              </a:rPr>
              <a:t>Professor and Vice Chair</a:t>
            </a:r>
          </a:p>
          <a:p>
            <a:pPr marL="0" indent="0">
              <a:buNone/>
            </a:pPr>
            <a:r>
              <a:rPr lang="en-US" sz="2400" dirty="0">
                <a:latin typeface="Calibri" charset="0"/>
                <a:ea typeface="Calibri" charset="0"/>
                <a:cs typeface="Calibri" charset="0"/>
              </a:rPr>
              <a:t>Department of Computational and Systems Biology</a:t>
            </a:r>
          </a:p>
          <a:p>
            <a:pPr marL="0" indent="0">
              <a:buNone/>
            </a:pPr>
            <a:r>
              <a:rPr lang="en-US" sz="2400" dirty="0">
                <a:latin typeface="Calibri" charset="0"/>
                <a:ea typeface="Calibri" charset="0"/>
                <a:cs typeface="Calibri" charset="0"/>
              </a:rPr>
              <a:t>University of Pittsburgh School of Medicine</a:t>
            </a:r>
          </a:p>
          <a:p>
            <a:pPr marL="0" indent="0">
              <a:buNone/>
            </a:pPr>
            <a:endParaRPr lang="en-US" sz="2400" dirty="0">
              <a:latin typeface="Calibri" charset="0"/>
              <a:ea typeface="Calibri" charset="0"/>
              <a:cs typeface="Calibri" charset="0"/>
            </a:endParaRPr>
          </a:p>
          <a:p>
            <a:pPr marL="0" indent="0">
              <a:buNone/>
            </a:pPr>
            <a:r>
              <a:rPr lang="en-US" sz="2400" dirty="0">
                <a:latin typeface="Calibri" charset="0"/>
                <a:ea typeface="Calibri" charset="0"/>
                <a:cs typeface="Calibri" charset="0"/>
              </a:rPr>
              <a:t>benos@pitt.edu</a:t>
            </a:r>
          </a:p>
          <a:p>
            <a:pPr marL="0" indent="0">
              <a:buNone/>
            </a:pPr>
            <a:r>
              <a:rPr lang="en-US" sz="2400" dirty="0">
                <a:latin typeface="Calibri" charset="0"/>
                <a:ea typeface="Calibri" charset="0"/>
                <a:cs typeface="Calibri" charset="0"/>
              </a:rPr>
              <a:t>http://</a:t>
            </a:r>
            <a:r>
              <a:rPr lang="en-US" sz="2400" dirty="0" err="1">
                <a:latin typeface="Calibri" charset="0"/>
                <a:ea typeface="Calibri" charset="0"/>
                <a:cs typeface="Calibri" charset="0"/>
              </a:rPr>
              <a:t>www.benoslab.pitt.edu</a:t>
            </a:r>
            <a:endParaRPr lang="en-US" sz="2400" dirty="0">
              <a:latin typeface="Calibri" charset="0"/>
              <a:ea typeface="Calibri" charset="0"/>
              <a:cs typeface="Calibri" charset="0"/>
            </a:endParaRPr>
          </a:p>
          <a:p>
            <a:pPr marL="0" indent="0">
              <a:buNone/>
            </a:pP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7435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50ED5F-1FEB-4C06-98FF-3BDF673DBD82}"/>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FA7BC4F7-6311-4CDA-911D-4B922B879D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06754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9E3-96FD-4B07-90AA-EC90C922B73E}"/>
              </a:ext>
            </a:extLst>
          </p:cNvPr>
          <p:cNvSpPr>
            <a:spLocks noGrp="1"/>
          </p:cNvSpPr>
          <p:nvPr>
            <p:ph type="title"/>
          </p:nvPr>
        </p:nvSpPr>
        <p:spPr/>
        <p:txBody>
          <a:bodyPr/>
          <a:lstStyle/>
          <a:p>
            <a:r>
              <a:rPr lang="en-US" dirty="0"/>
              <a:t>Deleted Scenes</a:t>
            </a:r>
          </a:p>
        </p:txBody>
      </p:sp>
      <p:sp>
        <p:nvSpPr>
          <p:cNvPr id="3" name="Text Placeholder 2">
            <a:extLst>
              <a:ext uri="{FF2B5EF4-FFF2-40B4-BE49-F238E27FC236}">
                <a16:creationId xmlns:a16="http://schemas.microsoft.com/office/drawing/2014/main" id="{9E2E5623-3642-49A9-95C3-D04732F5DA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5534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398-1BEB-4889-8BEC-DFD5C675DEF9}"/>
              </a:ext>
            </a:extLst>
          </p:cNvPr>
          <p:cNvSpPr>
            <a:spLocks noGrp="1"/>
          </p:cNvSpPr>
          <p:nvPr>
            <p:ph type="title"/>
          </p:nvPr>
        </p:nvSpPr>
        <p:spPr/>
        <p:txBody>
          <a:bodyPr/>
          <a:lstStyle/>
          <a:p>
            <a:r>
              <a:rPr lang="en-US" dirty="0"/>
              <a:t>Simulating Mixed Data</a:t>
            </a:r>
          </a:p>
        </p:txBody>
      </p:sp>
      <p:sp>
        <p:nvSpPr>
          <p:cNvPr id="4" name="Oval 3">
            <a:extLst>
              <a:ext uri="{FF2B5EF4-FFF2-40B4-BE49-F238E27FC236}">
                <a16:creationId xmlns:a16="http://schemas.microsoft.com/office/drawing/2014/main" id="{28691BBA-260A-4FA5-A2D5-BD8A077C3771}"/>
              </a:ext>
            </a:extLst>
          </p:cNvPr>
          <p:cNvSpPr/>
          <p:nvPr/>
        </p:nvSpPr>
        <p:spPr>
          <a:xfrm>
            <a:off x="1569156" y="29238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a:t>
            </a:r>
          </a:p>
        </p:txBody>
      </p:sp>
      <p:sp>
        <p:nvSpPr>
          <p:cNvPr id="5" name="Oval 4">
            <a:extLst>
              <a:ext uri="{FF2B5EF4-FFF2-40B4-BE49-F238E27FC236}">
                <a16:creationId xmlns:a16="http://schemas.microsoft.com/office/drawing/2014/main" id="{5B34714E-0191-496B-AC18-82BC2437E174}"/>
              </a:ext>
            </a:extLst>
          </p:cNvPr>
          <p:cNvSpPr/>
          <p:nvPr/>
        </p:nvSpPr>
        <p:spPr>
          <a:xfrm>
            <a:off x="3397956" y="29238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a:t>
            </a:r>
          </a:p>
        </p:txBody>
      </p:sp>
      <p:sp>
        <p:nvSpPr>
          <p:cNvPr id="6" name="Oval 5">
            <a:extLst>
              <a:ext uri="{FF2B5EF4-FFF2-40B4-BE49-F238E27FC236}">
                <a16:creationId xmlns:a16="http://schemas.microsoft.com/office/drawing/2014/main" id="{18F7F297-1AD1-466A-8EA9-66472A8E8B41}"/>
              </a:ext>
            </a:extLst>
          </p:cNvPr>
          <p:cNvSpPr/>
          <p:nvPr/>
        </p:nvSpPr>
        <p:spPr>
          <a:xfrm>
            <a:off x="2483556" y="463161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cxnSp>
        <p:nvCxnSpPr>
          <p:cNvPr id="7" name="Straight Arrow Connector 6">
            <a:extLst>
              <a:ext uri="{FF2B5EF4-FFF2-40B4-BE49-F238E27FC236}">
                <a16:creationId xmlns:a16="http://schemas.microsoft.com/office/drawing/2014/main" id="{6D60546C-F53F-46BD-B7DB-640B482DC216}"/>
              </a:ext>
            </a:extLst>
          </p:cNvPr>
          <p:cNvCxnSpPr>
            <a:stCxn id="4" idx="4"/>
            <a:endCxn id="6" idx="1"/>
          </p:cNvCxnSpPr>
          <p:nvPr/>
        </p:nvCxnSpPr>
        <p:spPr>
          <a:xfrm>
            <a:off x="2026356" y="3838222"/>
            <a:ext cx="591111" cy="92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2AD7B9A-56B4-4C7F-9579-C151AC567F38}"/>
              </a:ext>
            </a:extLst>
          </p:cNvPr>
          <p:cNvCxnSpPr>
            <a:stCxn id="5" idx="4"/>
            <a:endCxn id="6" idx="7"/>
          </p:cNvCxnSpPr>
          <p:nvPr/>
        </p:nvCxnSpPr>
        <p:spPr>
          <a:xfrm flipH="1">
            <a:off x="3264045" y="3838222"/>
            <a:ext cx="591111" cy="92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CF37BC-27C5-45FD-A726-AD95A15B3AE8}"/>
              </a:ext>
            </a:extLst>
          </p:cNvPr>
          <p:cNvSpPr txBox="1"/>
          <p:nvPr/>
        </p:nvSpPr>
        <p:spPr>
          <a:xfrm>
            <a:off x="7789333" y="2246489"/>
            <a:ext cx="2047676" cy="461665"/>
          </a:xfrm>
          <a:prstGeom prst="rect">
            <a:avLst/>
          </a:prstGeom>
          <a:noFill/>
        </p:spPr>
        <p:txBody>
          <a:bodyPr wrap="none" rtlCol="0">
            <a:spAutoFit/>
          </a:bodyPr>
          <a:lstStyle/>
          <a:p>
            <a:r>
              <a:rPr lang="en-US" sz="2400" b="1" dirty="0"/>
              <a:t>All Continuous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33E66C-1C21-4326-8B7A-EF6B945742BA}"/>
                  </a:ext>
                </a:extLst>
              </p:cNvPr>
              <p:cNvSpPr txBox="1"/>
              <p:nvPr/>
            </p:nvSpPr>
            <p:spPr>
              <a:xfrm>
                <a:off x="7007997" y="3263955"/>
                <a:ext cx="36103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8F33E66C-1C21-4326-8B7A-EF6B945742BA}"/>
                  </a:ext>
                </a:extLst>
              </p:cNvPr>
              <p:cNvSpPr txBox="1">
                <a:spLocks noRot="1" noChangeAspect="1" noMove="1" noResize="1" noEditPoints="1" noAdjustHandles="1" noChangeArrowheads="1" noChangeShapeType="1" noTextEdit="1"/>
              </p:cNvSpPr>
              <p:nvPr/>
            </p:nvSpPr>
            <p:spPr>
              <a:xfrm>
                <a:off x="7007997" y="3263955"/>
                <a:ext cx="3610347" cy="461665"/>
              </a:xfrm>
              <a:prstGeom prst="rect">
                <a:avLst/>
              </a:prstGeom>
              <a:blipFill>
                <a:blip r:embed="rId3"/>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284426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398-1BEB-4889-8BEC-DFD5C675DEF9}"/>
              </a:ext>
            </a:extLst>
          </p:cNvPr>
          <p:cNvSpPr>
            <a:spLocks noGrp="1"/>
          </p:cNvSpPr>
          <p:nvPr>
            <p:ph type="title"/>
          </p:nvPr>
        </p:nvSpPr>
        <p:spPr/>
        <p:txBody>
          <a:bodyPr/>
          <a:lstStyle/>
          <a:p>
            <a:r>
              <a:rPr lang="en-US" dirty="0"/>
              <a:t>Simulating Mixed Data</a:t>
            </a:r>
          </a:p>
        </p:txBody>
      </p:sp>
      <p:sp>
        <p:nvSpPr>
          <p:cNvPr id="4" name="Rectangle 3">
            <a:extLst>
              <a:ext uri="{FF2B5EF4-FFF2-40B4-BE49-F238E27FC236}">
                <a16:creationId xmlns:a16="http://schemas.microsoft.com/office/drawing/2014/main" id="{28691BBA-260A-4FA5-A2D5-BD8A077C3771}"/>
              </a:ext>
            </a:extLst>
          </p:cNvPr>
          <p:cNvSpPr/>
          <p:nvPr/>
        </p:nvSpPr>
        <p:spPr>
          <a:xfrm>
            <a:off x="1569156" y="292382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a:t>
            </a:r>
          </a:p>
        </p:txBody>
      </p:sp>
      <p:sp>
        <p:nvSpPr>
          <p:cNvPr id="5" name="Oval 4">
            <a:extLst>
              <a:ext uri="{FF2B5EF4-FFF2-40B4-BE49-F238E27FC236}">
                <a16:creationId xmlns:a16="http://schemas.microsoft.com/office/drawing/2014/main" id="{5B34714E-0191-496B-AC18-82BC2437E174}"/>
              </a:ext>
            </a:extLst>
          </p:cNvPr>
          <p:cNvSpPr/>
          <p:nvPr/>
        </p:nvSpPr>
        <p:spPr>
          <a:xfrm>
            <a:off x="3397956" y="29238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a:t>
            </a:r>
          </a:p>
        </p:txBody>
      </p:sp>
      <p:sp>
        <p:nvSpPr>
          <p:cNvPr id="6" name="Oval 5">
            <a:extLst>
              <a:ext uri="{FF2B5EF4-FFF2-40B4-BE49-F238E27FC236}">
                <a16:creationId xmlns:a16="http://schemas.microsoft.com/office/drawing/2014/main" id="{18F7F297-1AD1-466A-8EA9-66472A8E8B41}"/>
              </a:ext>
            </a:extLst>
          </p:cNvPr>
          <p:cNvSpPr/>
          <p:nvPr/>
        </p:nvSpPr>
        <p:spPr>
          <a:xfrm>
            <a:off x="2483556" y="463161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cxnSp>
        <p:nvCxnSpPr>
          <p:cNvPr id="7" name="Straight Arrow Connector 6">
            <a:extLst>
              <a:ext uri="{FF2B5EF4-FFF2-40B4-BE49-F238E27FC236}">
                <a16:creationId xmlns:a16="http://schemas.microsoft.com/office/drawing/2014/main" id="{6D60546C-F53F-46BD-B7DB-640B482DC216}"/>
              </a:ext>
            </a:extLst>
          </p:cNvPr>
          <p:cNvCxnSpPr>
            <a:endCxn id="6" idx="1"/>
          </p:cNvCxnSpPr>
          <p:nvPr/>
        </p:nvCxnSpPr>
        <p:spPr>
          <a:xfrm>
            <a:off x="2026356" y="3838222"/>
            <a:ext cx="591111" cy="92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2AD7B9A-56B4-4C7F-9579-C151AC567F38}"/>
              </a:ext>
            </a:extLst>
          </p:cNvPr>
          <p:cNvCxnSpPr>
            <a:stCxn id="5" idx="4"/>
            <a:endCxn id="6" idx="7"/>
          </p:cNvCxnSpPr>
          <p:nvPr/>
        </p:nvCxnSpPr>
        <p:spPr>
          <a:xfrm flipH="1">
            <a:off x="3264045" y="3838222"/>
            <a:ext cx="591111" cy="92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CF37BC-27C5-45FD-A726-AD95A15B3AE8}"/>
              </a:ext>
            </a:extLst>
          </p:cNvPr>
          <p:cNvSpPr txBox="1"/>
          <p:nvPr/>
        </p:nvSpPr>
        <p:spPr>
          <a:xfrm>
            <a:off x="6519208" y="2246489"/>
            <a:ext cx="4587923" cy="461665"/>
          </a:xfrm>
          <a:prstGeom prst="rect">
            <a:avLst/>
          </a:prstGeom>
          <a:noFill/>
        </p:spPr>
        <p:txBody>
          <a:bodyPr wrap="none" rtlCol="0">
            <a:spAutoFit/>
          </a:bodyPr>
          <a:lstStyle/>
          <a:p>
            <a:r>
              <a:rPr lang="en-US" sz="2400" b="1" dirty="0"/>
              <a:t>Continuous Child of Mixed Parents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33E66C-1C21-4326-8B7A-EF6B945742BA}"/>
                  </a:ext>
                </a:extLst>
              </p:cNvPr>
              <p:cNvSpPr txBox="1"/>
              <p:nvPr/>
            </p:nvSpPr>
            <p:spPr>
              <a:xfrm>
                <a:off x="7007997" y="3263955"/>
                <a:ext cx="37410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8F33E66C-1C21-4326-8B7A-EF6B945742BA}"/>
                  </a:ext>
                </a:extLst>
              </p:cNvPr>
              <p:cNvSpPr txBox="1">
                <a:spLocks noRot="1" noChangeAspect="1" noMove="1" noResize="1" noEditPoints="1" noAdjustHandles="1" noChangeArrowheads="1" noChangeShapeType="1" noTextEdit="1"/>
              </p:cNvSpPr>
              <p:nvPr/>
            </p:nvSpPr>
            <p:spPr>
              <a:xfrm>
                <a:off x="7007997" y="3263955"/>
                <a:ext cx="3741089" cy="461665"/>
              </a:xfrm>
              <a:prstGeom prst="rect">
                <a:avLst/>
              </a:prstGeom>
              <a:blipFill>
                <a:blip r:embed="rId3"/>
                <a:stretch>
                  <a:fillRect b="-1710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1F49593-324D-405C-9AB8-9FE89493AB8D}"/>
              </a:ext>
            </a:extLst>
          </p:cNvPr>
          <p:cNvSpPr txBox="1"/>
          <p:nvPr/>
        </p:nvSpPr>
        <p:spPr>
          <a:xfrm>
            <a:off x="7007997" y="4345690"/>
            <a:ext cx="3741089" cy="1200329"/>
          </a:xfrm>
          <a:prstGeom prst="rect">
            <a:avLst/>
          </a:prstGeom>
          <a:noFill/>
        </p:spPr>
        <p:txBody>
          <a:bodyPr wrap="square" rtlCol="0">
            <a:spAutoFit/>
          </a:bodyPr>
          <a:lstStyle/>
          <a:p>
            <a:pPr algn="just"/>
            <a:r>
              <a:rPr lang="en-US" sz="2400" dirty="0"/>
              <a:t>Different edge parameter depending upon categorical value of X</a:t>
            </a:r>
          </a:p>
        </p:txBody>
      </p:sp>
      <p:cxnSp>
        <p:nvCxnSpPr>
          <p:cNvPr id="12" name="Straight Arrow Connector 11">
            <a:extLst>
              <a:ext uri="{FF2B5EF4-FFF2-40B4-BE49-F238E27FC236}">
                <a16:creationId xmlns:a16="http://schemas.microsoft.com/office/drawing/2014/main" id="{D8EB0BDB-7D21-4830-BBB8-4B45D6BBF33C}"/>
              </a:ext>
            </a:extLst>
          </p:cNvPr>
          <p:cNvCxnSpPr/>
          <p:nvPr/>
        </p:nvCxnSpPr>
        <p:spPr>
          <a:xfrm>
            <a:off x="8032830" y="3725620"/>
            <a:ext cx="0" cy="730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552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398-1BEB-4889-8BEC-DFD5C675DEF9}"/>
              </a:ext>
            </a:extLst>
          </p:cNvPr>
          <p:cNvSpPr>
            <a:spLocks noGrp="1"/>
          </p:cNvSpPr>
          <p:nvPr>
            <p:ph type="title"/>
          </p:nvPr>
        </p:nvSpPr>
        <p:spPr/>
        <p:txBody>
          <a:bodyPr/>
          <a:lstStyle/>
          <a:p>
            <a:r>
              <a:rPr lang="en-US" dirty="0"/>
              <a:t>Simulating Mixed Data</a:t>
            </a:r>
          </a:p>
        </p:txBody>
      </p:sp>
      <p:sp>
        <p:nvSpPr>
          <p:cNvPr id="5" name="Rectangle 4">
            <a:extLst>
              <a:ext uri="{FF2B5EF4-FFF2-40B4-BE49-F238E27FC236}">
                <a16:creationId xmlns:a16="http://schemas.microsoft.com/office/drawing/2014/main" id="{5B34714E-0191-496B-AC18-82BC2437E174}"/>
              </a:ext>
            </a:extLst>
          </p:cNvPr>
          <p:cNvSpPr/>
          <p:nvPr/>
        </p:nvSpPr>
        <p:spPr>
          <a:xfrm>
            <a:off x="2483556" y="234955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a:t>
            </a:r>
          </a:p>
        </p:txBody>
      </p:sp>
      <p:sp>
        <p:nvSpPr>
          <p:cNvPr id="6" name="Rectangle 5">
            <a:extLst>
              <a:ext uri="{FF2B5EF4-FFF2-40B4-BE49-F238E27FC236}">
                <a16:creationId xmlns:a16="http://schemas.microsoft.com/office/drawing/2014/main" id="{18F7F297-1AD1-466A-8EA9-66472A8E8B41}"/>
              </a:ext>
            </a:extLst>
          </p:cNvPr>
          <p:cNvSpPr/>
          <p:nvPr/>
        </p:nvSpPr>
        <p:spPr>
          <a:xfrm>
            <a:off x="2483556" y="463161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cxnSp>
        <p:nvCxnSpPr>
          <p:cNvPr id="8" name="Straight Arrow Connector 7">
            <a:extLst>
              <a:ext uri="{FF2B5EF4-FFF2-40B4-BE49-F238E27FC236}">
                <a16:creationId xmlns:a16="http://schemas.microsoft.com/office/drawing/2014/main" id="{42AD7B9A-56B4-4C7F-9579-C151AC567F38}"/>
              </a:ext>
            </a:extLst>
          </p:cNvPr>
          <p:cNvCxnSpPr>
            <a:cxnSpLocks/>
            <a:stCxn id="5" idx="2"/>
            <a:endCxn id="6" idx="0"/>
          </p:cNvCxnSpPr>
          <p:nvPr/>
        </p:nvCxnSpPr>
        <p:spPr>
          <a:xfrm>
            <a:off x="2940756" y="3263955"/>
            <a:ext cx="0" cy="1367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CF37BC-27C5-45FD-A726-AD95A15B3AE8}"/>
              </a:ext>
            </a:extLst>
          </p:cNvPr>
          <p:cNvSpPr txBox="1"/>
          <p:nvPr/>
        </p:nvSpPr>
        <p:spPr>
          <a:xfrm>
            <a:off x="7789333" y="2246489"/>
            <a:ext cx="1937005" cy="461665"/>
          </a:xfrm>
          <a:prstGeom prst="rect">
            <a:avLst/>
          </a:prstGeom>
          <a:noFill/>
        </p:spPr>
        <p:txBody>
          <a:bodyPr wrap="none" rtlCol="0">
            <a:spAutoFit/>
          </a:bodyPr>
          <a:lstStyle/>
          <a:p>
            <a:r>
              <a:rPr lang="en-US" sz="2400" b="1" dirty="0"/>
              <a:t>Discrete Child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33E66C-1C21-4326-8B7A-EF6B945742BA}"/>
                  </a:ext>
                </a:extLst>
              </p:cNvPr>
              <p:cNvSpPr txBox="1"/>
              <p:nvPr/>
            </p:nvSpPr>
            <p:spPr>
              <a:xfrm>
                <a:off x="6127435" y="3012899"/>
                <a:ext cx="5260799" cy="913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𝑍</m:t>
                          </m:r>
                          <m:r>
                            <a:rPr lang="en-US" sz="2400" b="0" i="1" smtClean="0">
                              <a:latin typeface="Cambria Math" panose="02040503050406030204" pitchFamily="18" charset="0"/>
                            </a:rPr>
                            <m:t>=0 | </m:t>
                          </m:r>
                          <m:r>
                            <a:rPr lang="en-US" sz="2400" b="0" i="1" smtClean="0">
                              <a:latin typeface="Cambria Math" panose="02040503050406030204" pitchFamily="18" charset="0"/>
                            </a:rPr>
                            <m:t>𝑌</m:t>
                          </m:r>
                          <m:r>
                            <a:rPr lang="en-US" sz="2400" b="0" i="1" smtClean="0">
                              <a:latin typeface="Cambria Math" panose="02040503050406030204" pitchFamily="18" charset="0"/>
                            </a:rPr>
                            <m:t>=0</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𝐷</m:t>
                                  </m:r>
                                </m:e>
                                <m:sub>
                                  <m:r>
                                    <a:rPr lang="en-US" b="0" i="1" smtClean="0">
                                      <a:latin typeface="Cambria Math" panose="02040503050406030204" pitchFamily="18" charset="0"/>
                                    </a:rPr>
                                    <m:t>1</m:t>
                                  </m:r>
                                </m:sub>
                                <m:sup/>
                              </m:sSubSup>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4</m:t>
                                  </m:r>
                                </m:sub>
                              </m:sSub>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7</m:t>
                                  </m:r>
                                </m:sub>
                              </m:sSub>
                            </m:sup>
                          </m:sSup>
                        </m:den>
                      </m:f>
                    </m:oMath>
                  </m:oMathPara>
                </a14:m>
                <a:endParaRPr lang="en-US" sz="2400" dirty="0"/>
              </a:p>
            </p:txBody>
          </p:sp>
        </mc:Choice>
        <mc:Fallback xmlns="">
          <p:sp>
            <p:nvSpPr>
              <p:cNvPr id="10" name="TextBox 9">
                <a:extLst>
                  <a:ext uri="{FF2B5EF4-FFF2-40B4-BE49-F238E27FC236}">
                    <a16:creationId xmlns:a16="http://schemas.microsoft.com/office/drawing/2014/main" id="{8F33E66C-1C21-4326-8B7A-EF6B945742BA}"/>
                  </a:ext>
                </a:extLst>
              </p:cNvPr>
              <p:cNvSpPr txBox="1">
                <a:spLocks noRot="1" noChangeAspect="1" noMove="1" noResize="1" noEditPoints="1" noAdjustHandles="1" noChangeArrowheads="1" noChangeShapeType="1" noTextEdit="1"/>
              </p:cNvSpPr>
              <p:nvPr/>
            </p:nvSpPr>
            <p:spPr>
              <a:xfrm>
                <a:off x="6127435" y="3012899"/>
                <a:ext cx="5260799" cy="913776"/>
              </a:xfrm>
              <a:prstGeom prst="rect">
                <a:avLst/>
              </a:prstGeom>
              <a:blipFill>
                <a:blip r:embed="rId3"/>
                <a:stretch>
                  <a:fillRect/>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9F4C5B59-6325-4B05-B061-3F6963B733A7}"/>
              </a:ext>
            </a:extLst>
          </p:cNvPr>
          <p:cNvGraphicFramePr>
            <a:graphicFrameLocks noGrp="1"/>
          </p:cNvGraphicFramePr>
          <p:nvPr>
            <p:extLst>
              <p:ext uri="{D42A27DB-BD31-4B8C-83A1-F6EECF244321}">
                <p14:modId xmlns:p14="http://schemas.microsoft.com/office/powerpoint/2010/main" val="2482788876"/>
              </p:ext>
            </p:extLst>
          </p:nvPr>
        </p:nvGraphicFramePr>
        <p:xfrm>
          <a:off x="5701366" y="4334486"/>
          <a:ext cx="6112936" cy="1828800"/>
        </p:xfrm>
        <a:graphic>
          <a:graphicData uri="http://schemas.openxmlformats.org/drawingml/2006/table">
            <a:tbl>
              <a:tblPr firstRow="1" bandRow="1">
                <a:tableStyleId>{5C22544A-7EE6-4342-B048-85BDC9FD1C3A}</a:tableStyleId>
              </a:tblPr>
              <a:tblGrid>
                <a:gridCol w="1528234">
                  <a:extLst>
                    <a:ext uri="{9D8B030D-6E8A-4147-A177-3AD203B41FA5}">
                      <a16:colId xmlns:a16="http://schemas.microsoft.com/office/drawing/2014/main" val="3900981489"/>
                    </a:ext>
                  </a:extLst>
                </a:gridCol>
                <a:gridCol w="1528234">
                  <a:extLst>
                    <a:ext uri="{9D8B030D-6E8A-4147-A177-3AD203B41FA5}">
                      <a16:colId xmlns:a16="http://schemas.microsoft.com/office/drawing/2014/main" val="3488678190"/>
                    </a:ext>
                  </a:extLst>
                </a:gridCol>
                <a:gridCol w="1528234">
                  <a:extLst>
                    <a:ext uri="{9D8B030D-6E8A-4147-A177-3AD203B41FA5}">
                      <a16:colId xmlns:a16="http://schemas.microsoft.com/office/drawing/2014/main" val="1054795773"/>
                    </a:ext>
                  </a:extLst>
                </a:gridCol>
                <a:gridCol w="1528234">
                  <a:extLst>
                    <a:ext uri="{9D8B030D-6E8A-4147-A177-3AD203B41FA5}">
                      <a16:colId xmlns:a16="http://schemas.microsoft.com/office/drawing/2014/main" val="3795986277"/>
                    </a:ext>
                  </a:extLst>
                </a:gridCol>
              </a:tblGrid>
              <a:tr h="0">
                <a:tc>
                  <a:txBody>
                    <a:bodyPr/>
                    <a:lstStyle/>
                    <a:p>
                      <a:pPr algn="ctr"/>
                      <a:endParaRPr lang="en-US" sz="2400" dirty="0"/>
                    </a:p>
                  </a:txBody>
                  <a:tcPr/>
                </a:tc>
                <a:tc>
                  <a:txBody>
                    <a:bodyPr/>
                    <a:lstStyle/>
                    <a:p>
                      <a:pPr algn="ctr"/>
                      <a:r>
                        <a:rPr lang="en-US" sz="2400" dirty="0"/>
                        <a:t>Y = 0</a:t>
                      </a:r>
                    </a:p>
                  </a:txBody>
                  <a:tcPr/>
                </a:tc>
                <a:tc>
                  <a:txBody>
                    <a:bodyPr/>
                    <a:lstStyle/>
                    <a:p>
                      <a:pPr algn="ctr"/>
                      <a:r>
                        <a:rPr lang="en-US" sz="2400" dirty="0"/>
                        <a:t>Y = 1</a:t>
                      </a:r>
                    </a:p>
                  </a:txBody>
                  <a:tcPr/>
                </a:tc>
                <a:tc>
                  <a:txBody>
                    <a:bodyPr/>
                    <a:lstStyle/>
                    <a:p>
                      <a:pPr algn="ctr"/>
                      <a:r>
                        <a:rPr lang="en-US" sz="2400" dirty="0"/>
                        <a:t>Y = 2</a:t>
                      </a:r>
                    </a:p>
                  </a:txBody>
                  <a:tcPr/>
                </a:tc>
                <a:extLst>
                  <a:ext uri="{0D108BD9-81ED-4DB2-BD59-A6C34878D82A}">
                    <a16:rowId xmlns:a16="http://schemas.microsoft.com/office/drawing/2014/main" val="3373505343"/>
                  </a:ext>
                </a:extLst>
              </a:tr>
              <a:tr h="370840">
                <a:tc>
                  <a:txBody>
                    <a:bodyPr/>
                    <a:lstStyle/>
                    <a:p>
                      <a:pPr algn="ctr"/>
                      <a:r>
                        <a:rPr lang="en-US" sz="2400" dirty="0"/>
                        <a:t>Z = 0</a:t>
                      </a:r>
                    </a:p>
                  </a:txBody>
                  <a:tcPr/>
                </a:tc>
                <a:tc>
                  <a:txBody>
                    <a:bodyPr/>
                    <a:lstStyle/>
                    <a:p>
                      <a:pPr algn="ctr"/>
                      <a:r>
                        <a:rPr lang="en-US" sz="2400" dirty="0"/>
                        <a:t>D</a:t>
                      </a:r>
                      <a:r>
                        <a:rPr lang="en-US" sz="2400" baseline="-25000" dirty="0"/>
                        <a:t>1</a:t>
                      </a:r>
                      <a:endParaRPr lang="en-US" sz="2400" dirty="0"/>
                    </a:p>
                  </a:txBody>
                  <a:tcPr/>
                </a:tc>
                <a:tc>
                  <a:txBody>
                    <a:bodyPr/>
                    <a:lstStyle/>
                    <a:p>
                      <a:pPr algn="ctr"/>
                      <a:r>
                        <a:rPr lang="en-US" sz="2400" dirty="0"/>
                        <a:t>D</a:t>
                      </a:r>
                      <a:r>
                        <a:rPr lang="en-US" sz="2400" baseline="-25000" dirty="0"/>
                        <a:t>2</a:t>
                      </a:r>
                      <a:endParaRPr lang="en-US" sz="2400" dirty="0"/>
                    </a:p>
                  </a:txBody>
                  <a:tcPr/>
                </a:tc>
                <a:tc>
                  <a:txBody>
                    <a:bodyPr/>
                    <a:lstStyle/>
                    <a:p>
                      <a:pPr algn="ctr"/>
                      <a:r>
                        <a:rPr lang="en-US" sz="2400" dirty="0"/>
                        <a:t>D</a:t>
                      </a:r>
                      <a:r>
                        <a:rPr lang="en-US" sz="2400" baseline="-25000" dirty="0"/>
                        <a:t>3</a:t>
                      </a:r>
                      <a:endParaRPr lang="en-US" sz="2400" dirty="0"/>
                    </a:p>
                  </a:txBody>
                  <a:tcPr/>
                </a:tc>
                <a:extLst>
                  <a:ext uri="{0D108BD9-81ED-4DB2-BD59-A6C34878D82A}">
                    <a16:rowId xmlns:a16="http://schemas.microsoft.com/office/drawing/2014/main" val="378911694"/>
                  </a:ext>
                </a:extLst>
              </a:tr>
              <a:tr h="370840">
                <a:tc>
                  <a:txBody>
                    <a:bodyPr/>
                    <a:lstStyle/>
                    <a:p>
                      <a:pPr algn="ctr"/>
                      <a:r>
                        <a:rPr lang="en-US" sz="2400" dirty="0"/>
                        <a:t>Z = 1</a:t>
                      </a:r>
                    </a:p>
                  </a:txBody>
                  <a:tcPr/>
                </a:tc>
                <a:tc>
                  <a:txBody>
                    <a:bodyPr/>
                    <a:lstStyle/>
                    <a:p>
                      <a:pPr algn="ctr"/>
                      <a:r>
                        <a:rPr lang="en-US" sz="2400" dirty="0"/>
                        <a:t>D</a:t>
                      </a:r>
                      <a:r>
                        <a:rPr lang="en-US" sz="2400" baseline="-25000" dirty="0"/>
                        <a:t>4</a:t>
                      </a:r>
                      <a:endParaRPr lang="en-US" sz="2400" dirty="0"/>
                    </a:p>
                  </a:txBody>
                  <a:tcPr/>
                </a:tc>
                <a:tc>
                  <a:txBody>
                    <a:bodyPr/>
                    <a:lstStyle/>
                    <a:p>
                      <a:pPr algn="ctr"/>
                      <a:r>
                        <a:rPr lang="en-US" sz="2400" dirty="0"/>
                        <a:t>D</a:t>
                      </a:r>
                      <a:r>
                        <a:rPr lang="en-US" sz="2400" baseline="-25000" dirty="0"/>
                        <a:t>5</a:t>
                      </a:r>
                      <a:endParaRPr lang="en-US" sz="2400" dirty="0"/>
                    </a:p>
                  </a:txBody>
                  <a:tcPr/>
                </a:tc>
                <a:tc>
                  <a:txBody>
                    <a:bodyPr/>
                    <a:lstStyle/>
                    <a:p>
                      <a:pPr algn="ctr"/>
                      <a:r>
                        <a:rPr lang="en-US" sz="2400" dirty="0"/>
                        <a:t>D</a:t>
                      </a:r>
                      <a:r>
                        <a:rPr lang="en-US" sz="2400" baseline="-25000" dirty="0"/>
                        <a:t>6</a:t>
                      </a:r>
                      <a:endParaRPr lang="en-US" sz="2400" dirty="0"/>
                    </a:p>
                  </a:txBody>
                  <a:tcPr/>
                </a:tc>
                <a:extLst>
                  <a:ext uri="{0D108BD9-81ED-4DB2-BD59-A6C34878D82A}">
                    <a16:rowId xmlns:a16="http://schemas.microsoft.com/office/drawing/2014/main" val="2155197297"/>
                  </a:ext>
                </a:extLst>
              </a:tr>
              <a:tr h="370840">
                <a:tc>
                  <a:txBody>
                    <a:bodyPr/>
                    <a:lstStyle/>
                    <a:p>
                      <a:pPr algn="ctr"/>
                      <a:r>
                        <a:rPr lang="en-US" sz="2400" dirty="0"/>
                        <a:t>Z = 2</a:t>
                      </a:r>
                    </a:p>
                  </a:txBody>
                  <a:tcPr/>
                </a:tc>
                <a:tc>
                  <a:txBody>
                    <a:bodyPr/>
                    <a:lstStyle/>
                    <a:p>
                      <a:pPr algn="ctr"/>
                      <a:r>
                        <a:rPr lang="en-US" sz="2400" dirty="0"/>
                        <a:t>D</a:t>
                      </a:r>
                      <a:r>
                        <a:rPr lang="en-US" sz="2400" baseline="-25000" dirty="0"/>
                        <a:t>7</a:t>
                      </a:r>
                      <a:endParaRPr lang="en-US" sz="2400" dirty="0"/>
                    </a:p>
                  </a:txBody>
                  <a:tcPr/>
                </a:tc>
                <a:tc>
                  <a:txBody>
                    <a:bodyPr/>
                    <a:lstStyle/>
                    <a:p>
                      <a:pPr algn="ctr"/>
                      <a:r>
                        <a:rPr lang="en-US" sz="2400" dirty="0"/>
                        <a:t>D</a:t>
                      </a:r>
                      <a:r>
                        <a:rPr lang="en-US" sz="2400" baseline="-25000" dirty="0"/>
                        <a:t>8</a:t>
                      </a:r>
                      <a:endParaRPr lang="en-US" sz="2400" dirty="0"/>
                    </a:p>
                  </a:txBody>
                  <a:tcPr/>
                </a:tc>
                <a:tc>
                  <a:txBody>
                    <a:bodyPr/>
                    <a:lstStyle/>
                    <a:p>
                      <a:pPr algn="ctr"/>
                      <a:r>
                        <a:rPr lang="en-US" sz="2400" dirty="0"/>
                        <a:t>D</a:t>
                      </a:r>
                      <a:r>
                        <a:rPr lang="en-US" sz="2400" baseline="-25000" dirty="0"/>
                        <a:t>9</a:t>
                      </a:r>
                      <a:endParaRPr lang="en-US" sz="2400" dirty="0"/>
                    </a:p>
                  </a:txBody>
                  <a:tcPr/>
                </a:tc>
                <a:extLst>
                  <a:ext uri="{0D108BD9-81ED-4DB2-BD59-A6C34878D82A}">
                    <a16:rowId xmlns:a16="http://schemas.microsoft.com/office/drawing/2014/main" val="3816477161"/>
                  </a:ext>
                </a:extLst>
              </a:tr>
            </a:tbl>
          </a:graphicData>
        </a:graphic>
      </p:graphicFrame>
    </p:spTree>
    <p:extLst>
      <p:ext uri="{BB962C8B-B14F-4D97-AF65-F5344CB8AC3E}">
        <p14:creationId xmlns:p14="http://schemas.microsoft.com/office/powerpoint/2010/main" val="389797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398-1BEB-4889-8BEC-DFD5C675DEF9}"/>
              </a:ext>
            </a:extLst>
          </p:cNvPr>
          <p:cNvSpPr>
            <a:spLocks noGrp="1"/>
          </p:cNvSpPr>
          <p:nvPr>
            <p:ph type="title"/>
          </p:nvPr>
        </p:nvSpPr>
        <p:spPr/>
        <p:txBody>
          <a:bodyPr/>
          <a:lstStyle/>
          <a:p>
            <a:r>
              <a:rPr lang="en-US" dirty="0"/>
              <a:t>Simulating Mixed Data</a:t>
            </a:r>
          </a:p>
        </p:txBody>
      </p:sp>
      <p:sp>
        <p:nvSpPr>
          <p:cNvPr id="5" name="Oval 4">
            <a:extLst>
              <a:ext uri="{FF2B5EF4-FFF2-40B4-BE49-F238E27FC236}">
                <a16:creationId xmlns:a16="http://schemas.microsoft.com/office/drawing/2014/main" id="{5B34714E-0191-496B-AC18-82BC2437E174}"/>
              </a:ext>
            </a:extLst>
          </p:cNvPr>
          <p:cNvSpPr/>
          <p:nvPr/>
        </p:nvSpPr>
        <p:spPr>
          <a:xfrm>
            <a:off x="2483556" y="234955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a:t>
            </a:r>
          </a:p>
        </p:txBody>
      </p:sp>
      <p:sp>
        <p:nvSpPr>
          <p:cNvPr id="6" name="Rectangle 5">
            <a:extLst>
              <a:ext uri="{FF2B5EF4-FFF2-40B4-BE49-F238E27FC236}">
                <a16:creationId xmlns:a16="http://schemas.microsoft.com/office/drawing/2014/main" id="{18F7F297-1AD1-466A-8EA9-66472A8E8B41}"/>
              </a:ext>
            </a:extLst>
          </p:cNvPr>
          <p:cNvSpPr/>
          <p:nvPr/>
        </p:nvSpPr>
        <p:spPr>
          <a:xfrm>
            <a:off x="2483556" y="463161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Z</a:t>
            </a:r>
          </a:p>
        </p:txBody>
      </p:sp>
      <p:cxnSp>
        <p:nvCxnSpPr>
          <p:cNvPr id="8" name="Straight Arrow Connector 7">
            <a:extLst>
              <a:ext uri="{FF2B5EF4-FFF2-40B4-BE49-F238E27FC236}">
                <a16:creationId xmlns:a16="http://schemas.microsoft.com/office/drawing/2014/main" id="{42AD7B9A-56B4-4C7F-9579-C151AC567F38}"/>
              </a:ext>
            </a:extLst>
          </p:cNvPr>
          <p:cNvCxnSpPr>
            <a:cxnSpLocks/>
            <a:endCxn id="6" idx="0"/>
          </p:cNvCxnSpPr>
          <p:nvPr/>
        </p:nvCxnSpPr>
        <p:spPr>
          <a:xfrm>
            <a:off x="2940756" y="3263955"/>
            <a:ext cx="0" cy="1367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CF37BC-27C5-45FD-A726-AD95A15B3AE8}"/>
              </a:ext>
            </a:extLst>
          </p:cNvPr>
          <p:cNvSpPr txBox="1"/>
          <p:nvPr/>
        </p:nvSpPr>
        <p:spPr>
          <a:xfrm>
            <a:off x="7789333" y="2246489"/>
            <a:ext cx="1937005" cy="461665"/>
          </a:xfrm>
          <a:prstGeom prst="rect">
            <a:avLst/>
          </a:prstGeom>
          <a:noFill/>
        </p:spPr>
        <p:txBody>
          <a:bodyPr wrap="none" rtlCol="0">
            <a:spAutoFit/>
          </a:bodyPr>
          <a:lstStyle/>
          <a:p>
            <a:r>
              <a:rPr lang="en-US" sz="2400" b="1" dirty="0"/>
              <a:t>Discrete Child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33E66C-1C21-4326-8B7A-EF6B945742BA}"/>
                  </a:ext>
                </a:extLst>
              </p:cNvPr>
              <p:cNvSpPr txBox="1"/>
              <p:nvPr/>
            </p:nvSpPr>
            <p:spPr>
              <a:xfrm>
                <a:off x="6127435" y="3012899"/>
                <a:ext cx="5409237" cy="8874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𝑍</m:t>
                          </m:r>
                          <m:r>
                            <a:rPr lang="en-US" sz="2400" b="0" i="1" smtClean="0">
                              <a:latin typeface="Cambria Math" panose="02040503050406030204" pitchFamily="18" charset="0"/>
                            </a:rPr>
                            <m:t>=0 | </m:t>
                          </m:r>
                          <m:r>
                            <a:rPr lang="en-US" sz="2400" b="0" i="1" smtClean="0">
                              <a:latin typeface="Cambria Math" panose="02040503050406030204" pitchFamily="18" charset="0"/>
                            </a:rPr>
                            <m:t>𝑌</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𝐷</m:t>
                                  </m:r>
                                </m:e>
                                <m:sub>
                                  <m:r>
                                    <a:rPr lang="en-US" b="0" i="1" smtClean="0">
                                      <a:latin typeface="Cambria Math" panose="02040503050406030204" pitchFamily="18" charset="0"/>
                                    </a:rPr>
                                    <m:t>1</m:t>
                                  </m:r>
                                </m:sub>
                                <m:sup/>
                              </m:sSubSup>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sup>
                          </m:sSup>
                        </m:den>
                      </m:f>
                    </m:oMath>
                  </m:oMathPara>
                </a14:m>
                <a:endParaRPr lang="en-US" sz="2400" dirty="0"/>
              </a:p>
            </p:txBody>
          </p:sp>
        </mc:Choice>
        <mc:Fallback xmlns="">
          <p:sp>
            <p:nvSpPr>
              <p:cNvPr id="10" name="TextBox 9">
                <a:extLst>
                  <a:ext uri="{FF2B5EF4-FFF2-40B4-BE49-F238E27FC236}">
                    <a16:creationId xmlns:a16="http://schemas.microsoft.com/office/drawing/2014/main" id="{8F33E66C-1C21-4326-8B7A-EF6B945742BA}"/>
                  </a:ext>
                </a:extLst>
              </p:cNvPr>
              <p:cNvSpPr txBox="1">
                <a:spLocks noRot="1" noChangeAspect="1" noMove="1" noResize="1" noEditPoints="1" noAdjustHandles="1" noChangeArrowheads="1" noChangeShapeType="1" noTextEdit="1"/>
              </p:cNvSpPr>
              <p:nvPr/>
            </p:nvSpPr>
            <p:spPr>
              <a:xfrm>
                <a:off x="6127435" y="3012899"/>
                <a:ext cx="5409237" cy="887487"/>
              </a:xfrm>
              <a:prstGeom prst="rect">
                <a:avLst/>
              </a:prstGeom>
              <a:blipFill>
                <a:blip r:embed="rId3"/>
                <a:stretch>
                  <a:fillRect/>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9F4C5B59-6325-4B05-B061-3F6963B733A7}"/>
              </a:ext>
            </a:extLst>
          </p:cNvPr>
          <p:cNvGraphicFramePr>
            <a:graphicFrameLocks noGrp="1"/>
          </p:cNvGraphicFramePr>
          <p:nvPr>
            <p:extLst>
              <p:ext uri="{D42A27DB-BD31-4B8C-83A1-F6EECF244321}">
                <p14:modId xmlns:p14="http://schemas.microsoft.com/office/powerpoint/2010/main" val="623619775"/>
              </p:ext>
            </p:extLst>
          </p:nvPr>
        </p:nvGraphicFramePr>
        <p:xfrm>
          <a:off x="7229601" y="4578349"/>
          <a:ext cx="3056468" cy="1828800"/>
        </p:xfrm>
        <a:graphic>
          <a:graphicData uri="http://schemas.openxmlformats.org/drawingml/2006/table">
            <a:tbl>
              <a:tblPr firstRow="1" bandRow="1">
                <a:tableStyleId>{5C22544A-7EE6-4342-B048-85BDC9FD1C3A}</a:tableStyleId>
              </a:tblPr>
              <a:tblGrid>
                <a:gridCol w="1528234">
                  <a:extLst>
                    <a:ext uri="{9D8B030D-6E8A-4147-A177-3AD203B41FA5}">
                      <a16:colId xmlns:a16="http://schemas.microsoft.com/office/drawing/2014/main" val="3900981489"/>
                    </a:ext>
                  </a:extLst>
                </a:gridCol>
                <a:gridCol w="1528234">
                  <a:extLst>
                    <a:ext uri="{9D8B030D-6E8A-4147-A177-3AD203B41FA5}">
                      <a16:colId xmlns:a16="http://schemas.microsoft.com/office/drawing/2014/main" val="3488678190"/>
                    </a:ext>
                  </a:extLst>
                </a:gridCol>
              </a:tblGrid>
              <a:tr h="0">
                <a:tc>
                  <a:txBody>
                    <a:bodyPr/>
                    <a:lstStyle/>
                    <a:p>
                      <a:pPr algn="ctr"/>
                      <a:endParaRPr lang="en-US" sz="2400" dirty="0"/>
                    </a:p>
                  </a:txBody>
                  <a:tcPr/>
                </a:tc>
                <a:tc>
                  <a:txBody>
                    <a:bodyPr/>
                    <a:lstStyle/>
                    <a:p>
                      <a:pPr algn="ctr"/>
                      <a:r>
                        <a:rPr lang="en-US" sz="2400" dirty="0"/>
                        <a:t>Y</a:t>
                      </a:r>
                    </a:p>
                  </a:txBody>
                  <a:tcPr/>
                </a:tc>
                <a:extLst>
                  <a:ext uri="{0D108BD9-81ED-4DB2-BD59-A6C34878D82A}">
                    <a16:rowId xmlns:a16="http://schemas.microsoft.com/office/drawing/2014/main" val="3373505343"/>
                  </a:ext>
                </a:extLst>
              </a:tr>
              <a:tr h="370840">
                <a:tc>
                  <a:txBody>
                    <a:bodyPr/>
                    <a:lstStyle/>
                    <a:p>
                      <a:pPr algn="ctr"/>
                      <a:r>
                        <a:rPr lang="en-US" sz="2400" dirty="0"/>
                        <a:t>Z = 0</a:t>
                      </a:r>
                    </a:p>
                  </a:txBody>
                  <a:tcPr/>
                </a:tc>
                <a:tc>
                  <a:txBody>
                    <a:bodyPr/>
                    <a:lstStyle/>
                    <a:p>
                      <a:pPr algn="ctr"/>
                      <a:r>
                        <a:rPr lang="en-US" sz="2400" dirty="0"/>
                        <a:t>D</a:t>
                      </a:r>
                      <a:r>
                        <a:rPr lang="en-US" sz="2400" baseline="-25000" dirty="0"/>
                        <a:t>1</a:t>
                      </a:r>
                      <a:endParaRPr lang="en-US" sz="2400" dirty="0"/>
                    </a:p>
                  </a:txBody>
                  <a:tcPr/>
                </a:tc>
                <a:extLst>
                  <a:ext uri="{0D108BD9-81ED-4DB2-BD59-A6C34878D82A}">
                    <a16:rowId xmlns:a16="http://schemas.microsoft.com/office/drawing/2014/main" val="378911694"/>
                  </a:ext>
                </a:extLst>
              </a:tr>
              <a:tr h="370840">
                <a:tc>
                  <a:txBody>
                    <a:bodyPr/>
                    <a:lstStyle/>
                    <a:p>
                      <a:pPr algn="ctr"/>
                      <a:r>
                        <a:rPr lang="en-US" sz="2400" dirty="0"/>
                        <a:t>Z = 1</a:t>
                      </a:r>
                    </a:p>
                  </a:txBody>
                  <a:tcPr/>
                </a:tc>
                <a:tc>
                  <a:txBody>
                    <a:bodyPr/>
                    <a:lstStyle/>
                    <a:p>
                      <a:pPr algn="ctr"/>
                      <a:r>
                        <a:rPr lang="en-US" sz="2400" dirty="0"/>
                        <a:t>D</a:t>
                      </a:r>
                      <a:r>
                        <a:rPr lang="en-US" sz="2400" baseline="-25000" dirty="0"/>
                        <a:t>2</a:t>
                      </a:r>
                      <a:endParaRPr lang="en-US" sz="2400" dirty="0"/>
                    </a:p>
                  </a:txBody>
                  <a:tcPr/>
                </a:tc>
                <a:extLst>
                  <a:ext uri="{0D108BD9-81ED-4DB2-BD59-A6C34878D82A}">
                    <a16:rowId xmlns:a16="http://schemas.microsoft.com/office/drawing/2014/main" val="2155197297"/>
                  </a:ext>
                </a:extLst>
              </a:tr>
              <a:tr h="370840">
                <a:tc>
                  <a:txBody>
                    <a:bodyPr/>
                    <a:lstStyle/>
                    <a:p>
                      <a:pPr algn="ctr"/>
                      <a:r>
                        <a:rPr lang="en-US" sz="2400" dirty="0"/>
                        <a:t>Z = 2</a:t>
                      </a:r>
                    </a:p>
                  </a:txBody>
                  <a:tcPr/>
                </a:tc>
                <a:tc>
                  <a:txBody>
                    <a:bodyPr/>
                    <a:lstStyle/>
                    <a:p>
                      <a:pPr algn="ctr"/>
                      <a:r>
                        <a:rPr lang="en-US" sz="2400" dirty="0"/>
                        <a:t>D</a:t>
                      </a:r>
                      <a:r>
                        <a:rPr lang="en-US" sz="2400" baseline="-25000" dirty="0"/>
                        <a:t>3</a:t>
                      </a:r>
                      <a:endParaRPr lang="en-US" sz="2400" dirty="0"/>
                    </a:p>
                  </a:txBody>
                  <a:tcPr/>
                </a:tc>
                <a:extLst>
                  <a:ext uri="{0D108BD9-81ED-4DB2-BD59-A6C34878D82A}">
                    <a16:rowId xmlns:a16="http://schemas.microsoft.com/office/drawing/2014/main" val="3816477161"/>
                  </a:ext>
                </a:extLst>
              </a:tr>
            </a:tbl>
          </a:graphicData>
        </a:graphic>
      </p:graphicFrame>
    </p:spTree>
    <p:extLst>
      <p:ext uri="{BB962C8B-B14F-4D97-AF65-F5344CB8AC3E}">
        <p14:creationId xmlns:p14="http://schemas.microsoft.com/office/powerpoint/2010/main" val="125534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59C9-D9AA-42DF-9057-081E3F8AE192}"/>
              </a:ext>
            </a:extLst>
          </p:cNvPr>
          <p:cNvSpPr>
            <a:spLocks noGrp="1"/>
          </p:cNvSpPr>
          <p:nvPr>
            <p:ph type="title"/>
          </p:nvPr>
        </p:nvSpPr>
        <p:spPr/>
        <p:txBody>
          <a:bodyPr/>
          <a:lstStyle/>
          <a:p>
            <a:r>
              <a:rPr lang="en-US" dirty="0"/>
              <a:t>Simulation Parameters</a:t>
            </a:r>
          </a:p>
        </p:txBody>
      </p:sp>
      <p:graphicFrame>
        <p:nvGraphicFramePr>
          <p:cNvPr id="4" name="Content Placeholder 3">
            <a:extLst>
              <a:ext uri="{FF2B5EF4-FFF2-40B4-BE49-F238E27FC236}">
                <a16:creationId xmlns:a16="http://schemas.microsoft.com/office/drawing/2014/main" id="{3C92152E-9F73-417E-868A-4802AFDC3E55}"/>
              </a:ext>
            </a:extLst>
          </p:cNvPr>
          <p:cNvGraphicFramePr>
            <a:graphicFrameLocks noGrp="1"/>
          </p:cNvGraphicFramePr>
          <p:nvPr>
            <p:ph idx="1"/>
            <p:extLst>
              <p:ext uri="{D42A27DB-BD31-4B8C-83A1-F6EECF244321}">
                <p14:modId xmlns:p14="http://schemas.microsoft.com/office/powerpoint/2010/main" val="199914538"/>
              </p:ext>
            </p:extLst>
          </p:nvPr>
        </p:nvGraphicFramePr>
        <p:xfrm>
          <a:off x="838200" y="1825625"/>
          <a:ext cx="10515600" cy="402336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299995389"/>
                    </a:ext>
                  </a:extLst>
                </a:gridCol>
                <a:gridCol w="5257800">
                  <a:extLst>
                    <a:ext uri="{9D8B030D-6E8A-4147-A177-3AD203B41FA5}">
                      <a16:colId xmlns:a16="http://schemas.microsoft.com/office/drawing/2014/main" val="728301583"/>
                    </a:ext>
                  </a:extLst>
                </a:gridCol>
              </a:tblGrid>
              <a:tr h="370840">
                <a:tc>
                  <a:txBody>
                    <a:bodyPr/>
                    <a:lstStyle/>
                    <a:p>
                      <a:r>
                        <a:rPr lang="en-US" sz="2400" b="1" dirty="0"/>
                        <a:t>Number of Variables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a:t>{50,500}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669045"/>
                  </a:ext>
                </a:extLst>
              </a:tr>
              <a:tr h="370840">
                <a:tc>
                  <a:txBody>
                    <a:bodyPr/>
                    <a:lstStyle/>
                    <a:p>
                      <a:r>
                        <a:rPr lang="en-US" sz="2400" b="1" dirty="0"/>
                        <a:t>Sample Size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{200,500,1000}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908151"/>
                  </a:ext>
                </a:extLst>
              </a:tr>
              <a:tr h="370840">
                <a:tc>
                  <a:txBody>
                    <a:bodyPr/>
                    <a:lstStyle/>
                    <a:p>
                      <a:r>
                        <a:rPr lang="en-US" sz="2400" b="1" dirty="0"/>
                        <a:t>Number of Edges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Normally Distributed, approximately 2x the number of Variables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663836"/>
                  </a:ext>
                </a:extLst>
              </a:tr>
              <a:tr h="370840">
                <a:tc>
                  <a:txBody>
                    <a:bodyPr/>
                    <a:lstStyle/>
                    <a:p>
                      <a:r>
                        <a:rPr lang="en-US" sz="2400" b="1" dirty="0"/>
                        <a:t>Number of Trials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6287309"/>
                  </a:ext>
                </a:extLst>
              </a:tr>
              <a:tr h="370840">
                <a:tc>
                  <a:txBody>
                    <a:bodyPr/>
                    <a:lstStyle/>
                    <a:p>
                      <a:r>
                        <a:rPr lang="en-US" sz="2400" b="1" dirty="0"/>
                        <a:t>Alpha Parameters for FCI Algorithms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{.001,.01,.05,0.1}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875421"/>
                  </a:ext>
                </a:extLst>
              </a:tr>
              <a:tr h="370840">
                <a:tc>
                  <a:txBody>
                    <a:bodyPr/>
                    <a:lstStyle/>
                    <a:p>
                      <a:r>
                        <a:rPr lang="en-US" sz="2400" b="1" dirty="0"/>
                        <a:t>Lambda Parameters for MGM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{.1,.15,.25}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211071"/>
                  </a:ext>
                </a:extLst>
              </a:tr>
              <a:tr h="370840">
                <a:tc>
                  <a:txBody>
                    <a:bodyPr/>
                    <a:lstStyle/>
                    <a:p>
                      <a:r>
                        <a:rPr lang="en-US" sz="2400" b="1" dirty="0"/>
                        <a:t>Probability Cutoffs for BCCD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{0.25,0.5,0.75}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315026"/>
                  </a:ext>
                </a:extLst>
              </a:tr>
              <a:tr h="370840">
                <a:tc>
                  <a:txBody>
                    <a:bodyPr/>
                    <a:lstStyle/>
                    <a:p>
                      <a:r>
                        <a:rPr lang="en-US" sz="2400" b="1" dirty="0"/>
                        <a:t>Latent Variables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{5,20}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9715697"/>
                  </a:ext>
                </a:extLst>
              </a:tr>
            </a:tbl>
          </a:graphicData>
        </a:graphic>
      </p:graphicFrame>
    </p:spTree>
    <p:extLst>
      <p:ext uri="{BB962C8B-B14F-4D97-AF65-F5344CB8AC3E}">
        <p14:creationId xmlns:p14="http://schemas.microsoft.com/office/powerpoint/2010/main" val="273522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E886-85F0-41D0-BC87-7F3138805438}"/>
              </a:ext>
            </a:extLst>
          </p:cNvPr>
          <p:cNvSpPr>
            <a:spLocks noGrp="1"/>
          </p:cNvSpPr>
          <p:nvPr>
            <p:ph type="title"/>
          </p:nvPr>
        </p:nvSpPr>
        <p:spPr/>
        <p:txBody>
          <a:bodyPr>
            <a:normAutofit/>
          </a:bodyPr>
          <a:lstStyle/>
          <a:p>
            <a:r>
              <a:rPr lang="en-US" sz="3400" dirty="0"/>
              <a:t>Bayesian Constraint-Based Causal Discovery (BCCD) Adjacency Search</a:t>
            </a:r>
          </a:p>
        </p:txBody>
      </p:sp>
      <p:graphicFrame>
        <p:nvGraphicFramePr>
          <p:cNvPr id="4" name="Content Placeholder 9">
            <a:extLst>
              <a:ext uri="{FF2B5EF4-FFF2-40B4-BE49-F238E27FC236}">
                <a16:creationId xmlns:a16="http://schemas.microsoft.com/office/drawing/2014/main" id="{78F7C2F9-1411-4188-AAB0-7AE4159F9E68}"/>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66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F0DB-63E8-4B57-8CB4-BE4354828573}"/>
              </a:ext>
            </a:extLst>
          </p:cNvPr>
          <p:cNvSpPr>
            <a:spLocks noGrp="1"/>
          </p:cNvSpPr>
          <p:nvPr>
            <p:ph type="title"/>
          </p:nvPr>
        </p:nvSpPr>
        <p:spPr/>
        <p:txBody>
          <a:bodyPr/>
          <a:lstStyle/>
          <a:p>
            <a:r>
              <a:rPr lang="en-US" dirty="0"/>
              <a:t>Properties of this Integrated Dataset</a:t>
            </a:r>
          </a:p>
        </p:txBody>
      </p:sp>
      <p:sp>
        <p:nvSpPr>
          <p:cNvPr id="4" name="Flowchart: Magnetic Disk 3">
            <a:extLst>
              <a:ext uri="{FF2B5EF4-FFF2-40B4-BE49-F238E27FC236}">
                <a16:creationId xmlns:a16="http://schemas.microsoft.com/office/drawing/2014/main" id="{68BA7994-EC21-4267-93F3-8DE7D115D449}"/>
              </a:ext>
            </a:extLst>
          </p:cNvPr>
          <p:cNvSpPr/>
          <p:nvPr/>
        </p:nvSpPr>
        <p:spPr>
          <a:xfrm>
            <a:off x="1020069" y="2719754"/>
            <a:ext cx="2468198" cy="190869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Integrated Dataset</a:t>
            </a:r>
          </a:p>
        </p:txBody>
      </p:sp>
      <p:cxnSp>
        <p:nvCxnSpPr>
          <p:cNvPr id="6" name="Straight Arrow Connector 5">
            <a:extLst>
              <a:ext uri="{FF2B5EF4-FFF2-40B4-BE49-F238E27FC236}">
                <a16:creationId xmlns:a16="http://schemas.microsoft.com/office/drawing/2014/main" id="{37701BAB-559A-4385-97DD-45C29E8E5DC1}"/>
              </a:ext>
            </a:extLst>
          </p:cNvPr>
          <p:cNvCxnSpPr>
            <a:cxnSpLocks/>
          </p:cNvCxnSpPr>
          <p:nvPr/>
        </p:nvCxnSpPr>
        <p:spPr>
          <a:xfrm flipV="1">
            <a:off x="2367056" y="2370667"/>
            <a:ext cx="4186144" cy="3242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D7EEE9-D04E-4943-A289-34D3ED0C6722}"/>
              </a:ext>
            </a:extLst>
          </p:cNvPr>
          <p:cNvSpPr txBox="1"/>
          <p:nvPr/>
        </p:nvSpPr>
        <p:spPr>
          <a:xfrm>
            <a:off x="6587066" y="1564882"/>
            <a:ext cx="5198533" cy="1569660"/>
          </a:xfrm>
          <a:prstGeom prst="rect">
            <a:avLst/>
          </a:prstGeom>
          <a:noFill/>
        </p:spPr>
        <p:txBody>
          <a:bodyPr wrap="square" rtlCol="0">
            <a:spAutoFit/>
          </a:bodyPr>
          <a:lstStyle/>
          <a:p>
            <a:r>
              <a:rPr lang="en-US" sz="2400" b="1" dirty="0"/>
              <a:t>Low sample size</a:t>
            </a:r>
          </a:p>
          <a:p>
            <a:pPr marL="342900" indent="-342900">
              <a:buFont typeface="Arial" panose="020B0604020202020204" pitchFamily="34" charset="0"/>
              <a:buChar char="•"/>
            </a:pPr>
            <a:r>
              <a:rPr lang="en-US" sz="2400" dirty="0"/>
              <a:t>Often in the hundreds</a:t>
            </a:r>
          </a:p>
          <a:p>
            <a:r>
              <a:rPr lang="en-US" sz="2400" b="1" dirty="0"/>
              <a:t>Many variables </a:t>
            </a:r>
          </a:p>
          <a:p>
            <a:pPr marL="342900" indent="-342900">
              <a:buFont typeface="Arial" panose="020B0604020202020204" pitchFamily="34" charset="0"/>
              <a:buChar char="•"/>
            </a:pPr>
            <a:r>
              <a:rPr lang="en-US" sz="2400" dirty="0"/>
              <a:t>~20,000 genes in the human genome</a:t>
            </a:r>
          </a:p>
        </p:txBody>
      </p:sp>
      <p:cxnSp>
        <p:nvCxnSpPr>
          <p:cNvPr id="10" name="Straight Arrow Connector 9">
            <a:extLst>
              <a:ext uri="{FF2B5EF4-FFF2-40B4-BE49-F238E27FC236}">
                <a16:creationId xmlns:a16="http://schemas.microsoft.com/office/drawing/2014/main" id="{03962D67-26B5-4102-9FAF-DE9DB78BBF1C}"/>
              </a:ext>
            </a:extLst>
          </p:cNvPr>
          <p:cNvCxnSpPr>
            <a:cxnSpLocks/>
            <a:stCxn id="4" idx="4"/>
          </p:cNvCxnSpPr>
          <p:nvPr/>
        </p:nvCxnSpPr>
        <p:spPr>
          <a:xfrm>
            <a:off x="3488267" y="3674099"/>
            <a:ext cx="3064933" cy="34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DB5F20-62B8-4333-AEB6-0E6E7FF60904}"/>
              </a:ext>
            </a:extLst>
          </p:cNvPr>
          <p:cNvSpPr txBox="1"/>
          <p:nvPr/>
        </p:nvSpPr>
        <p:spPr>
          <a:xfrm>
            <a:off x="6643513" y="3489433"/>
            <a:ext cx="2656753" cy="461665"/>
          </a:xfrm>
          <a:prstGeom prst="rect">
            <a:avLst/>
          </a:prstGeom>
          <a:noFill/>
        </p:spPr>
        <p:txBody>
          <a:bodyPr wrap="none" rtlCol="0">
            <a:spAutoFit/>
          </a:bodyPr>
          <a:lstStyle/>
          <a:p>
            <a:r>
              <a:rPr lang="en-US" sz="2400" b="1" dirty="0"/>
              <a:t>Latent confounding</a:t>
            </a:r>
          </a:p>
        </p:txBody>
      </p:sp>
      <p:cxnSp>
        <p:nvCxnSpPr>
          <p:cNvPr id="15" name="Straight Arrow Connector 14">
            <a:extLst>
              <a:ext uri="{FF2B5EF4-FFF2-40B4-BE49-F238E27FC236}">
                <a16:creationId xmlns:a16="http://schemas.microsoft.com/office/drawing/2014/main" id="{7B526D31-649A-4863-9620-EED26C5F0776}"/>
              </a:ext>
            </a:extLst>
          </p:cNvPr>
          <p:cNvCxnSpPr>
            <a:stCxn id="4" idx="3"/>
          </p:cNvCxnSpPr>
          <p:nvPr/>
        </p:nvCxnSpPr>
        <p:spPr>
          <a:xfrm>
            <a:off x="2254168" y="4628444"/>
            <a:ext cx="4428854" cy="699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CC42498-D51D-4243-95FB-03B118E1425B}"/>
              </a:ext>
            </a:extLst>
          </p:cNvPr>
          <p:cNvSpPr txBox="1"/>
          <p:nvPr/>
        </p:nvSpPr>
        <p:spPr>
          <a:xfrm>
            <a:off x="6728177" y="4978400"/>
            <a:ext cx="4625623" cy="1200329"/>
          </a:xfrm>
          <a:prstGeom prst="rect">
            <a:avLst/>
          </a:prstGeom>
          <a:noFill/>
        </p:spPr>
        <p:txBody>
          <a:bodyPr wrap="square" rtlCol="0">
            <a:spAutoFit/>
          </a:bodyPr>
          <a:lstStyle/>
          <a:p>
            <a:r>
              <a:rPr lang="en-US" sz="2400" b="1" dirty="0"/>
              <a:t>Mixed Data</a:t>
            </a:r>
            <a:endParaRPr lang="en-US" sz="2400" dirty="0"/>
          </a:p>
          <a:p>
            <a:pPr marL="342900" indent="-342900">
              <a:buFont typeface="Arial" panose="020B0604020202020204" pitchFamily="34" charset="0"/>
              <a:buChar char="•"/>
            </a:pPr>
            <a:r>
              <a:rPr lang="en-US" sz="2400" dirty="0"/>
              <a:t>Continuous expression variables and categorical clinical variables</a:t>
            </a:r>
          </a:p>
        </p:txBody>
      </p:sp>
    </p:spTree>
    <p:extLst>
      <p:ext uri="{BB962C8B-B14F-4D97-AF65-F5344CB8AC3E}">
        <p14:creationId xmlns:p14="http://schemas.microsoft.com/office/powerpoint/2010/main" val="42184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E886-85F0-41D0-BC87-7F3138805438}"/>
              </a:ext>
            </a:extLst>
          </p:cNvPr>
          <p:cNvSpPr>
            <a:spLocks noGrp="1"/>
          </p:cNvSpPr>
          <p:nvPr>
            <p:ph type="title"/>
          </p:nvPr>
        </p:nvSpPr>
        <p:spPr>
          <a:xfrm>
            <a:off x="838200" y="365125"/>
            <a:ext cx="10515600" cy="1325563"/>
          </a:xfrm>
        </p:spPr>
        <p:txBody>
          <a:bodyPr>
            <a:normAutofit/>
          </a:bodyPr>
          <a:lstStyle/>
          <a:p>
            <a:r>
              <a:rPr lang="en-US"/>
              <a:t>Bayesian Constraint-Based Causal Discovery (BCCD) Orientations</a:t>
            </a:r>
          </a:p>
        </p:txBody>
      </p:sp>
      <p:sp>
        <p:nvSpPr>
          <p:cNvPr id="3" name="Content Placeholder 2">
            <a:extLst>
              <a:ext uri="{FF2B5EF4-FFF2-40B4-BE49-F238E27FC236}">
                <a16:creationId xmlns:a16="http://schemas.microsoft.com/office/drawing/2014/main" id="{ADFA896D-9D28-4234-80F0-5568D87D9341}"/>
              </a:ext>
            </a:extLst>
          </p:cNvPr>
          <p:cNvSpPr>
            <a:spLocks noGrp="1"/>
          </p:cNvSpPr>
          <p:nvPr>
            <p:ph idx="1"/>
          </p:nvPr>
        </p:nvSpPr>
        <p:spPr/>
        <p:txBody>
          <a:bodyPr/>
          <a:lstStyle/>
          <a:p>
            <a:r>
              <a:rPr lang="en-US" dirty="0"/>
              <a:t>Orient edges in order of decreasing probability until </a:t>
            </a:r>
            <a:r>
              <a:rPr lang="en-US" b="1" dirty="0"/>
              <a:t>orientation threshold </a:t>
            </a:r>
            <a:r>
              <a:rPr lang="en-US" dirty="0"/>
              <a:t>is reached</a:t>
            </a:r>
          </a:p>
        </p:txBody>
      </p:sp>
    </p:spTree>
    <p:extLst>
      <p:ext uri="{BB962C8B-B14F-4D97-AF65-F5344CB8AC3E}">
        <p14:creationId xmlns:p14="http://schemas.microsoft.com/office/powerpoint/2010/main" val="347707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0EA9-97B5-4010-8A8D-C29942FA6DAB}"/>
              </a:ext>
            </a:extLst>
          </p:cNvPr>
          <p:cNvSpPr>
            <a:spLocks noGrp="1"/>
          </p:cNvSpPr>
          <p:nvPr>
            <p:ph type="title"/>
          </p:nvPr>
        </p:nvSpPr>
        <p:spPr/>
        <p:txBody>
          <a:bodyPr/>
          <a:lstStyle/>
          <a:p>
            <a:r>
              <a:rPr lang="en-US" dirty="0"/>
              <a:t>Today’s Talk</a:t>
            </a:r>
          </a:p>
        </p:txBody>
      </p:sp>
      <p:sp>
        <p:nvSpPr>
          <p:cNvPr id="3" name="Content Placeholder 2">
            <a:extLst>
              <a:ext uri="{FF2B5EF4-FFF2-40B4-BE49-F238E27FC236}">
                <a16:creationId xmlns:a16="http://schemas.microsoft.com/office/drawing/2014/main" id="{F3203B95-21AB-4D54-9065-BEAC3982403C}"/>
              </a:ext>
            </a:extLst>
          </p:cNvPr>
          <p:cNvSpPr>
            <a:spLocks noGrp="1"/>
          </p:cNvSpPr>
          <p:nvPr>
            <p:ph idx="1"/>
          </p:nvPr>
        </p:nvSpPr>
        <p:spPr>
          <a:xfrm>
            <a:off x="838200" y="1825625"/>
            <a:ext cx="10151533" cy="4351338"/>
          </a:xfrm>
        </p:spPr>
        <p:txBody>
          <a:bodyPr/>
          <a:lstStyle/>
          <a:p>
            <a:r>
              <a:rPr lang="en-US" b="1" dirty="0"/>
              <a:t>Present new strategies for causal discovery on integrated datasets</a:t>
            </a:r>
          </a:p>
          <a:p>
            <a:pPr marL="0" indent="0">
              <a:buNone/>
            </a:pPr>
            <a:br>
              <a:rPr lang="en-US" b="1" dirty="0"/>
            </a:br>
            <a:endParaRPr lang="en-US" dirty="0"/>
          </a:p>
          <a:p>
            <a:r>
              <a:rPr lang="en-US" b="1" dirty="0"/>
              <a:t>Provide a comparison of the benefits of each of the tested approaches on simulated data</a:t>
            </a:r>
          </a:p>
          <a:p>
            <a:pPr marL="0" indent="0">
              <a:buNone/>
            </a:pPr>
            <a:endParaRPr lang="en-US" dirty="0"/>
          </a:p>
          <a:p>
            <a:pPr marL="0" indent="0">
              <a:buNone/>
            </a:pPr>
            <a:endParaRPr lang="en-US" dirty="0"/>
          </a:p>
          <a:p>
            <a:r>
              <a:rPr lang="en-US" b="1" dirty="0"/>
              <a:t>Apply one good performing strategy to a real biomedical dataset</a:t>
            </a:r>
          </a:p>
          <a:p>
            <a:endParaRPr lang="en-US" dirty="0"/>
          </a:p>
        </p:txBody>
      </p:sp>
    </p:spTree>
    <p:extLst>
      <p:ext uri="{BB962C8B-B14F-4D97-AF65-F5344CB8AC3E}">
        <p14:creationId xmlns:p14="http://schemas.microsoft.com/office/powerpoint/2010/main" val="24115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8738-3855-411A-AA4C-E8F4797C322C}"/>
              </a:ext>
            </a:extLst>
          </p:cNvPr>
          <p:cNvSpPr>
            <a:spLocks noGrp="1"/>
          </p:cNvSpPr>
          <p:nvPr>
            <p:ph type="title"/>
          </p:nvPr>
        </p:nvSpPr>
        <p:spPr/>
        <p:txBody>
          <a:bodyPr/>
          <a:lstStyle/>
          <a:p>
            <a:r>
              <a:rPr lang="en-US" dirty="0"/>
              <a:t>Fast Causal Inference (FCI)</a:t>
            </a:r>
          </a:p>
        </p:txBody>
      </p:sp>
      <p:sp>
        <p:nvSpPr>
          <p:cNvPr id="3" name="Content Placeholder 2">
            <a:extLst>
              <a:ext uri="{FF2B5EF4-FFF2-40B4-BE49-F238E27FC236}">
                <a16:creationId xmlns:a16="http://schemas.microsoft.com/office/drawing/2014/main" id="{094E7608-EB2D-499B-86D7-B0FEBFB43A5C}"/>
              </a:ext>
            </a:extLst>
          </p:cNvPr>
          <p:cNvSpPr>
            <a:spLocks noGrp="1"/>
          </p:cNvSpPr>
          <p:nvPr>
            <p:ph idx="1"/>
          </p:nvPr>
        </p:nvSpPr>
        <p:spPr/>
        <p:txBody>
          <a:bodyPr/>
          <a:lstStyle/>
          <a:p>
            <a:r>
              <a:rPr lang="en-US" dirty="0"/>
              <a:t>Sound and complete algorithm for causal structure learning in the presence of confounding </a:t>
            </a:r>
          </a:p>
          <a:p>
            <a:r>
              <a:rPr lang="en-US" dirty="0"/>
              <a:t>Five major phases</a:t>
            </a:r>
          </a:p>
          <a:p>
            <a:pPr marL="914400" lvl="1" indent="-457200">
              <a:buFont typeface="+mj-lt"/>
              <a:buAutoNum type="arabicPeriod"/>
            </a:pPr>
            <a:r>
              <a:rPr lang="en-US" b="1" dirty="0"/>
              <a:t>Adjacency Search (Akin to PC)</a:t>
            </a:r>
          </a:p>
          <a:p>
            <a:pPr marL="914400" lvl="1" indent="-457200">
              <a:buFont typeface="+mj-lt"/>
              <a:buAutoNum type="arabicPeriod"/>
            </a:pPr>
            <a:r>
              <a:rPr lang="en-US" b="1" dirty="0"/>
              <a:t>Orient Unshielded Colliders</a:t>
            </a:r>
          </a:p>
          <a:p>
            <a:pPr marL="914400" lvl="1" indent="-457200">
              <a:buFont typeface="+mj-lt"/>
              <a:buAutoNum type="arabicPeriod"/>
            </a:pPr>
            <a:r>
              <a:rPr lang="en-US" dirty="0"/>
              <a:t>Possible D-SEP to further eliminate adjacencies</a:t>
            </a:r>
          </a:p>
          <a:p>
            <a:pPr marL="914400" lvl="1" indent="-457200">
              <a:buFont typeface="+mj-lt"/>
              <a:buAutoNum type="arabicPeriod"/>
            </a:pPr>
            <a:r>
              <a:rPr lang="en-US" b="1" dirty="0"/>
              <a:t>Re-Orient colliders with new adjacencies</a:t>
            </a:r>
          </a:p>
          <a:p>
            <a:pPr marL="914400" lvl="1" indent="-457200">
              <a:buFont typeface="+mj-lt"/>
              <a:buAutoNum type="arabicPeriod"/>
            </a:pPr>
            <a:r>
              <a:rPr lang="en-US" dirty="0"/>
              <a:t>Make final orientations based on other constraints</a:t>
            </a:r>
          </a:p>
          <a:p>
            <a:pPr lvl="1"/>
            <a:endParaRPr lang="en-US" dirty="0"/>
          </a:p>
          <a:p>
            <a:pPr marL="457200" lvl="1" indent="0">
              <a:buNone/>
            </a:pPr>
            <a:endParaRPr lang="en-US" dirty="0"/>
          </a:p>
        </p:txBody>
      </p:sp>
    </p:spTree>
    <p:extLst>
      <p:ext uri="{BB962C8B-B14F-4D97-AF65-F5344CB8AC3E}">
        <p14:creationId xmlns:p14="http://schemas.microsoft.com/office/powerpoint/2010/main" val="261485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722D-ACB4-4A68-9ECF-00042CE91E61}"/>
              </a:ext>
            </a:extLst>
          </p:cNvPr>
          <p:cNvSpPr>
            <a:spLocks noGrp="1"/>
          </p:cNvSpPr>
          <p:nvPr>
            <p:ph type="title"/>
          </p:nvPr>
        </p:nvSpPr>
        <p:spPr/>
        <p:txBody>
          <a:bodyPr/>
          <a:lstStyle/>
          <a:p>
            <a:r>
              <a:rPr lang="en-US" dirty="0"/>
              <a:t>Collider Orientation </a:t>
            </a:r>
          </a:p>
        </p:txBody>
      </p:sp>
      <p:sp>
        <p:nvSpPr>
          <p:cNvPr id="3" name="Content Placeholder 2">
            <a:extLst>
              <a:ext uri="{FF2B5EF4-FFF2-40B4-BE49-F238E27FC236}">
                <a16:creationId xmlns:a16="http://schemas.microsoft.com/office/drawing/2014/main" id="{1C1D1F4C-97A5-4465-97B5-4668B56C3CF4}"/>
              </a:ext>
            </a:extLst>
          </p:cNvPr>
          <p:cNvSpPr>
            <a:spLocks noGrp="1"/>
          </p:cNvSpPr>
          <p:nvPr>
            <p:ph idx="1"/>
          </p:nvPr>
        </p:nvSpPr>
        <p:spPr/>
        <p:txBody>
          <a:bodyPr/>
          <a:lstStyle/>
          <a:p>
            <a:r>
              <a:rPr lang="en-US" dirty="0"/>
              <a:t>Orient triple (“A-C-B”) as a collider if C is </a:t>
            </a:r>
            <a:r>
              <a:rPr lang="en-US" b="1" dirty="0"/>
              <a:t>not</a:t>
            </a:r>
            <a:r>
              <a:rPr lang="en-US" dirty="0"/>
              <a:t> in the set that separates A and B</a:t>
            </a:r>
          </a:p>
          <a:p>
            <a:r>
              <a:rPr lang="en-US" dirty="0"/>
              <a:t>How do we identify the separating set for a pair of variables?</a:t>
            </a:r>
          </a:p>
        </p:txBody>
      </p:sp>
      <p:sp>
        <p:nvSpPr>
          <p:cNvPr id="4" name="Oval 3">
            <a:extLst>
              <a:ext uri="{FF2B5EF4-FFF2-40B4-BE49-F238E27FC236}">
                <a16:creationId xmlns:a16="http://schemas.microsoft.com/office/drawing/2014/main" id="{1E3D0354-60B1-4C67-B5DB-278F8F79B289}"/>
              </a:ext>
            </a:extLst>
          </p:cNvPr>
          <p:cNvSpPr/>
          <p:nvPr/>
        </p:nvSpPr>
        <p:spPr>
          <a:xfrm>
            <a:off x="8841333" y="3307644"/>
            <a:ext cx="729543" cy="778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DF47A0B1-DBC5-428E-B356-1C7449EAE221}"/>
              </a:ext>
            </a:extLst>
          </p:cNvPr>
          <p:cNvSpPr/>
          <p:nvPr/>
        </p:nvSpPr>
        <p:spPr>
          <a:xfrm>
            <a:off x="9570876" y="4784004"/>
            <a:ext cx="850179" cy="883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6" name="Oval 5">
            <a:extLst>
              <a:ext uri="{FF2B5EF4-FFF2-40B4-BE49-F238E27FC236}">
                <a16:creationId xmlns:a16="http://schemas.microsoft.com/office/drawing/2014/main" id="{AE91CFD5-98C2-408C-8E16-BFC0DD998BEF}"/>
              </a:ext>
            </a:extLst>
          </p:cNvPr>
          <p:cNvSpPr/>
          <p:nvPr/>
        </p:nvSpPr>
        <p:spPr>
          <a:xfrm>
            <a:off x="10544771" y="3275188"/>
            <a:ext cx="781244" cy="811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8" name="Straight Arrow Connector 7">
            <a:extLst>
              <a:ext uri="{FF2B5EF4-FFF2-40B4-BE49-F238E27FC236}">
                <a16:creationId xmlns:a16="http://schemas.microsoft.com/office/drawing/2014/main" id="{28AC4D6E-FDA0-4BA8-AA3A-E79B27F699C2}"/>
              </a:ext>
            </a:extLst>
          </p:cNvPr>
          <p:cNvCxnSpPr>
            <a:stCxn id="4" idx="4"/>
            <a:endCxn id="5" idx="1"/>
          </p:cNvCxnSpPr>
          <p:nvPr/>
        </p:nvCxnSpPr>
        <p:spPr>
          <a:xfrm>
            <a:off x="9206105" y="4086577"/>
            <a:ext cx="489277" cy="8267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267B53-B675-43BF-867D-43A3F46C00E2}"/>
              </a:ext>
            </a:extLst>
          </p:cNvPr>
          <p:cNvCxnSpPr>
            <a:cxnSpLocks/>
            <a:stCxn id="6" idx="4"/>
            <a:endCxn id="5" idx="7"/>
          </p:cNvCxnSpPr>
          <p:nvPr/>
        </p:nvCxnSpPr>
        <p:spPr>
          <a:xfrm flipH="1">
            <a:off x="10296549" y="4086577"/>
            <a:ext cx="638844" cy="8267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11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95E7-6A1C-4EBF-AE33-AA832A50E6E7}"/>
              </a:ext>
            </a:extLst>
          </p:cNvPr>
          <p:cNvSpPr>
            <a:spLocks noGrp="1"/>
          </p:cNvSpPr>
          <p:nvPr>
            <p:ph type="title"/>
          </p:nvPr>
        </p:nvSpPr>
        <p:spPr/>
        <p:txBody>
          <a:bodyPr/>
          <a:lstStyle/>
          <a:p>
            <a:r>
              <a:rPr lang="en-US" dirty="0"/>
              <a:t>Prior Strategies</a:t>
            </a:r>
          </a:p>
        </p:txBody>
      </p:sp>
      <p:sp>
        <p:nvSpPr>
          <p:cNvPr id="3" name="Content Placeholder 2">
            <a:extLst>
              <a:ext uri="{FF2B5EF4-FFF2-40B4-BE49-F238E27FC236}">
                <a16:creationId xmlns:a16="http://schemas.microsoft.com/office/drawing/2014/main" id="{ED1C9131-E8D6-48DB-82E7-34B2C421F979}"/>
              </a:ext>
            </a:extLst>
          </p:cNvPr>
          <p:cNvSpPr>
            <a:spLocks noGrp="1"/>
          </p:cNvSpPr>
          <p:nvPr>
            <p:ph idx="1"/>
          </p:nvPr>
        </p:nvSpPr>
        <p:spPr/>
        <p:txBody>
          <a:bodyPr/>
          <a:lstStyle/>
          <a:p>
            <a:r>
              <a:rPr lang="en-US" b="1" dirty="0"/>
              <a:t>FCI and FCI-Stable</a:t>
            </a:r>
          </a:p>
          <a:p>
            <a:pPr lvl="1"/>
            <a:r>
              <a:rPr lang="en-US" dirty="0"/>
              <a:t>Use the smallest separating set found (fewest number of variables) as the true separating set</a:t>
            </a:r>
          </a:p>
          <a:p>
            <a:r>
              <a:rPr lang="en-US" b="1" dirty="0"/>
              <a:t>Conservative FCI (CFCI)</a:t>
            </a:r>
            <a:endParaRPr lang="en-US" dirty="0"/>
          </a:p>
          <a:p>
            <a:pPr lvl="1"/>
            <a:r>
              <a:rPr lang="en-US" dirty="0"/>
              <a:t>Only orient as a collider if </a:t>
            </a:r>
            <a:r>
              <a:rPr lang="en-US" b="1" dirty="0"/>
              <a:t>ALL</a:t>
            </a:r>
            <a:r>
              <a:rPr lang="en-US" dirty="0"/>
              <a:t> separating sets do not contain the middle variable</a:t>
            </a:r>
          </a:p>
          <a:p>
            <a:r>
              <a:rPr lang="en-US" b="1" dirty="0"/>
              <a:t>Majority Rule FCI</a:t>
            </a:r>
            <a:endParaRPr lang="en-US" dirty="0"/>
          </a:p>
          <a:p>
            <a:pPr lvl="1"/>
            <a:r>
              <a:rPr lang="en-US" dirty="0"/>
              <a:t>Use all possible separating sets and take majority vote as to whether a collider should be oriented</a:t>
            </a:r>
          </a:p>
        </p:txBody>
      </p:sp>
    </p:spTree>
    <p:extLst>
      <p:ext uri="{BB962C8B-B14F-4D97-AF65-F5344CB8AC3E}">
        <p14:creationId xmlns:p14="http://schemas.microsoft.com/office/powerpoint/2010/main" val="77242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FDFE-B74C-474A-9F50-F28984AFC200}"/>
              </a:ext>
            </a:extLst>
          </p:cNvPr>
          <p:cNvSpPr>
            <a:spLocks noGrp="1"/>
          </p:cNvSpPr>
          <p:nvPr>
            <p:ph type="title"/>
          </p:nvPr>
        </p:nvSpPr>
        <p:spPr/>
        <p:txBody>
          <a:bodyPr/>
          <a:lstStyle/>
          <a:p>
            <a:r>
              <a:rPr lang="en-US" dirty="0"/>
              <a:t>MAX Strategy</a:t>
            </a:r>
          </a:p>
        </p:txBody>
      </p:sp>
      <p:sp>
        <p:nvSpPr>
          <p:cNvPr id="3" name="Content Placeholder 2">
            <a:extLst>
              <a:ext uri="{FF2B5EF4-FFF2-40B4-BE49-F238E27FC236}">
                <a16:creationId xmlns:a16="http://schemas.microsoft.com/office/drawing/2014/main" id="{EDB71682-335E-41B7-A909-E41576B9BBB3}"/>
              </a:ext>
            </a:extLst>
          </p:cNvPr>
          <p:cNvSpPr>
            <a:spLocks noGrp="1"/>
          </p:cNvSpPr>
          <p:nvPr>
            <p:ph idx="1"/>
          </p:nvPr>
        </p:nvSpPr>
        <p:spPr>
          <a:xfrm>
            <a:off x="838200" y="1488831"/>
            <a:ext cx="10515600" cy="4688132"/>
          </a:xfrm>
        </p:spPr>
        <p:txBody>
          <a:bodyPr/>
          <a:lstStyle/>
          <a:p>
            <a:r>
              <a:rPr lang="en-US" dirty="0"/>
              <a:t>Choose the separating set that has the maximum p-value in its conditional independence test</a:t>
            </a:r>
          </a:p>
        </p:txBody>
      </p:sp>
      <p:pic>
        <p:nvPicPr>
          <p:cNvPr id="13" name="Picture 12" descr="A screenshot of a cell phone&#10;&#10;Description generated with high confidence">
            <a:extLst>
              <a:ext uri="{FF2B5EF4-FFF2-40B4-BE49-F238E27FC236}">
                <a16:creationId xmlns:a16="http://schemas.microsoft.com/office/drawing/2014/main" id="{2AD23D89-5418-425A-BA85-7CD21D70C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12037"/>
            <a:ext cx="5354101" cy="4230971"/>
          </a:xfrm>
          <a:prstGeom prst="rect">
            <a:avLst/>
          </a:prstGeom>
        </p:spPr>
      </p:pic>
      <p:pic>
        <p:nvPicPr>
          <p:cNvPr id="15" name="Picture 14" descr="A close up of a device&#10;&#10;Description generated with high confidence">
            <a:extLst>
              <a:ext uri="{FF2B5EF4-FFF2-40B4-BE49-F238E27FC236}">
                <a16:creationId xmlns:a16="http://schemas.microsoft.com/office/drawing/2014/main" id="{4E680E97-CF2B-4AAA-9C06-90A9B2530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230" y="2512037"/>
            <a:ext cx="5317405" cy="4230971"/>
          </a:xfrm>
          <a:prstGeom prst="rect">
            <a:avLst/>
          </a:prstGeom>
        </p:spPr>
      </p:pic>
    </p:spTree>
    <p:extLst>
      <p:ext uri="{BB962C8B-B14F-4D97-AF65-F5344CB8AC3E}">
        <p14:creationId xmlns:p14="http://schemas.microsoft.com/office/powerpoint/2010/main" val="233584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7814</TotalTime>
  <Words>1890</Words>
  <Application>Microsoft Office PowerPoint</Application>
  <PresentationFormat>Widescreen</PresentationFormat>
  <Paragraphs>299</Paragraphs>
  <Slides>40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Helvetica</vt:lpstr>
      <vt:lpstr>Times New Roman</vt:lpstr>
      <vt:lpstr>Office Theme</vt:lpstr>
      <vt:lpstr>Comparison of Strategies for Scalable Causal Discovery of Latent Variable Models from Mixed Data</vt:lpstr>
      <vt:lpstr>Integrated Biomedical Data</vt:lpstr>
      <vt:lpstr>Useful Knowledge Requires Causality</vt:lpstr>
      <vt:lpstr>Properties of this Integrated Dataset</vt:lpstr>
      <vt:lpstr>Today’s Talk</vt:lpstr>
      <vt:lpstr>Fast Causal Inference (FCI)</vt:lpstr>
      <vt:lpstr>Collider Orientation </vt:lpstr>
      <vt:lpstr>Prior Strategies</vt:lpstr>
      <vt:lpstr>MAX Strategy</vt:lpstr>
      <vt:lpstr>Constraining the Adjacency Search</vt:lpstr>
      <vt:lpstr>Mixed Graphical Models (MGM)</vt:lpstr>
      <vt:lpstr>Mixed Graphical Models (MGM)</vt:lpstr>
      <vt:lpstr>Mixed Graphical Models (MGM)</vt:lpstr>
      <vt:lpstr>Mixed Graphical Models (MGM)</vt:lpstr>
      <vt:lpstr>MGM Conditional Distributions</vt:lpstr>
      <vt:lpstr>Learning an MGM</vt:lpstr>
      <vt:lpstr>Independence Test (X ⫫ Y | Z)</vt:lpstr>
      <vt:lpstr>Experiments</vt:lpstr>
      <vt:lpstr>Competitors and Output Metrics</vt:lpstr>
      <vt:lpstr>Comparing Partial Ancestral Graphs</vt:lpstr>
      <vt:lpstr>50 Variables, 1000 Samples</vt:lpstr>
      <vt:lpstr>50 Variables, 1000 Samples</vt:lpstr>
      <vt:lpstr>500 Variables, 500 Samples</vt:lpstr>
      <vt:lpstr>Algorithmic Efficiency 500 Nodes</vt:lpstr>
      <vt:lpstr>Biomedical Dataset</vt:lpstr>
      <vt:lpstr>Biologically Validated Edges</vt:lpstr>
      <vt:lpstr>New Associations</vt:lpstr>
      <vt:lpstr>Conclusions</vt:lpstr>
      <vt:lpstr>Future Directions</vt:lpstr>
      <vt:lpstr>Acknowledgements</vt:lpstr>
      <vt:lpstr>Postdocs wanted!</vt:lpstr>
      <vt:lpstr>Thank you!</vt:lpstr>
      <vt:lpstr>Deleted Scenes</vt:lpstr>
      <vt:lpstr>Simulating Mixed Data</vt:lpstr>
      <vt:lpstr>Simulating Mixed Data</vt:lpstr>
      <vt:lpstr>Simulating Mixed Data</vt:lpstr>
      <vt:lpstr>Simulating Mixed Data</vt:lpstr>
      <vt:lpstr>Simulation Parameters</vt:lpstr>
      <vt:lpstr>Bayesian Constraint-Based Causal Discovery (BCCD) Adjacency Search</vt:lpstr>
      <vt:lpstr>Bayesian Constraint-Based Causal Discovery (BCCD) Orientations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Strategies for Scalable Causal Discovery of Latent Variable Models from Mixed Data</dc:title>
  <dc:creator>Vineet Raghu</dc:creator>
  <cp:lastModifiedBy>Vineet Raghu</cp:lastModifiedBy>
  <cp:revision>255</cp:revision>
  <dcterms:created xsi:type="dcterms:W3CDTF">2017-08-08T03:07:29Z</dcterms:created>
  <dcterms:modified xsi:type="dcterms:W3CDTF">2017-08-14T14:00:12Z</dcterms:modified>
</cp:coreProperties>
</file>