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77"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8" r:id="rId21"/>
    <p:sldId id="275" r:id="rId22"/>
    <p:sldId id="276"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DE7"/>
    <a:srgbClr val="E7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02" autoAdjust="0"/>
  </p:normalViewPr>
  <p:slideViewPr>
    <p:cSldViewPr snapToGrid="0">
      <p:cViewPr varScale="1">
        <p:scale>
          <a:sx n="57" d="100"/>
          <a:sy n="57" d="100"/>
        </p:scale>
        <p:origin x="432"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8EABA-C5F8-4576-920A-B8620E266CDF}" type="datetimeFigureOut">
              <a:rPr lang="en-US" smtClean="0"/>
              <a:t>14-Aug-17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CB19-611C-45CA-A479-5673A7487A77}" type="slidenum">
              <a:rPr lang="en-US" smtClean="0"/>
              <a:t>‹#›</a:t>
            </a:fld>
            <a:endParaRPr lang="en-US"/>
          </a:p>
        </p:txBody>
      </p:sp>
    </p:spTree>
    <p:extLst>
      <p:ext uri="{BB962C8B-B14F-4D97-AF65-F5344CB8AC3E}">
        <p14:creationId xmlns:p14="http://schemas.microsoft.com/office/powerpoint/2010/main" val="354096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4CB19-611C-45CA-A479-5673A7487A77}" type="slidenum">
              <a:rPr lang="en-US" smtClean="0"/>
              <a:t>12</a:t>
            </a:fld>
            <a:endParaRPr lang="en-US"/>
          </a:p>
        </p:txBody>
      </p:sp>
    </p:spTree>
    <p:extLst>
      <p:ext uri="{BB962C8B-B14F-4D97-AF65-F5344CB8AC3E}">
        <p14:creationId xmlns:p14="http://schemas.microsoft.com/office/powerpoint/2010/main" val="376143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Prioritize: performs only one test. The prioritization refers to the outcome variable of each test (the dependent variable). E.g. for continuous and ordinal outcomes, “Fast” performs tests based on linear regression.</a:t>
            </a:r>
          </a:p>
        </p:txBody>
      </p:sp>
      <p:sp>
        <p:nvSpPr>
          <p:cNvPr id="4" name="Slide Number Placeholder 3"/>
          <p:cNvSpPr>
            <a:spLocks noGrp="1"/>
          </p:cNvSpPr>
          <p:nvPr>
            <p:ph type="sldNum" sz="quarter" idx="10"/>
          </p:nvPr>
        </p:nvSpPr>
        <p:spPr/>
        <p:txBody>
          <a:bodyPr/>
          <a:lstStyle/>
          <a:p>
            <a:fld id="{6FF4CB19-611C-45CA-A479-5673A7487A77}" type="slidenum">
              <a:rPr lang="en-US" smtClean="0"/>
              <a:t>15</a:t>
            </a:fld>
            <a:endParaRPr lang="en-US"/>
          </a:p>
        </p:txBody>
      </p:sp>
    </p:spTree>
    <p:extLst>
      <p:ext uri="{BB962C8B-B14F-4D97-AF65-F5344CB8AC3E}">
        <p14:creationId xmlns:p14="http://schemas.microsoft.com/office/powerpoint/2010/main" val="67912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F4CB19-611C-45CA-A479-5673A7487A77}" type="slidenum">
              <a:rPr lang="en-US" smtClean="0"/>
              <a:t>17</a:t>
            </a:fld>
            <a:endParaRPr lang="en-US"/>
          </a:p>
        </p:txBody>
      </p:sp>
    </p:spTree>
    <p:extLst>
      <p:ext uri="{BB962C8B-B14F-4D97-AF65-F5344CB8AC3E}">
        <p14:creationId xmlns:p14="http://schemas.microsoft.com/office/powerpoint/2010/main" val="231450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942684"/>
          </a:xfrm>
        </p:spPr>
        <p:txBody>
          <a:bodyPr anchor="b">
            <a:normAutofit/>
          </a:bodyPr>
          <a:lstStyle>
            <a:lvl1pPr algn="l">
              <a:lnSpc>
                <a:spcPct val="85000"/>
              </a:lnSpc>
              <a:defRPr sz="6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2847121"/>
            <a:ext cx="10058400" cy="2751499"/>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418FF3-0A46-4C99-B81E-F9113175EECE}" type="datetimeFigureOut">
              <a:rPr lang="en-US" smtClean="0"/>
              <a:t>14-Aug-17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B3BAE-25E9-4BA7-966C-755A51800C28}" type="slidenum">
              <a:rPr lang="en-US" smtClean="0"/>
              <a:t>‹#›</a:t>
            </a:fld>
            <a:endParaRPr lang="en-US"/>
          </a:p>
        </p:txBody>
      </p:sp>
      <p:cxnSp>
        <p:nvCxnSpPr>
          <p:cNvPr id="9" name="Straight Connector 8"/>
          <p:cNvCxnSpPr/>
          <p:nvPr/>
        </p:nvCxnSpPr>
        <p:spPr>
          <a:xfrm>
            <a:off x="1207658" y="27743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10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18FF3-0A46-4C99-B81E-F9113175EECE}" type="datetimeFigureOut">
              <a:rPr lang="en-US" smtClean="0"/>
              <a:t>14-Aug-17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23025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18FF3-0A46-4C99-B81E-F9113175EECE}" type="datetimeFigureOut">
              <a:rPr lang="en-US" smtClean="0"/>
              <a:t>14-Aug-17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330055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3"/>
            <a:ext cx="10058400" cy="43784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418FF3-0A46-4C99-B81E-F9113175EECE}" type="datetimeFigureOut">
              <a:rPr lang="en-US" smtClean="0"/>
              <a:t>14-Aug-17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407822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418FF3-0A46-4C99-B81E-F9113175EECE}" type="datetimeFigureOut">
              <a:rPr lang="en-US" smtClean="0"/>
              <a:t>14-Aug-17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B3BAE-25E9-4BA7-966C-755A51800C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31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418FF3-0A46-4C99-B81E-F9113175EECE}" type="datetimeFigureOut">
              <a:rPr lang="en-US" smtClean="0"/>
              <a:t>14-Aug-17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30892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418FF3-0A46-4C99-B81E-F9113175EECE}" type="datetimeFigureOut">
              <a:rPr lang="en-US" smtClean="0"/>
              <a:t>14-Aug-17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52634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418FF3-0A46-4C99-B81E-F9113175EECE}" type="datetimeFigureOut">
              <a:rPr lang="en-US" smtClean="0"/>
              <a:t>14-Aug-17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112425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418FF3-0A46-4C99-B81E-F9113175EECE}" type="datetimeFigureOut">
              <a:rPr lang="en-US" smtClean="0"/>
              <a:t>14-Aug-17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341838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418FF3-0A46-4C99-B81E-F9113175EECE}" type="datetimeFigureOut">
              <a:rPr lang="en-US" smtClean="0"/>
              <a:t>14-Aug-17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5B3BAE-25E9-4BA7-966C-755A51800C28}" type="slidenum">
              <a:rPr lang="en-US" smtClean="0"/>
              <a:t>‹#›</a:t>
            </a:fld>
            <a:endParaRPr lang="en-US"/>
          </a:p>
        </p:txBody>
      </p:sp>
    </p:spTree>
    <p:extLst>
      <p:ext uri="{BB962C8B-B14F-4D97-AF65-F5344CB8AC3E}">
        <p14:creationId xmlns:p14="http://schemas.microsoft.com/office/powerpoint/2010/main" val="226833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418FF3-0A46-4C99-B81E-F9113175EECE}" type="datetimeFigureOut">
              <a:rPr lang="en-US" smtClean="0"/>
              <a:t>14-Aug-17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B3BAE-25E9-4BA7-966C-755A51800C28}" type="slidenum">
              <a:rPr lang="en-US" smtClean="0"/>
              <a:t>‹#›</a:t>
            </a:fld>
            <a:endParaRPr lang="en-US"/>
          </a:p>
        </p:txBody>
      </p:sp>
    </p:spTree>
    <p:extLst>
      <p:ext uri="{BB962C8B-B14F-4D97-AF65-F5344CB8AC3E}">
        <p14:creationId xmlns:p14="http://schemas.microsoft.com/office/powerpoint/2010/main" val="416684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418FF3-0A46-4C99-B81E-F9113175EECE}" type="datetimeFigureOut">
              <a:rPr lang="en-US" smtClean="0"/>
              <a:t>14-Aug-17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5B3BAE-25E9-4BA7-966C-755A51800C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570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34EDE-0FEE-424C-9A8A-9E56537A0851}"/>
              </a:ext>
            </a:extLst>
          </p:cNvPr>
          <p:cNvSpPr>
            <a:spLocks noGrp="1"/>
          </p:cNvSpPr>
          <p:nvPr>
            <p:ph type="ctrTitle"/>
          </p:nvPr>
        </p:nvSpPr>
        <p:spPr/>
        <p:txBody>
          <a:bodyPr/>
          <a:lstStyle/>
          <a:p>
            <a:r>
              <a:rPr lang="en-GB"/>
              <a:t>Constraint-based Causal Discovery with Mixed Data</a:t>
            </a:r>
            <a:endParaRPr lang="en-US"/>
          </a:p>
        </p:txBody>
      </p:sp>
      <p:sp>
        <p:nvSpPr>
          <p:cNvPr id="3" name="Subtitle 2">
            <a:extLst>
              <a:ext uri="{FF2B5EF4-FFF2-40B4-BE49-F238E27FC236}">
                <a16:creationId xmlns:a16="http://schemas.microsoft.com/office/drawing/2014/main" xmlns="" id="{E402D24E-D2FF-43FC-8FE6-736EFA754EDE}"/>
              </a:ext>
            </a:extLst>
          </p:cNvPr>
          <p:cNvSpPr>
            <a:spLocks noGrp="1"/>
          </p:cNvSpPr>
          <p:nvPr>
            <p:ph type="subTitle" idx="1"/>
          </p:nvPr>
        </p:nvSpPr>
        <p:spPr/>
        <p:txBody>
          <a:bodyPr>
            <a:normAutofit fontScale="85000" lnSpcReduction="20000"/>
          </a:bodyPr>
          <a:lstStyle/>
          <a:p>
            <a:r>
              <a:rPr lang="en-GB" sz="3200"/>
              <a:t>Michail Tsagris, Giorgos Borboudakis, Vincenzo lagani, </a:t>
            </a:r>
            <a:r>
              <a:rPr lang="en-GB" sz="3200" b="1"/>
              <a:t>Ioannis Tsamardinos</a:t>
            </a:r>
          </a:p>
          <a:p>
            <a:r>
              <a:rPr lang="en-GB"/>
              <a:t>Associate Professor, Computer Science Department, University oF CRETE</a:t>
            </a:r>
            <a:br>
              <a:rPr lang="en-GB"/>
            </a:br>
            <a:r>
              <a:rPr lang="en-GB"/>
              <a:t/>
            </a:r>
            <a:br>
              <a:rPr lang="en-GB"/>
            </a:br>
            <a:r>
              <a:rPr lang="en-GB"/>
              <a:t>CEO and co-founder, Gnosis Data Analysis PC</a:t>
            </a:r>
            <a:br>
              <a:rPr lang="en-GB"/>
            </a:br>
            <a:r>
              <a:rPr lang="en-GB"/>
              <a:t/>
            </a:r>
            <a:br>
              <a:rPr lang="en-GB"/>
            </a:br>
            <a:r>
              <a:rPr lang="en-GB"/>
              <a:t>Visiting Professor, University of Huddersfield</a:t>
            </a:r>
            <a:br>
              <a:rPr lang="en-GB"/>
            </a:br>
            <a:r>
              <a:rPr lang="en-GB"/>
              <a:t/>
            </a:r>
            <a:br>
              <a:rPr lang="en-GB"/>
            </a:br>
            <a:endParaRPr lang="en-GB" sz="2800" b="1"/>
          </a:p>
        </p:txBody>
      </p:sp>
      <p:pic>
        <p:nvPicPr>
          <p:cNvPr id="4" name="Picture 3">
            <a:extLst>
              <a:ext uri="{FF2B5EF4-FFF2-40B4-BE49-F238E27FC236}">
                <a16:creationId xmlns:a16="http://schemas.microsoft.com/office/drawing/2014/main" xmlns="" id="{67F3B1A7-C6F0-46DD-86C9-E82F4BFB3FA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80817"/>
          <a:stretch/>
        </p:blipFill>
        <p:spPr>
          <a:xfrm>
            <a:off x="8771226" y="5169899"/>
            <a:ext cx="1012853" cy="1148412"/>
          </a:xfrm>
          <a:prstGeom prst="rect">
            <a:avLst/>
          </a:prstGeom>
          <a:noFill/>
        </p:spPr>
      </p:pic>
      <p:pic>
        <p:nvPicPr>
          <p:cNvPr id="5" name="Picture 4">
            <a:extLst>
              <a:ext uri="{FF2B5EF4-FFF2-40B4-BE49-F238E27FC236}">
                <a16:creationId xmlns:a16="http://schemas.microsoft.com/office/drawing/2014/main" xmlns="" id="{D6D7025F-C36A-44F8-8207-B881586818E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6092" r="27931"/>
          <a:stretch/>
        </p:blipFill>
        <p:spPr>
          <a:xfrm>
            <a:off x="9784079" y="5169899"/>
            <a:ext cx="1371601" cy="1148412"/>
          </a:xfrm>
          <a:prstGeom prst="rect">
            <a:avLst/>
          </a:prstGeom>
          <a:noFill/>
        </p:spPr>
      </p:pic>
    </p:spTree>
    <p:extLst>
      <p:ext uri="{BB962C8B-B14F-4D97-AF65-F5344CB8AC3E}">
        <p14:creationId xmlns:p14="http://schemas.microsoft.com/office/powerpoint/2010/main" val="391117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96EE8-6E2C-4D68-B13A-B49A13AD63BB}"/>
              </a:ext>
            </a:extLst>
          </p:cNvPr>
          <p:cNvSpPr>
            <a:spLocks noGrp="1"/>
          </p:cNvSpPr>
          <p:nvPr>
            <p:ph type="title"/>
          </p:nvPr>
        </p:nvSpPr>
        <p:spPr/>
        <p:txBody>
          <a:bodyPr/>
          <a:lstStyle/>
          <a:p>
            <a:r>
              <a:rPr lang="en-US"/>
              <a:t>The Asymmetry Problem</a:t>
            </a:r>
          </a:p>
        </p:txBody>
      </p:sp>
      <p:sp>
        <p:nvSpPr>
          <p:cNvPr id="3" name="Content Placeholder 2">
            <a:extLst>
              <a:ext uri="{FF2B5EF4-FFF2-40B4-BE49-F238E27FC236}">
                <a16:creationId xmlns:a16="http://schemas.microsoft.com/office/drawing/2014/main" xmlns="" id="{68C1AF27-2D8A-4689-8F71-18CA83A21934}"/>
              </a:ext>
            </a:extLst>
          </p:cNvPr>
          <p:cNvSpPr>
            <a:spLocks noGrp="1"/>
          </p:cNvSpPr>
          <p:nvPr>
            <p:ph idx="1"/>
          </p:nvPr>
        </p:nvSpPr>
        <p:spPr/>
        <p:txBody>
          <a:bodyPr>
            <a:normAutofit/>
          </a:bodyPr>
          <a:lstStyle/>
          <a:p>
            <a:pPr marL="0" indent="0">
              <a:buNone/>
            </a:pPr>
            <a:r>
              <a:rPr lang="en-GB"/>
              <a:t>It is not guaranteed that the tests will give the same p-value</a:t>
            </a:r>
          </a:p>
          <a:p>
            <a:pPr marL="0" indent="0">
              <a:buNone/>
            </a:pPr>
            <a:endParaRPr lang="en-GB"/>
          </a:p>
          <a:p>
            <a:pPr marL="0" indent="0">
              <a:buNone/>
            </a:pPr>
            <a:r>
              <a:rPr lang="en-GB" b="1"/>
              <a:t>Approach 1</a:t>
            </a:r>
            <a:r>
              <a:rPr lang="en-GB"/>
              <a:t>: Ignore problem, perform only one test arbitrarily</a:t>
            </a:r>
          </a:p>
          <a:p>
            <a:pPr marL="0" indent="0">
              <a:buNone/>
            </a:pPr>
            <a:endParaRPr lang="en-GB"/>
          </a:p>
          <a:p>
            <a:pPr marL="0" indent="0">
              <a:buNone/>
            </a:pPr>
            <a:r>
              <a:rPr lang="en-GB" b="1"/>
              <a:t>Approach 2</a:t>
            </a:r>
            <a:r>
              <a:rPr lang="en-GB"/>
              <a:t>: Perform only one test, using rules for prioritizing data types and tests</a:t>
            </a:r>
          </a:p>
          <a:p>
            <a:pPr marL="292608" lvl="1" indent="0" algn="just">
              <a:buNone/>
            </a:pPr>
            <a:r>
              <a:rPr lang="en-GB"/>
              <a:t>Sedgewick et al. (2017) consider continuous, binary and nominal data. They prioritize continuous data types (using linear regression) over the others</a:t>
            </a:r>
          </a:p>
          <a:p>
            <a:pPr marL="292608" lvl="1" indent="0" algn="just">
              <a:buNone/>
            </a:pPr>
            <a:endParaRPr lang="en-GB"/>
          </a:p>
          <a:p>
            <a:pPr marL="0" indent="0">
              <a:buNone/>
            </a:pPr>
            <a:r>
              <a:rPr lang="en-GB" b="1"/>
              <a:t>Approach 3</a:t>
            </a:r>
            <a:r>
              <a:rPr lang="en-GB"/>
              <a:t>: Perform both tests and combine them appropriately</a:t>
            </a:r>
          </a:p>
          <a:p>
            <a:pPr marL="201168" lvl="1" indent="0">
              <a:buNone/>
            </a:pPr>
            <a:r>
              <a:rPr lang="en-GB" b="1"/>
              <a:t>  p-values are dependent</a:t>
            </a:r>
            <a:r>
              <a:rPr lang="en-GB"/>
              <a:t>! Need to take this into account</a:t>
            </a:r>
            <a:endParaRPr lang="en-GB" b="1"/>
          </a:p>
          <a:p>
            <a:pPr>
              <a:buFont typeface="Arial" panose="020B0604020202020204" pitchFamily="34" charset="0"/>
              <a:buChar char="•"/>
            </a:pPr>
            <a:endParaRPr lang="en-GB"/>
          </a:p>
          <a:p>
            <a:pPr>
              <a:buFont typeface="Arial" panose="020B0604020202020204" pitchFamily="34" charset="0"/>
              <a:buChar char="•"/>
            </a:pPr>
            <a:endParaRPr lang="en-GB" dirty="0"/>
          </a:p>
          <a:p>
            <a:pPr>
              <a:buFont typeface="Arial" panose="020B0604020202020204" pitchFamily="34" charset="0"/>
              <a:buChar char="•"/>
            </a:pPr>
            <a:endParaRPr lang="en-US"/>
          </a:p>
        </p:txBody>
      </p:sp>
    </p:spTree>
    <p:extLst>
      <p:ext uri="{BB962C8B-B14F-4D97-AF65-F5344CB8AC3E}">
        <p14:creationId xmlns:p14="http://schemas.microsoft.com/office/powerpoint/2010/main" val="339982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C81B3-FBE1-4E91-88DD-6BF0936ACF90}"/>
              </a:ext>
            </a:extLst>
          </p:cNvPr>
          <p:cNvSpPr>
            <a:spLocks noGrp="1"/>
          </p:cNvSpPr>
          <p:nvPr>
            <p:ph type="title"/>
          </p:nvPr>
        </p:nvSpPr>
        <p:spPr/>
        <p:txBody>
          <a:bodyPr/>
          <a:lstStyle/>
          <a:p>
            <a:r>
              <a:rPr lang="en-US"/>
              <a:t>Combining Dependent p-values</a:t>
            </a:r>
          </a:p>
        </p:txBody>
      </p:sp>
      <p:sp>
        <p:nvSpPr>
          <p:cNvPr id="3" name="Content Placeholder 2">
            <a:extLst>
              <a:ext uri="{FF2B5EF4-FFF2-40B4-BE49-F238E27FC236}">
                <a16:creationId xmlns:a16="http://schemas.microsoft.com/office/drawing/2014/main" xmlns="" id="{67343D98-EFAE-447A-8B8D-4C1B3EB1C6C9}"/>
              </a:ext>
            </a:extLst>
          </p:cNvPr>
          <p:cNvSpPr>
            <a:spLocks noGrp="1"/>
          </p:cNvSpPr>
          <p:nvPr>
            <p:ph idx="1"/>
          </p:nvPr>
        </p:nvSpPr>
        <p:spPr/>
        <p:txBody>
          <a:bodyPr>
            <a:normAutofit/>
          </a:bodyPr>
          <a:lstStyle/>
          <a:p>
            <a:pPr marL="0" indent="0">
              <a:buNone/>
            </a:pPr>
            <a:r>
              <a:rPr lang="en-GB"/>
              <a:t>Naïve approaches</a:t>
            </a:r>
          </a:p>
          <a:p>
            <a:pPr marL="749808" lvl="1" indent="-457200">
              <a:buFont typeface="+mj-lt"/>
              <a:buAutoNum type="arabicPeriod"/>
            </a:pPr>
            <a:r>
              <a:rPr lang="en-GB" b="1"/>
              <a:t>minimum</a:t>
            </a:r>
            <a:r>
              <a:rPr lang="en-GB"/>
              <a:t> p-value: 	p</a:t>
            </a:r>
            <a:r>
              <a:rPr lang="en-GB" baseline="-25000"/>
              <a:t>min</a:t>
            </a:r>
            <a:r>
              <a:rPr lang="en-GB"/>
              <a:t> = min(p</a:t>
            </a:r>
            <a:r>
              <a:rPr lang="en-GB" baseline="-25000"/>
              <a:t>1</a:t>
            </a:r>
            <a:r>
              <a:rPr lang="en-GB"/>
              <a:t>, p</a:t>
            </a:r>
            <a:r>
              <a:rPr lang="en-GB" baseline="-25000"/>
              <a:t>2</a:t>
            </a:r>
            <a:r>
              <a:rPr lang="en-GB"/>
              <a:t>)</a:t>
            </a:r>
          </a:p>
          <a:p>
            <a:pPr marL="749808" lvl="1" indent="-457200">
              <a:buFont typeface="+mj-lt"/>
              <a:buAutoNum type="arabicPeriod"/>
            </a:pPr>
            <a:r>
              <a:rPr lang="en-GB" b="1"/>
              <a:t>maximum </a:t>
            </a:r>
            <a:r>
              <a:rPr lang="en-GB"/>
              <a:t>p-value: 	p</a:t>
            </a:r>
            <a:r>
              <a:rPr lang="en-GB" baseline="-25000"/>
              <a:t>max</a:t>
            </a:r>
            <a:r>
              <a:rPr lang="en-GB"/>
              <a:t> = max(p</a:t>
            </a:r>
            <a:r>
              <a:rPr lang="en-GB" baseline="-25000"/>
              <a:t>1</a:t>
            </a:r>
            <a:r>
              <a:rPr lang="en-GB"/>
              <a:t>, p</a:t>
            </a:r>
            <a:r>
              <a:rPr lang="en-GB" baseline="-25000"/>
              <a:t>2</a:t>
            </a:r>
            <a:r>
              <a:rPr lang="en-GB"/>
              <a:t>)</a:t>
            </a:r>
          </a:p>
          <a:p>
            <a:pPr marL="0" indent="0">
              <a:buNone/>
            </a:pPr>
            <a:endParaRPr lang="en-GB"/>
          </a:p>
          <a:p>
            <a:pPr marL="0" indent="0">
              <a:buNone/>
            </a:pPr>
            <a:r>
              <a:rPr lang="en-GB"/>
              <a:t>Combine </a:t>
            </a:r>
            <a:r>
              <a:rPr lang="en-GB" dirty="0"/>
              <a:t>the 2 </a:t>
            </a:r>
            <a:r>
              <a:rPr lang="en-GB" b="1" dirty="0"/>
              <a:t>dependent</a:t>
            </a:r>
            <a:r>
              <a:rPr lang="en-GB" dirty="0"/>
              <a:t> </a:t>
            </a:r>
            <a:r>
              <a:rPr lang="en-GB"/>
              <a:t>p-values (Benjamini and Heller, 2008) :</a:t>
            </a:r>
          </a:p>
          <a:p>
            <a:pPr marL="0" indent="0">
              <a:buNone/>
            </a:pPr>
            <a:r>
              <a:rPr lang="en-GB"/>
              <a:t>	p</a:t>
            </a:r>
            <a:r>
              <a:rPr lang="en-GB" baseline="-25000"/>
              <a:t>mm</a:t>
            </a:r>
            <a:r>
              <a:rPr lang="en-GB"/>
              <a:t> = min(2·min(p</a:t>
            </a:r>
            <a:r>
              <a:rPr lang="en-GB" baseline="-25000"/>
              <a:t>1</a:t>
            </a:r>
            <a:r>
              <a:rPr lang="en-GB"/>
              <a:t>, p</a:t>
            </a:r>
            <a:r>
              <a:rPr lang="en-GB" baseline="-25000"/>
              <a:t>2</a:t>
            </a:r>
            <a:r>
              <a:rPr lang="en-GB"/>
              <a:t>), max(p</a:t>
            </a:r>
            <a:r>
              <a:rPr lang="en-GB" baseline="-25000"/>
              <a:t>1</a:t>
            </a:r>
            <a:r>
              <a:rPr lang="en-GB"/>
              <a:t>, p</a:t>
            </a:r>
            <a:r>
              <a:rPr lang="en-GB" baseline="-25000"/>
              <a:t>2</a:t>
            </a:r>
            <a:r>
              <a:rPr lang="en-GB"/>
              <a:t>))</a:t>
            </a:r>
          </a:p>
          <a:p>
            <a:pPr marL="0" indent="0">
              <a:buNone/>
            </a:pPr>
            <a:endParaRPr lang="en-GB" dirty="0"/>
          </a:p>
        </p:txBody>
      </p:sp>
    </p:spTree>
    <p:extLst>
      <p:ext uri="{BB962C8B-B14F-4D97-AF65-F5344CB8AC3E}">
        <p14:creationId xmlns:p14="http://schemas.microsoft.com/office/powerpoint/2010/main" val="165054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882E4-D766-491D-935B-DA76DBB1D41C}"/>
              </a:ext>
            </a:extLst>
          </p:cNvPr>
          <p:cNvSpPr>
            <a:spLocks noGrp="1"/>
          </p:cNvSpPr>
          <p:nvPr>
            <p:ph type="title"/>
          </p:nvPr>
        </p:nvSpPr>
        <p:spPr/>
        <p:txBody>
          <a:bodyPr/>
          <a:lstStyle/>
          <a:p>
            <a:r>
              <a:rPr lang="en-US"/>
              <a:t>Simulation Studies Assessing the Combination of p-values</a:t>
            </a:r>
          </a:p>
        </p:txBody>
      </p:sp>
      <p:sp>
        <p:nvSpPr>
          <p:cNvPr id="3" name="Content Placeholder 2">
            <a:extLst>
              <a:ext uri="{FF2B5EF4-FFF2-40B4-BE49-F238E27FC236}">
                <a16:creationId xmlns:a16="http://schemas.microsoft.com/office/drawing/2014/main" xmlns="" id="{680D8BD0-D98C-4392-AC7D-CE6726AEA065}"/>
              </a:ext>
            </a:extLst>
          </p:cNvPr>
          <p:cNvSpPr>
            <a:spLocks noGrp="1"/>
          </p:cNvSpPr>
          <p:nvPr>
            <p:ph idx="1"/>
          </p:nvPr>
        </p:nvSpPr>
        <p:spPr/>
        <p:txBody>
          <a:bodyPr/>
          <a:lstStyle/>
          <a:p>
            <a:r>
              <a:rPr lang="en-US"/>
              <a:t>Performed simulation studies on mixed data types</a:t>
            </a:r>
          </a:p>
          <a:p>
            <a:pPr lvl="1"/>
            <a:r>
              <a:rPr lang="en-US" b="1"/>
              <a:t>Variable types</a:t>
            </a:r>
            <a:r>
              <a:rPr lang="en-US"/>
              <a:t>: Continuous, binary, nominal, ordinal</a:t>
            </a:r>
          </a:p>
          <a:p>
            <a:pPr lvl="1"/>
            <a:r>
              <a:rPr lang="en-US" b="1"/>
              <a:t>Regression models</a:t>
            </a:r>
            <a:r>
              <a:rPr lang="en-US"/>
              <a:t>: Linear, binary logistic, multinomial logistic, generalized ordinal logistic</a:t>
            </a:r>
          </a:p>
          <a:p>
            <a:pPr marL="201168" lvl="1" indent="0">
              <a:buNone/>
            </a:pPr>
            <a:endParaRPr lang="en-US"/>
          </a:p>
          <a:p>
            <a:r>
              <a:rPr lang="en-US"/>
              <a:t>For </a:t>
            </a:r>
            <a:r>
              <a:rPr lang="en-US" b="1"/>
              <a:t>all combinations </a:t>
            </a:r>
            <a:r>
              <a:rPr lang="en-US"/>
              <a:t>of the above we tested:</a:t>
            </a:r>
          </a:p>
          <a:p>
            <a:pPr lvl="1"/>
            <a:r>
              <a:rPr lang="en-US"/>
              <a:t>Unconditional Independence</a:t>
            </a:r>
          </a:p>
          <a:p>
            <a:pPr lvl="1"/>
            <a:r>
              <a:rPr lang="en-US"/>
              <a:t>Unconditional Dependence</a:t>
            </a:r>
          </a:p>
          <a:p>
            <a:pPr lvl="1"/>
            <a:r>
              <a:rPr lang="en-US"/>
              <a:t>Conditional Independence given one continuous variable (fork)</a:t>
            </a:r>
          </a:p>
          <a:p>
            <a:pPr lvl="1"/>
            <a:r>
              <a:rPr lang="en-US"/>
              <a:t>Conditional Dependence given one continuous variable (collider)</a:t>
            </a:r>
          </a:p>
          <a:p>
            <a:pPr lvl="1"/>
            <a:endParaRPr lang="en-US"/>
          </a:p>
          <a:p>
            <a:endParaRPr lang="en-US"/>
          </a:p>
        </p:txBody>
      </p:sp>
    </p:spTree>
    <p:extLst>
      <p:ext uri="{BB962C8B-B14F-4D97-AF65-F5344CB8AC3E}">
        <p14:creationId xmlns:p14="http://schemas.microsoft.com/office/powerpoint/2010/main" val="3869771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CB1B4C-D672-4BB7-A8E4-CCEA07809B3B}"/>
              </a:ext>
            </a:extLst>
          </p:cNvPr>
          <p:cNvSpPr>
            <a:spLocks noGrp="1"/>
          </p:cNvSpPr>
          <p:nvPr>
            <p:ph type="title"/>
          </p:nvPr>
        </p:nvSpPr>
        <p:spPr/>
        <p:txBody>
          <a:bodyPr/>
          <a:lstStyle/>
          <a:p>
            <a:r>
              <a:rPr lang="en-US"/>
              <a:t>Proportion of Decision Agreements	</a:t>
            </a:r>
          </a:p>
        </p:txBody>
      </p:sp>
      <p:pic>
        <p:nvPicPr>
          <p:cNvPr id="4" name="Picture 3">
            <a:extLst>
              <a:ext uri="{FF2B5EF4-FFF2-40B4-BE49-F238E27FC236}">
                <a16:creationId xmlns:a16="http://schemas.microsoft.com/office/drawing/2014/main" xmlns="" id="{55D8FC05-E2B8-4E21-94AE-B9680F3FDAD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2767" y="1817002"/>
            <a:ext cx="2487033" cy="2167236"/>
          </a:xfrm>
          <a:prstGeom prst="rect">
            <a:avLst/>
          </a:prstGeom>
        </p:spPr>
      </p:pic>
      <p:pic>
        <p:nvPicPr>
          <p:cNvPr id="5" name="Picture 4">
            <a:extLst>
              <a:ext uri="{FF2B5EF4-FFF2-40B4-BE49-F238E27FC236}">
                <a16:creationId xmlns:a16="http://schemas.microsoft.com/office/drawing/2014/main" xmlns="" id="{3CE24F7E-E6BE-4D89-BD1F-CBCC02303D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48367" y="1737360"/>
            <a:ext cx="2286005" cy="2286005"/>
          </a:xfrm>
          <a:prstGeom prst="rect">
            <a:avLst/>
          </a:prstGeom>
        </p:spPr>
      </p:pic>
      <p:pic>
        <p:nvPicPr>
          <p:cNvPr id="6" name="Picture 5">
            <a:extLst>
              <a:ext uri="{FF2B5EF4-FFF2-40B4-BE49-F238E27FC236}">
                <a16:creationId xmlns:a16="http://schemas.microsoft.com/office/drawing/2014/main" xmlns="" id="{B47E3B2F-145E-443C-A681-DE2BE4C2A46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42939" y="1737360"/>
            <a:ext cx="2362171" cy="2362171"/>
          </a:xfrm>
          <a:prstGeom prst="rect">
            <a:avLst/>
          </a:prstGeom>
        </p:spPr>
      </p:pic>
      <p:sp>
        <p:nvSpPr>
          <p:cNvPr id="7" name="TextBox 6">
            <a:extLst>
              <a:ext uri="{FF2B5EF4-FFF2-40B4-BE49-F238E27FC236}">
                <a16:creationId xmlns:a16="http://schemas.microsoft.com/office/drawing/2014/main" xmlns="" id="{680D5C5C-2AD1-4995-8919-92FD04B35415}"/>
              </a:ext>
            </a:extLst>
          </p:cNvPr>
          <p:cNvSpPr txBox="1"/>
          <p:nvPr/>
        </p:nvSpPr>
        <p:spPr>
          <a:xfrm>
            <a:off x="243406" y="4021383"/>
            <a:ext cx="2602993" cy="206210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dirty="0"/>
              <a:t>L-B: Linear-Binary</a:t>
            </a:r>
          </a:p>
          <a:p>
            <a:r>
              <a:rPr lang="en-GB" sz="1600" dirty="0"/>
              <a:t>L-M: Linear-Multinomial</a:t>
            </a:r>
          </a:p>
          <a:p>
            <a:r>
              <a:rPr lang="en-GB" sz="1600" dirty="0"/>
              <a:t>L-O: Linear-Ordinal</a:t>
            </a:r>
          </a:p>
          <a:p>
            <a:r>
              <a:rPr lang="en-GB" sz="1600" dirty="0"/>
              <a:t>B-O: Binary-Ordinal</a:t>
            </a:r>
          </a:p>
          <a:p>
            <a:r>
              <a:rPr lang="en-GB" sz="1600" dirty="0"/>
              <a:t>M-O: Multinomial-Ordinal</a:t>
            </a:r>
          </a:p>
          <a:p>
            <a:endParaRPr lang="en-GB" sz="1600" dirty="0"/>
          </a:p>
          <a:p>
            <a:r>
              <a:rPr lang="en-GB" sz="1600" dirty="0">
                <a:solidFill>
                  <a:schemeClr val="bg2">
                    <a:lumMod val="25000"/>
                  </a:schemeClr>
                </a:solidFill>
              </a:rPr>
              <a:t>The conditioning is on one continuous variable.</a:t>
            </a:r>
            <a:endParaRPr lang="en-GB" sz="1600" dirty="0"/>
          </a:p>
        </p:txBody>
      </p:sp>
      <p:pic>
        <p:nvPicPr>
          <p:cNvPr id="11" name="Εικόνα 3">
            <a:extLst>
              <a:ext uri="{FF2B5EF4-FFF2-40B4-BE49-F238E27FC236}">
                <a16:creationId xmlns:a16="http://schemas.microsoft.com/office/drawing/2014/main" xmlns="" id="{160185C7-7337-4FBA-AE3F-9757B1AD871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76109" y="1737360"/>
            <a:ext cx="2286005" cy="2286005"/>
          </a:xfrm>
          <a:prstGeom prst="rect">
            <a:avLst/>
          </a:prstGeom>
        </p:spPr>
      </p:pic>
      <p:sp>
        <p:nvSpPr>
          <p:cNvPr id="3" name="TextBox 2">
            <a:extLst>
              <a:ext uri="{FF2B5EF4-FFF2-40B4-BE49-F238E27FC236}">
                <a16:creationId xmlns:a16="http://schemas.microsoft.com/office/drawing/2014/main" xmlns="" id="{F558A306-FFFA-46C4-AF4F-E6E2A8D983F8}"/>
              </a:ext>
            </a:extLst>
          </p:cNvPr>
          <p:cNvSpPr txBox="1"/>
          <p:nvPr/>
        </p:nvSpPr>
        <p:spPr>
          <a:xfrm>
            <a:off x="3039800" y="4021771"/>
            <a:ext cx="8898200" cy="2308324"/>
          </a:xfrm>
          <a:prstGeom prst="rect">
            <a:avLst/>
          </a:prstGeom>
          <a:noFill/>
        </p:spPr>
        <p:txBody>
          <a:bodyPr wrap="square" rtlCol="0">
            <a:spAutoFit/>
          </a:bodyPr>
          <a:lstStyle/>
          <a:p>
            <a:r>
              <a:rPr lang="en-US"/>
              <a:t>Performing both asymmetric tests</a:t>
            </a:r>
          </a:p>
          <a:p>
            <a:endParaRPr lang="en-US" b="1"/>
          </a:p>
          <a:p>
            <a:r>
              <a:rPr lang="en-US" b="1"/>
              <a:t>Decision Agreement</a:t>
            </a:r>
            <a:r>
              <a:rPr lang="en-US"/>
              <a:t>: </a:t>
            </a:r>
          </a:p>
          <a:p>
            <a:r>
              <a:rPr lang="en-US"/>
              <a:t>	Proportion of times both tests lead to same decision (threshold </a:t>
            </a:r>
            <a:r>
              <a:rPr lang="en-US" i="1"/>
              <a:t>a</a:t>
            </a:r>
            <a:r>
              <a:rPr lang="en-US"/>
              <a:t> = 0.05)</a:t>
            </a:r>
          </a:p>
          <a:p>
            <a:endParaRPr lang="en-US"/>
          </a:p>
          <a:p>
            <a:r>
              <a:rPr lang="en-US"/>
              <a:t>In all cases, </a:t>
            </a:r>
            <a:r>
              <a:rPr lang="en-US" b="1"/>
              <a:t>decision</a:t>
            </a:r>
            <a:r>
              <a:rPr lang="en-US"/>
              <a:t> tends to be the </a:t>
            </a:r>
            <a:r>
              <a:rPr lang="en-US" b="1"/>
              <a:t>same</a:t>
            </a:r>
            <a:r>
              <a:rPr lang="en-US"/>
              <a:t> with large sample size.</a:t>
            </a:r>
          </a:p>
          <a:p>
            <a:endParaRPr lang="en-US"/>
          </a:p>
          <a:p>
            <a:r>
              <a:rPr lang="en-US"/>
              <a:t>Important to account for asymmetry in low sample settings.</a:t>
            </a:r>
          </a:p>
        </p:txBody>
      </p:sp>
    </p:spTree>
    <p:extLst>
      <p:ext uri="{BB962C8B-B14F-4D97-AF65-F5344CB8AC3E}">
        <p14:creationId xmlns:p14="http://schemas.microsoft.com/office/powerpoint/2010/main" val="126685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5CF0F-75B9-4358-B86D-6DEB6A6B650F}"/>
              </a:ext>
            </a:extLst>
          </p:cNvPr>
          <p:cNvSpPr>
            <a:spLocks noGrp="1"/>
          </p:cNvSpPr>
          <p:nvPr>
            <p:ph type="title"/>
          </p:nvPr>
        </p:nvSpPr>
        <p:spPr/>
        <p:txBody>
          <a:bodyPr/>
          <a:lstStyle/>
          <a:p>
            <a:r>
              <a:rPr lang="en-US"/>
              <a:t>Estimated Type I Error for Conditional Independence</a:t>
            </a:r>
          </a:p>
        </p:txBody>
      </p:sp>
      <p:pic>
        <p:nvPicPr>
          <p:cNvPr id="4" name="Content Placeholder 3">
            <a:extLst>
              <a:ext uri="{FF2B5EF4-FFF2-40B4-BE49-F238E27FC236}">
                <a16:creationId xmlns:a16="http://schemas.microsoft.com/office/drawing/2014/main" xmlns="" id="{E1C85D70-98D9-4E33-900F-73E2AAE9BBAB}"/>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67318" y="1848481"/>
            <a:ext cx="2307167" cy="2228854"/>
          </a:xfrm>
        </p:spPr>
      </p:pic>
      <p:pic>
        <p:nvPicPr>
          <p:cNvPr id="5" name="Picture 4">
            <a:extLst>
              <a:ext uri="{FF2B5EF4-FFF2-40B4-BE49-F238E27FC236}">
                <a16:creationId xmlns:a16="http://schemas.microsoft.com/office/drawing/2014/main" xmlns="" id="{711CDF65-E149-40AF-99D0-8CECFDED6D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74485" y="1848481"/>
            <a:ext cx="2304465" cy="2228854"/>
          </a:xfrm>
          <a:prstGeom prst="rect">
            <a:avLst/>
          </a:prstGeom>
        </p:spPr>
      </p:pic>
      <p:pic>
        <p:nvPicPr>
          <p:cNvPr id="6" name="Picture 5">
            <a:extLst>
              <a:ext uri="{FF2B5EF4-FFF2-40B4-BE49-F238E27FC236}">
                <a16:creationId xmlns:a16="http://schemas.microsoft.com/office/drawing/2014/main" xmlns="" id="{E3CE8F82-34D6-48C0-95CC-6F2019065F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63450" y="1848482"/>
            <a:ext cx="2157490" cy="2307760"/>
          </a:xfrm>
          <a:prstGeom prst="rect">
            <a:avLst/>
          </a:prstGeom>
        </p:spPr>
      </p:pic>
      <p:pic>
        <p:nvPicPr>
          <p:cNvPr id="7" name="Picture 6">
            <a:extLst>
              <a:ext uri="{FF2B5EF4-FFF2-40B4-BE49-F238E27FC236}">
                <a16:creationId xmlns:a16="http://schemas.microsoft.com/office/drawing/2014/main" xmlns="" id="{02A54B96-112B-4B3F-BF55-10FA3502D62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25599" y="1848482"/>
            <a:ext cx="2162931" cy="2307760"/>
          </a:xfrm>
          <a:prstGeom prst="rect">
            <a:avLst/>
          </a:prstGeom>
        </p:spPr>
      </p:pic>
      <p:pic>
        <p:nvPicPr>
          <p:cNvPr id="8" name="Picture 7">
            <a:extLst>
              <a:ext uri="{FF2B5EF4-FFF2-40B4-BE49-F238E27FC236}">
                <a16:creationId xmlns:a16="http://schemas.microsoft.com/office/drawing/2014/main" xmlns="" id="{308D27EC-4EF9-45ED-B7E2-0B2F6265DE4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388530" y="1848482"/>
            <a:ext cx="2162931" cy="2307760"/>
          </a:xfrm>
          <a:prstGeom prst="rect">
            <a:avLst/>
          </a:prstGeom>
        </p:spPr>
      </p:pic>
      <p:sp>
        <p:nvSpPr>
          <p:cNvPr id="9" name="TextBox 8">
            <a:extLst>
              <a:ext uri="{FF2B5EF4-FFF2-40B4-BE49-F238E27FC236}">
                <a16:creationId xmlns:a16="http://schemas.microsoft.com/office/drawing/2014/main" xmlns="" id="{5CFDF6AC-2709-4FA4-A13F-E827E0290B4E}"/>
              </a:ext>
            </a:extLst>
          </p:cNvPr>
          <p:cNvSpPr txBox="1"/>
          <p:nvPr/>
        </p:nvSpPr>
        <p:spPr>
          <a:xfrm>
            <a:off x="539435" y="4156242"/>
            <a:ext cx="11263765" cy="1323439"/>
          </a:xfrm>
          <a:prstGeom prst="rect">
            <a:avLst/>
          </a:prstGeom>
          <a:noFill/>
        </p:spPr>
        <p:txBody>
          <a:bodyPr wrap="square" rtlCol="0">
            <a:spAutoFit/>
          </a:bodyPr>
          <a:lstStyle/>
          <a:p>
            <a:r>
              <a:rPr lang="en-GB" sz="1600"/>
              <a:t>Estimated Type I error rates (</a:t>
            </a:r>
            <a:r>
              <a:rPr lang="en-US" sz="1600" i="1"/>
              <a:t>a</a:t>
            </a:r>
            <a:r>
              <a:rPr lang="el-GR" sz="1600"/>
              <a:t> = 0.05) </a:t>
            </a:r>
            <a:r>
              <a:rPr lang="en-US" sz="1600"/>
              <a:t>for asymmetric tests, and 3 methods for combining p-values</a:t>
            </a:r>
          </a:p>
          <a:p>
            <a:endParaRPr lang="en-US" sz="1600"/>
          </a:p>
          <a:p>
            <a:r>
              <a:rPr lang="en-US" sz="1600"/>
              <a:t>Ideally, a method should have a Type I error of 0.05</a:t>
            </a:r>
          </a:p>
          <a:p>
            <a:endParaRPr lang="en-US" sz="1600"/>
          </a:p>
          <a:p>
            <a:r>
              <a:rPr lang="en-GB" sz="1600"/>
              <a:t>Proposed </a:t>
            </a:r>
            <a:r>
              <a:rPr lang="en-GB" sz="1600" b="1"/>
              <a:t>MM</a:t>
            </a:r>
            <a:r>
              <a:rPr lang="en-GB" sz="1600"/>
              <a:t> method </a:t>
            </a:r>
            <a:r>
              <a:rPr lang="en-GB" sz="1600" b="1"/>
              <a:t>outperforms rest </a:t>
            </a:r>
            <a:r>
              <a:rPr lang="en-GB" sz="1600"/>
              <a:t>(especiall on the Multinomial &amp; Ordinal case)</a:t>
            </a:r>
          </a:p>
        </p:txBody>
      </p:sp>
      <p:sp>
        <p:nvSpPr>
          <p:cNvPr id="3" name="TextBox 2">
            <a:extLst>
              <a:ext uri="{FF2B5EF4-FFF2-40B4-BE49-F238E27FC236}">
                <a16:creationId xmlns:a16="http://schemas.microsoft.com/office/drawing/2014/main" xmlns="" id="{A4869766-0D5A-4873-9388-61210C24902A}"/>
              </a:ext>
            </a:extLst>
          </p:cNvPr>
          <p:cNvSpPr txBox="1"/>
          <p:nvPr/>
        </p:nvSpPr>
        <p:spPr>
          <a:xfrm>
            <a:off x="539435" y="1816807"/>
            <a:ext cx="2307169" cy="369332"/>
          </a:xfrm>
          <a:prstGeom prst="rect">
            <a:avLst/>
          </a:prstGeom>
          <a:noFill/>
        </p:spPr>
        <p:txBody>
          <a:bodyPr wrap="square" rtlCol="0">
            <a:spAutoFit/>
          </a:bodyPr>
          <a:lstStyle/>
          <a:p>
            <a:pPr algn="ctr"/>
            <a:r>
              <a:rPr lang="en-US"/>
              <a:t>Linear &amp; Binary</a:t>
            </a:r>
          </a:p>
        </p:txBody>
      </p:sp>
      <p:sp>
        <p:nvSpPr>
          <p:cNvPr id="10" name="TextBox 9">
            <a:extLst>
              <a:ext uri="{FF2B5EF4-FFF2-40B4-BE49-F238E27FC236}">
                <a16:creationId xmlns:a16="http://schemas.microsoft.com/office/drawing/2014/main" xmlns="" id="{9416C2CC-2944-49C8-9481-D0CEA95934BF}"/>
              </a:ext>
            </a:extLst>
          </p:cNvPr>
          <p:cNvSpPr txBox="1"/>
          <p:nvPr/>
        </p:nvSpPr>
        <p:spPr>
          <a:xfrm>
            <a:off x="2771781" y="1813948"/>
            <a:ext cx="2307169" cy="369332"/>
          </a:xfrm>
          <a:prstGeom prst="rect">
            <a:avLst/>
          </a:prstGeom>
          <a:noFill/>
        </p:spPr>
        <p:txBody>
          <a:bodyPr wrap="square" rtlCol="0">
            <a:spAutoFit/>
          </a:bodyPr>
          <a:lstStyle/>
          <a:p>
            <a:pPr algn="ctr"/>
            <a:r>
              <a:rPr lang="en-US"/>
              <a:t>Linear &amp; Multinomial</a:t>
            </a:r>
          </a:p>
        </p:txBody>
      </p:sp>
      <p:sp>
        <p:nvSpPr>
          <p:cNvPr id="11" name="TextBox 10">
            <a:extLst>
              <a:ext uri="{FF2B5EF4-FFF2-40B4-BE49-F238E27FC236}">
                <a16:creationId xmlns:a16="http://schemas.microsoft.com/office/drawing/2014/main" xmlns="" id="{F4DB6848-5673-4F86-B676-BAC3060AAD58}"/>
              </a:ext>
            </a:extLst>
          </p:cNvPr>
          <p:cNvSpPr txBox="1"/>
          <p:nvPr/>
        </p:nvSpPr>
        <p:spPr>
          <a:xfrm>
            <a:off x="5062668" y="1815951"/>
            <a:ext cx="2307169" cy="369332"/>
          </a:xfrm>
          <a:prstGeom prst="rect">
            <a:avLst/>
          </a:prstGeom>
          <a:noFill/>
        </p:spPr>
        <p:txBody>
          <a:bodyPr wrap="square" rtlCol="0">
            <a:spAutoFit/>
          </a:bodyPr>
          <a:lstStyle/>
          <a:p>
            <a:pPr algn="ctr"/>
            <a:r>
              <a:rPr lang="en-US"/>
              <a:t>Linear &amp; Ordinal</a:t>
            </a:r>
          </a:p>
        </p:txBody>
      </p:sp>
      <p:sp>
        <p:nvSpPr>
          <p:cNvPr id="12" name="TextBox 11">
            <a:extLst>
              <a:ext uri="{FF2B5EF4-FFF2-40B4-BE49-F238E27FC236}">
                <a16:creationId xmlns:a16="http://schemas.microsoft.com/office/drawing/2014/main" xmlns="" id="{5545CEC1-52BA-4297-9609-67A232EB3131}"/>
              </a:ext>
            </a:extLst>
          </p:cNvPr>
          <p:cNvSpPr txBox="1"/>
          <p:nvPr/>
        </p:nvSpPr>
        <p:spPr>
          <a:xfrm>
            <a:off x="7261659" y="1815951"/>
            <a:ext cx="2307169" cy="369332"/>
          </a:xfrm>
          <a:prstGeom prst="rect">
            <a:avLst/>
          </a:prstGeom>
          <a:noFill/>
        </p:spPr>
        <p:txBody>
          <a:bodyPr wrap="square" rtlCol="0">
            <a:spAutoFit/>
          </a:bodyPr>
          <a:lstStyle/>
          <a:p>
            <a:pPr algn="ctr"/>
            <a:r>
              <a:rPr lang="en-US"/>
              <a:t>Binary &amp; Ordinal</a:t>
            </a:r>
          </a:p>
        </p:txBody>
      </p:sp>
      <p:sp>
        <p:nvSpPr>
          <p:cNvPr id="13" name="TextBox 12">
            <a:extLst>
              <a:ext uri="{FF2B5EF4-FFF2-40B4-BE49-F238E27FC236}">
                <a16:creationId xmlns:a16="http://schemas.microsoft.com/office/drawing/2014/main" xmlns="" id="{95751B5A-66A9-4B81-8A45-8044C8E96AE9}"/>
              </a:ext>
            </a:extLst>
          </p:cNvPr>
          <p:cNvSpPr txBox="1"/>
          <p:nvPr/>
        </p:nvSpPr>
        <p:spPr>
          <a:xfrm>
            <a:off x="9388530" y="1813948"/>
            <a:ext cx="2307169" cy="369332"/>
          </a:xfrm>
          <a:prstGeom prst="rect">
            <a:avLst/>
          </a:prstGeom>
          <a:noFill/>
        </p:spPr>
        <p:txBody>
          <a:bodyPr wrap="square" rtlCol="0">
            <a:spAutoFit/>
          </a:bodyPr>
          <a:lstStyle/>
          <a:p>
            <a:pPr algn="ctr"/>
            <a:r>
              <a:rPr lang="en-US"/>
              <a:t>Multinomial &amp; Ordinal</a:t>
            </a:r>
          </a:p>
        </p:txBody>
      </p:sp>
    </p:spTree>
    <p:extLst>
      <p:ext uri="{BB962C8B-B14F-4D97-AF65-F5344CB8AC3E}">
        <p14:creationId xmlns:p14="http://schemas.microsoft.com/office/powerpoint/2010/main" val="271653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FB73E-0CCB-45BA-A440-6EF879E4DAA9}"/>
              </a:ext>
            </a:extLst>
          </p:cNvPr>
          <p:cNvSpPr>
            <a:spLocks noGrp="1"/>
          </p:cNvSpPr>
          <p:nvPr>
            <p:ph type="title"/>
          </p:nvPr>
        </p:nvSpPr>
        <p:spPr/>
        <p:txBody>
          <a:bodyPr/>
          <a:lstStyle/>
          <a:p>
            <a:r>
              <a:rPr lang="en-US"/>
              <a:t>Learning Bayesian Networks with Mixed Data</a:t>
            </a:r>
          </a:p>
        </p:txBody>
      </p:sp>
      <p:sp>
        <p:nvSpPr>
          <p:cNvPr id="3" name="Content Placeholder 2">
            <a:extLst>
              <a:ext uri="{FF2B5EF4-FFF2-40B4-BE49-F238E27FC236}">
                <a16:creationId xmlns:a16="http://schemas.microsoft.com/office/drawing/2014/main" xmlns="" id="{F0969E02-CBD1-4F42-8D47-91F22AC3EB1C}"/>
              </a:ext>
            </a:extLst>
          </p:cNvPr>
          <p:cNvSpPr>
            <a:spLocks noGrp="1"/>
          </p:cNvSpPr>
          <p:nvPr>
            <p:ph idx="1"/>
          </p:nvPr>
        </p:nvSpPr>
        <p:spPr/>
        <p:txBody>
          <a:bodyPr/>
          <a:lstStyle/>
          <a:p>
            <a:r>
              <a:rPr lang="en-GB"/>
              <a:t>Generated BNs with continuous, binary and ordinal data only (no multinomial).</a:t>
            </a:r>
          </a:p>
          <a:p>
            <a:r>
              <a:rPr lang="en-GB"/>
              <a:t>Compared MM method with both asymmetric tests against</a:t>
            </a:r>
          </a:p>
          <a:p>
            <a:pPr marL="514350" indent="-514350">
              <a:buFont typeface="+mj-lt"/>
              <a:buAutoNum type="arabicPeriod"/>
            </a:pPr>
            <a:r>
              <a:rPr lang="en-GB"/>
              <a:t>Copula PC algorithm (Cui et al., 2016) and </a:t>
            </a:r>
          </a:p>
          <a:p>
            <a:pPr marL="514350" indent="-514350">
              <a:buFont typeface="+mj-lt"/>
              <a:buAutoNum type="arabicPeriod"/>
            </a:pPr>
            <a:r>
              <a:rPr lang="en-GB"/>
              <a:t>PC with mixed data of Sedgewick et al. (2017). We extend Sedgewick et al. (2017) work by also handling ordinal data. Since, only one test is performed, we have termed this approach “</a:t>
            </a:r>
            <a:r>
              <a:rPr lang="en-GB" b="1" i="1"/>
              <a:t>Fast</a:t>
            </a:r>
            <a:r>
              <a:rPr lang="en-GB"/>
              <a:t>”. We prioritize data types as:</a:t>
            </a:r>
          </a:p>
          <a:p>
            <a:pPr marL="292608" lvl="1" indent="0">
              <a:buNone/>
            </a:pPr>
            <a:r>
              <a:rPr lang="en-GB"/>
              <a:t>	continuous &gt; binary &gt; multinomial &gt; ordinal</a:t>
            </a:r>
          </a:p>
          <a:p>
            <a:endParaRPr lang="en-US"/>
          </a:p>
        </p:txBody>
      </p:sp>
    </p:spTree>
    <p:extLst>
      <p:ext uri="{BB962C8B-B14F-4D97-AF65-F5344CB8AC3E}">
        <p14:creationId xmlns:p14="http://schemas.microsoft.com/office/powerpoint/2010/main" val="1917142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D65FE-C0E1-4FA2-B02D-3D8BA52C0FB1}"/>
              </a:ext>
            </a:extLst>
          </p:cNvPr>
          <p:cNvSpPr>
            <a:spLocks noGrp="1"/>
          </p:cNvSpPr>
          <p:nvPr>
            <p:ph type="title"/>
          </p:nvPr>
        </p:nvSpPr>
        <p:spPr/>
        <p:txBody>
          <a:bodyPr/>
          <a:lstStyle/>
          <a:p>
            <a:r>
              <a:rPr lang="en-US"/>
              <a:t>Orientation Precision</a:t>
            </a:r>
          </a:p>
        </p:txBody>
      </p:sp>
      <p:graphicFrame>
        <p:nvGraphicFramePr>
          <p:cNvPr id="4" name="Content Placeholder 3">
            <a:extLst>
              <a:ext uri="{FF2B5EF4-FFF2-40B4-BE49-F238E27FC236}">
                <a16:creationId xmlns:a16="http://schemas.microsoft.com/office/drawing/2014/main" xmlns="" id="{747C12CF-62F9-4A2A-B672-5F70D4142A21}"/>
              </a:ext>
            </a:extLst>
          </p:cNvPr>
          <p:cNvGraphicFramePr>
            <a:graphicFrameLocks/>
          </p:cNvGraphicFramePr>
          <p:nvPr>
            <p:extLst>
              <p:ext uri="{D42A27DB-BD31-4B8C-83A1-F6EECF244321}">
                <p14:modId xmlns:p14="http://schemas.microsoft.com/office/powerpoint/2010/main" val="3055395668"/>
              </p:ext>
            </p:extLst>
          </p:nvPr>
        </p:nvGraphicFramePr>
        <p:xfrm>
          <a:off x="1641218" y="2082954"/>
          <a:ext cx="8229599" cy="3344228"/>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281464">
                <a:tc gridSpan="7">
                  <a:txBody>
                    <a:bodyPr/>
                    <a:lstStyle/>
                    <a:p>
                      <a:pPr algn="ctr" fontAlgn="b"/>
                      <a:r>
                        <a:rPr lang="en-GB" sz="1800" b="1" i="0" u="none" strike="noStrike">
                          <a:solidFill>
                            <a:srgbClr val="000000"/>
                          </a:solidFill>
                          <a:effectLst/>
                          <a:latin typeface="+mn-lt"/>
                        </a:rPr>
                        <a:t>3 neighbors</a:t>
                      </a:r>
                      <a:endParaRPr lang="en-GB" sz="1800" b="1" i="0" u="none" strike="noStrike" dirty="0">
                        <a:solidFill>
                          <a:srgbClr val="000000"/>
                        </a:solidFill>
                        <a:effectLst/>
                        <a:latin typeface="+mn-lt"/>
                      </a:endParaRPr>
                    </a:p>
                  </a:txBody>
                  <a:tcPr marL="9525" marR="9525" marT="7144" marB="0" anchor="b">
                    <a:solidFill>
                      <a:schemeClr val="accent2">
                        <a:lumMod val="60000"/>
                        <a:lumOff val="40000"/>
                      </a:schemeClr>
                    </a:solidFill>
                  </a:tcPr>
                </a:tc>
                <a:tc hMerge="1">
                  <a:txBody>
                    <a:bodyPr/>
                    <a:lstStyle/>
                    <a:p>
                      <a:pPr algn="ctr" fontAlgn="b"/>
                      <a:endParaRPr lang="en-GB" sz="1800" b="1" i="0" u="none" strike="noStrike" dirty="0">
                        <a:solidFill>
                          <a:srgbClr val="000000"/>
                        </a:solidFill>
                        <a:effectLst/>
                        <a:latin typeface="+mn-lt"/>
                      </a:endParaRPr>
                    </a:p>
                  </a:txBody>
                  <a:tcPr marL="9525" marR="9525" marT="7144" marB="0" anchor="b">
                    <a:solidFill>
                      <a:srgbClr val="E7EBF5"/>
                    </a:solidFill>
                  </a:tcPr>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78130">
                <a:tc>
                  <a:txBody>
                    <a:bodyPr/>
                    <a:lstStyle/>
                    <a:p>
                      <a:pPr algn="ctr" fontAlgn="b"/>
                      <a:endParaRPr lang="en-GB" sz="1500" b="1" i="0" u="none" strike="noStrike" dirty="0">
                        <a:solidFill>
                          <a:srgbClr val="000000"/>
                        </a:solidFill>
                        <a:effectLst/>
                        <a:latin typeface="+mn-lt"/>
                      </a:endParaRPr>
                    </a:p>
                  </a:txBody>
                  <a:tcPr marL="9525" marR="9525" marT="7144" marB="0" anchor="b"/>
                </a:tc>
                <a:tc gridSpan="3">
                  <a:txBody>
                    <a:bodyPr/>
                    <a:lstStyle/>
                    <a:p>
                      <a:pPr algn="ctr" fontAlgn="b"/>
                      <a:r>
                        <a:rPr lang="en-GB" sz="1500" b="1" i="0" u="none" strike="noStrike" dirty="0">
                          <a:solidFill>
                            <a:srgbClr val="000000"/>
                          </a:solidFill>
                          <a:effectLst/>
                          <a:latin typeface="+mn-lt"/>
                        </a:rPr>
                        <a:t>50</a:t>
                      </a:r>
                      <a:r>
                        <a:rPr lang="en-GB" sz="1500" b="1" i="0" u="none" strike="noStrike" baseline="0" dirty="0">
                          <a:solidFill>
                            <a:srgbClr val="000000"/>
                          </a:solidFill>
                          <a:effectLst/>
                          <a:latin typeface="+mn-lt"/>
                        </a:rPr>
                        <a:t> variables</a:t>
                      </a:r>
                      <a:endParaRPr lang="en-GB" sz="1500" b="1" i="0" u="none" strike="noStrike" dirty="0">
                        <a:solidFill>
                          <a:srgbClr val="000000"/>
                        </a:solidFill>
                        <a:effectLst/>
                        <a:latin typeface="+mn-lt"/>
                      </a:endParaRP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gridSpan="3">
                  <a:txBody>
                    <a:bodyPr/>
                    <a:lstStyle/>
                    <a:p>
                      <a:pPr algn="ctr" fontAlgn="b"/>
                      <a:r>
                        <a:rPr lang="en-GB" sz="1500" b="1" i="0" u="none" strike="noStrike" dirty="0">
                          <a:solidFill>
                            <a:srgbClr val="000000"/>
                          </a:solidFill>
                          <a:effectLst/>
                          <a:latin typeface="+mn-lt"/>
                        </a:rPr>
                        <a:t>100 variables</a:t>
                      </a: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78130">
                <a:tc>
                  <a:txBody>
                    <a:bodyPr/>
                    <a:lstStyle/>
                    <a:p>
                      <a:pPr algn="ctr" fontAlgn="b"/>
                      <a:r>
                        <a:rPr lang="en-GB" sz="1500" b="1" i="0" u="none" strike="noStrike" dirty="0">
                          <a:solidFill>
                            <a:srgbClr val="000000"/>
                          </a:solidFill>
                          <a:effectLst/>
                          <a:latin typeface="+mn-lt"/>
                        </a:rPr>
                        <a:t>Method</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extLst>
                  <a:ext uri="{0D108BD9-81ED-4DB2-BD59-A6C34878D82A}">
                    <a16:rowId xmlns:a16="http://schemas.microsoft.com/office/drawing/2014/main" xmlns="" val="10002"/>
                  </a:ext>
                </a:extLst>
              </a:tr>
              <a:tr h="278130">
                <a:tc>
                  <a:txBody>
                    <a:bodyPr/>
                    <a:lstStyle/>
                    <a:p>
                      <a:pPr algn="ctr" fontAlgn="b"/>
                      <a:r>
                        <a:rPr lang="en-GB" sz="1500" b="0" i="0" u="none" strike="noStrike" dirty="0">
                          <a:solidFill>
                            <a:srgbClr val="000000"/>
                          </a:solidFill>
                          <a:effectLst/>
                          <a:latin typeface="+mn-lt"/>
                        </a:rPr>
                        <a:t>MM</a:t>
                      </a:r>
                    </a:p>
                  </a:txBody>
                  <a:tcPr marL="9525" marR="9525" marT="7144" marB="0" anchor="b"/>
                </a:tc>
                <a:tc>
                  <a:txBody>
                    <a:bodyPr/>
                    <a:lstStyle/>
                    <a:p>
                      <a:pPr algn="ctr" fontAlgn="b"/>
                      <a:r>
                        <a:rPr lang="en-GB" sz="1500" b="0" i="0" u="none" strike="noStrike" dirty="0">
                          <a:solidFill>
                            <a:srgbClr val="000000"/>
                          </a:solidFill>
                          <a:effectLst/>
                          <a:latin typeface="+mn-lt"/>
                        </a:rPr>
                        <a:t>0.686</a:t>
                      </a:r>
                    </a:p>
                  </a:txBody>
                  <a:tcPr marL="9525" marR="9525" marT="7144" marB="0" anchor="b"/>
                </a:tc>
                <a:tc>
                  <a:txBody>
                    <a:bodyPr/>
                    <a:lstStyle/>
                    <a:p>
                      <a:pPr algn="ctr" fontAlgn="b"/>
                      <a:r>
                        <a:rPr lang="en-GB" sz="1500" b="1" i="0" u="none" strike="noStrike" dirty="0">
                          <a:solidFill>
                            <a:srgbClr val="000000"/>
                          </a:solidFill>
                          <a:effectLst/>
                          <a:latin typeface="+mn-lt"/>
                        </a:rPr>
                        <a:t>0.979</a:t>
                      </a:r>
                    </a:p>
                  </a:txBody>
                  <a:tcPr marL="9525" marR="9525" marT="7144" marB="0" anchor="b"/>
                </a:tc>
                <a:tc>
                  <a:txBody>
                    <a:bodyPr/>
                    <a:lstStyle/>
                    <a:p>
                      <a:pPr algn="ctr" fontAlgn="b"/>
                      <a:r>
                        <a:rPr lang="en-GB" sz="1500" b="1" i="0" u="none" strike="noStrike" dirty="0">
                          <a:solidFill>
                            <a:srgbClr val="000000"/>
                          </a:solidFill>
                          <a:effectLst/>
                          <a:latin typeface="+mn-lt"/>
                        </a:rPr>
                        <a:t>0.988</a:t>
                      </a:r>
                    </a:p>
                  </a:txBody>
                  <a:tcPr marL="9525" marR="9525" marT="7144" marB="0" anchor="b"/>
                </a:tc>
                <a:tc>
                  <a:txBody>
                    <a:bodyPr/>
                    <a:lstStyle/>
                    <a:p>
                      <a:pPr algn="ctr" fontAlgn="b"/>
                      <a:r>
                        <a:rPr lang="en-GB" sz="1500" b="0" i="0" u="none" strike="noStrike" dirty="0">
                          <a:solidFill>
                            <a:srgbClr val="000000"/>
                          </a:solidFill>
                          <a:effectLst/>
                          <a:latin typeface="+mn-lt"/>
                        </a:rPr>
                        <a:t>0.943</a:t>
                      </a:r>
                    </a:p>
                  </a:txBody>
                  <a:tcPr marL="9525" marR="9525" marT="7144" marB="0" anchor="b"/>
                </a:tc>
                <a:tc>
                  <a:txBody>
                    <a:bodyPr/>
                    <a:lstStyle/>
                    <a:p>
                      <a:pPr algn="ctr" fontAlgn="b"/>
                      <a:r>
                        <a:rPr lang="en-GB" sz="1500" b="1" i="0" u="none" strike="noStrike" dirty="0">
                          <a:solidFill>
                            <a:srgbClr val="000000"/>
                          </a:solidFill>
                          <a:effectLst/>
                          <a:latin typeface="+mn-lt"/>
                        </a:rPr>
                        <a:t>0.965</a:t>
                      </a:r>
                    </a:p>
                  </a:txBody>
                  <a:tcPr marL="9525" marR="9525" marT="7144" marB="0" anchor="b"/>
                </a:tc>
                <a:tc>
                  <a:txBody>
                    <a:bodyPr/>
                    <a:lstStyle/>
                    <a:p>
                      <a:pPr algn="ctr" fontAlgn="b"/>
                      <a:r>
                        <a:rPr lang="en-GB" sz="1500" b="1" i="0" u="none" strike="noStrike" dirty="0">
                          <a:solidFill>
                            <a:srgbClr val="000000"/>
                          </a:solidFill>
                          <a:effectLst/>
                          <a:latin typeface="+mn-lt"/>
                        </a:rPr>
                        <a:t>0.974</a:t>
                      </a:r>
                    </a:p>
                  </a:txBody>
                  <a:tcPr marL="9525" marR="9525" marT="7144" marB="0" anchor="b"/>
                </a:tc>
                <a:extLst>
                  <a:ext uri="{0D108BD9-81ED-4DB2-BD59-A6C34878D82A}">
                    <a16:rowId xmlns:a16="http://schemas.microsoft.com/office/drawing/2014/main" xmlns="" val="10003"/>
                  </a:ext>
                </a:extLst>
              </a:tr>
              <a:tr h="278130">
                <a:tc>
                  <a:txBody>
                    <a:bodyPr/>
                    <a:lstStyle/>
                    <a:p>
                      <a:pPr algn="ctr" fontAlgn="b"/>
                      <a:r>
                        <a:rPr lang="en-GB" sz="1500" b="0" i="0" u="none" strike="noStrike" dirty="0">
                          <a:solidFill>
                            <a:srgbClr val="000000"/>
                          </a:solidFill>
                          <a:effectLst/>
                          <a:latin typeface="+mn-lt"/>
                        </a:rPr>
                        <a:t>Fast</a:t>
                      </a:r>
                    </a:p>
                  </a:txBody>
                  <a:tcPr marL="9525" marR="9525" marT="7144" marB="0" anchor="b"/>
                </a:tc>
                <a:tc>
                  <a:txBody>
                    <a:bodyPr/>
                    <a:lstStyle/>
                    <a:p>
                      <a:pPr algn="ctr" fontAlgn="b"/>
                      <a:r>
                        <a:rPr lang="en-GB" sz="1500" b="0" i="0" u="none" strike="noStrike" dirty="0">
                          <a:solidFill>
                            <a:srgbClr val="000000"/>
                          </a:solidFill>
                          <a:effectLst/>
                          <a:latin typeface="+mn-lt"/>
                        </a:rPr>
                        <a:t>0.608*</a:t>
                      </a:r>
                    </a:p>
                  </a:txBody>
                  <a:tcPr marL="9525" marR="9525" marT="7144" marB="0" anchor="b"/>
                </a:tc>
                <a:tc>
                  <a:txBody>
                    <a:bodyPr/>
                    <a:lstStyle/>
                    <a:p>
                      <a:pPr algn="ctr" fontAlgn="b"/>
                      <a:r>
                        <a:rPr lang="en-GB" sz="1500" b="0" i="0" u="none" strike="noStrike" dirty="0">
                          <a:solidFill>
                            <a:srgbClr val="000000"/>
                          </a:solidFill>
                          <a:effectLst/>
                          <a:latin typeface="+mn-lt"/>
                        </a:rPr>
                        <a:t>0.969*</a:t>
                      </a:r>
                    </a:p>
                  </a:txBody>
                  <a:tcPr marL="9525" marR="9525" marT="7144" marB="0" anchor="b"/>
                </a:tc>
                <a:tc>
                  <a:txBody>
                    <a:bodyPr/>
                    <a:lstStyle/>
                    <a:p>
                      <a:pPr algn="ctr" fontAlgn="b"/>
                      <a:r>
                        <a:rPr lang="en-GB" sz="1500" b="0" i="0" u="none" strike="noStrike" dirty="0">
                          <a:solidFill>
                            <a:srgbClr val="000000"/>
                          </a:solidFill>
                          <a:effectLst/>
                          <a:latin typeface="+mn-lt"/>
                        </a:rPr>
                        <a:t>0.978*</a:t>
                      </a:r>
                    </a:p>
                  </a:txBody>
                  <a:tcPr marL="9525" marR="9525" marT="7144" marB="0" anchor="b"/>
                </a:tc>
                <a:tc>
                  <a:txBody>
                    <a:bodyPr/>
                    <a:lstStyle/>
                    <a:p>
                      <a:pPr algn="ctr" fontAlgn="b"/>
                      <a:r>
                        <a:rPr lang="en-GB" sz="1500" b="0" i="0" u="none" strike="noStrike" dirty="0">
                          <a:solidFill>
                            <a:srgbClr val="000000"/>
                          </a:solidFill>
                          <a:effectLst/>
                          <a:latin typeface="+mn-lt"/>
                        </a:rPr>
                        <a:t>0.928*</a:t>
                      </a:r>
                    </a:p>
                  </a:txBody>
                  <a:tcPr marL="9525" marR="9525" marT="7144" marB="0" anchor="b"/>
                </a:tc>
                <a:tc>
                  <a:txBody>
                    <a:bodyPr/>
                    <a:lstStyle/>
                    <a:p>
                      <a:pPr algn="ctr" fontAlgn="b"/>
                      <a:r>
                        <a:rPr lang="en-GB" sz="1500" b="0" i="0" u="none" strike="noStrike" dirty="0">
                          <a:solidFill>
                            <a:srgbClr val="000000"/>
                          </a:solidFill>
                          <a:effectLst/>
                          <a:latin typeface="+mn-lt"/>
                        </a:rPr>
                        <a:t>0.942*</a:t>
                      </a:r>
                    </a:p>
                  </a:txBody>
                  <a:tcPr marL="9525" marR="9525" marT="7144" marB="0" anchor="b"/>
                </a:tc>
                <a:tc>
                  <a:txBody>
                    <a:bodyPr/>
                    <a:lstStyle/>
                    <a:p>
                      <a:pPr algn="ctr" fontAlgn="b"/>
                      <a:r>
                        <a:rPr lang="en-GB" sz="1500" b="0" i="0" u="none" strike="noStrike" dirty="0">
                          <a:solidFill>
                            <a:srgbClr val="000000"/>
                          </a:solidFill>
                          <a:effectLst/>
                          <a:latin typeface="+mn-lt"/>
                        </a:rPr>
                        <a:t>0.948*</a:t>
                      </a:r>
                    </a:p>
                  </a:txBody>
                  <a:tcPr marL="9525" marR="9525" marT="7144" marB="0" anchor="b"/>
                </a:tc>
                <a:extLst>
                  <a:ext uri="{0D108BD9-81ED-4DB2-BD59-A6C34878D82A}">
                    <a16:rowId xmlns:a16="http://schemas.microsoft.com/office/drawing/2014/main" xmlns="" val="10004"/>
                  </a:ext>
                </a:extLst>
              </a:tr>
              <a:tr h="278130">
                <a:tc>
                  <a:txBody>
                    <a:bodyPr/>
                    <a:lstStyle/>
                    <a:p>
                      <a:pPr algn="ctr" fontAlgn="b"/>
                      <a:r>
                        <a:rPr lang="en-GB" sz="1500" b="0" i="0" u="none" strike="noStrike" dirty="0">
                          <a:solidFill>
                            <a:srgbClr val="000000"/>
                          </a:solidFill>
                          <a:effectLst/>
                          <a:latin typeface="+mn-lt"/>
                        </a:rPr>
                        <a:t>Copula</a:t>
                      </a:r>
                    </a:p>
                  </a:txBody>
                  <a:tcPr marL="9525" marR="9525" marT="7144" marB="0" anchor="b"/>
                </a:tc>
                <a:tc>
                  <a:txBody>
                    <a:bodyPr/>
                    <a:lstStyle/>
                    <a:p>
                      <a:pPr algn="ctr" fontAlgn="b"/>
                      <a:r>
                        <a:rPr lang="en-GB" sz="1500" b="1" i="1" u="none" strike="noStrike" dirty="0">
                          <a:solidFill>
                            <a:srgbClr val="000000"/>
                          </a:solidFill>
                          <a:effectLst/>
                          <a:latin typeface="+mn-lt"/>
                        </a:rPr>
                        <a:t>0.812</a:t>
                      </a:r>
                    </a:p>
                  </a:txBody>
                  <a:tcPr marL="9525" marR="9525" marT="7144" marB="0" anchor="b"/>
                </a:tc>
                <a:tc>
                  <a:txBody>
                    <a:bodyPr/>
                    <a:lstStyle/>
                    <a:p>
                      <a:pPr algn="ctr" fontAlgn="b"/>
                      <a:r>
                        <a:rPr lang="en-GB" sz="1500" b="0" i="0" u="none" strike="noStrike" dirty="0">
                          <a:solidFill>
                            <a:srgbClr val="000000"/>
                          </a:solidFill>
                          <a:effectLst/>
                          <a:latin typeface="+mn-lt"/>
                        </a:rPr>
                        <a:t>0.940*</a:t>
                      </a:r>
                    </a:p>
                  </a:txBody>
                  <a:tcPr marL="9525" marR="9525" marT="7144" marB="0" anchor="b"/>
                </a:tc>
                <a:tc>
                  <a:txBody>
                    <a:bodyPr/>
                    <a:lstStyle/>
                    <a:p>
                      <a:pPr algn="ctr" fontAlgn="b"/>
                      <a:r>
                        <a:rPr lang="en-GB" sz="1500" b="0" i="0" u="none" strike="noStrike" dirty="0">
                          <a:solidFill>
                            <a:srgbClr val="000000"/>
                          </a:solidFill>
                          <a:effectLst/>
                          <a:latin typeface="+mn-lt"/>
                        </a:rPr>
                        <a:t>0.928*</a:t>
                      </a:r>
                    </a:p>
                  </a:txBody>
                  <a:tcPr marL="9525" marR="9525" marT="7144" marB="0" anchor="b"/>
                </a:tc>
                <a:tc>
                  <a:txBody>
                    <a:bodyPr/>
                    <a:lstStyle/>
                    <a:p>
                      <a:pPr algn="ctr" fontAlgn="b"/>
                      <a:r>
                        <a:rPr lang="en-GB" sz="1500" b="1" i="1" u="none" strike="noStrike" dirty="0">
                          <a:solidFill>
                            <a:srgbClr val="000000"/>
                          </a:solidFill>
                          <a:effectLst/>
                          <a:latin typeface="+mn-lt"/>
                        </a:rPr>
                        <a:t>0.976</a:t>
                      </a:r>
                    </a:p>
                  </a:txBody>
                  <a:tcPr marL="9525" marR="9525" marT="7144" marB="0" anchor="b"/>
                </a:tc>
                <a:tc>
                  <a:txBody>
                    <a:bodyPr/>
                    <a:lstStyle/>
                    <a:p>
                      <a:pPr algn="ctr" fontAlgn="b"/>
                      <a:r>
                        <a:rPr lang="en-GB" sz="1500" b="0" i="0" u="none" strike="noStrike" dirty="0">
                          <a:solidFill>
                            <a:srgbClr val="000000"/>
                          </a:solidFill>
                          <a:effectLst/>
                          <a:latin typeface="+mn-lt"/>
                        </a:rPr>
                        <a:t>0.932*</a:t>
                      </a:r>
                    </a:p>
                  </a:txBody>
                  <a:tcPr marL="9525" marR="9525" marT="7144" marB="0" anchor="b"/>
                </a:tc>
                <a:tc>
                  <a:txBody>
                    <a:bodyPr/>
                    <a:lstStyle/>
                    <a:p>
                      <a:pPr algn="ctr" fontAlgn="b"/>
                      <a:r>
                        <a:rPr lang="en-GB" sz="1500" b="0" i="0" u="none" strike="noStrike" dirty="0">
                          <a:solidFill>
                            <a:srgbClr val="000000"/>
                          </a:solidFill>
                          <a:effectLst/>
                          <a:latin typeface="+mn-lt"/>
                        </a:rPr>
                        <a:t>0.913*</a:t>
                      </a:r>
                    </a:p>
                  </a:txBody>
                  <a:tcPr marL="9525" marR="9525" marT="7144" marB="0" anchor="b"/>
                </a:tc>
                <a:extLst>
                  <a:ext uri="{0D108BD9-81ED-4DB2-BD59-A6C34878D82A}">
                    <a16:rowId xmlns:a16="http://schemas.microsoft.com/office/drawing/2014/main" xmlns="" val="10005"/>
                  </a:ext>
                </a:extLst>
              </a:tr>
              <a:tr h="281464">
                <a:tc gridSpan="7">
                  <a:txBody>
                    <a:bodyPr/>
                    <a:lstStyle/>
                    <a:p>
                      <a:pPr algn="ctr" fontAlgn="b"/>
                      <a:r>
                        <a:rPr lang="en-GB" sz="1800" b="1" i="0" u="none" strike="noStrike">
                          <a:solidFill>
                            <a:srgbClr val="000000"/>
                          </a:solidFill>
                          <a:effectLst/>
                          <a:latin typeface="+mn-lt"/>
                        </a:rPr>
                        <a:t>5 neighbors</a:t>
                      </a:r>
                      <a:endParaRPr lang="en-GB" sz="1800" b="1" i="0" u="none" strike="noStrike" dirty="0">
                        <a:solidFill>
                          <a:srgbClr val="000000"/>
                        </a:solidFill>
                        <a:effectLst/>
                        <a:latin typeface="+mn-lt"/>
                      </a:endParaRPr>
                    </a:p>
                  </a:txBody>
                  <a:tcPr marL="9525" marR="9525" marT="7144" marB="0" anchor="b">
                    <a:solidFill>
                      <a:schemeClr val="accent2">
                        <a:lumMod val="60000"/>
                        <a:lumOff val="40000"/>
                      </a:schemeClr>
                    </a:solidFill>
                  </a:tcPr>
                </a:tc>
                <a:tc hMerge="1">
                  <a:txBody>
                    <a:bodyPr/>
                    <a:lstStyle/>
                    <a:p>
                      <a:pPr algn="ctr" fontAlgn="b"/>
                      <a:endParaRPr lang="en-GB" sz="1800" b="1" i="0" u="none" strike="noStrike" dirty="0">
                        <a:solidFill>
                          <a:srgbClr val="000000"/>
                        </a:solidFill>
                        <a:effectLst/>
                        <a:latin typeface="+mn-lt"/>
                      </a:endParaRPr>
                    </a:p>
                  </a:txBody>
                  <a:tcPr marL="9525" marR="9525" marT="7144"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1"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6"/>
                  </a:ext>
                </a:extLst>
              </a:tr>
              <a:tr h="278130">
                <a:tc>
                  <a:txBody>
                    <a:bodyPr/>
                    <a:lstStyle/>
                    <a:p>
                      <a:pPr algn="ctr" fontAlgn="b"/>
                      <a:endParaRPr lang="en-GB" sz="1500" b="1" i="0" u="none" strike="noStrike" dirty="0">
                        <a:solidFill>
                          <a:srgbClr val="000000"/>
                        </a:solidFill>
                        <a:effectLst/>
                        <a:latin typeface="+mn-lt"/>
                      </a:endParaRPr>
                    </a:p>
                  </a:txBody>
                  <a:tcPr marL="9525" marR="9525" marT="7144" marB="0" anchor="b"/>
                </a:tc>
                <a:tc gridSpan="3">
                  <a:txBody>
                    <a:bodyPr/>
                    <a:lstStyle/>
                    <a:p>
                      <a:pPr algn="ctr" fontAlgn="b"/>
                      <a:r>
                        <a:rPr lang="en-GB" sz="1500" b="1" i="0" u="none" strike="noStrike" dirty="0">
                          <a:solidFill>
                            <a:srgbClr val="000000"/>
                          </a:solidFill>
                          <a:effectLst/>
                          <a:latin typeface="+mn-lt"/>
                        </a:rPr>
                        <a:t>50</a:t>
                      </a:r>
                      <a:r>
                        <a:rPr lang="en-GB" sz="1500" b="1" i="0" u="none" strike="noStrike" baseline="0" dirty="0">
                          <a:solidFill>
                            <a:srgbClr val="000000"/>
                          </a:solidFill>
                          <a:effectLst/>
                          <a:latin typeface="+mn-lt"/>
                        </a:rPr>
                        <a:t> variables</a:t>
                      </a:r>
                      <a:endParaRPr lang="en-GB" sz="1500" b="1" i="0" u="none" strike="noStrike" dirty="0">
                        <a:solidFill>
                          <a:srgbClr val="000000"/>
                        </a:solidFill>
                        <a:effectLst/>
                        <a:latin typeface="+mn-lt"/>
                      </a:endParaRP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gridSpan="3">
                  <a:txBody>
                    <a:bodyPr/>
                    <a:lstStyle/>
                    <a:p>
                      <a:pPr algn="ctr" fontAlgn="b"/>
                      <a:r>
                        <a:rPr lang="en-GB" sz="1500" b="1" i="0" u="none" strike="noStrike" dirty="0">
                          <a:solidFill>
                            <a:srgbClr val="000000"/>
                          </a:solidFill>
                          <a:effectLst/>
                          <a:latin typeface="+mn-lt"/>
                        </a:rPr>
                        <a:t>100 variables</a:t>
                      </a: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78130">
                <a:tc>
                  <a:txBody>
                    <a:bodyPr/>
                    <a:lstStyle/>
                    <a:p>
                      <a:pPr algn="ctr" fontAlgn="b"/>
                      <a:r>
                        <a:rPr lang="en-GB" sz="1500" b="1" i="0" u="none" strike="noStrike" dirty="0">
                          <a:solidFill>
                            <a:srgbClr val="000000"/>
                          </a:solidFill>
                          <a:effectLst/>
                          <a:latin typeface="+mn-lt"/>
                        </a:rPr>
                        <a:t>Method</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extLst>
                  <a:ext uri="{0D108BD9-81ED-4DB2-BD59-A6C34878D82A}">
                    <a16:rowId xmlns:a16="http://schemas.microsoft.com/office/drawing/2014/main" xmlns="" val="10008"/>
                  </a:ext>
                </a:extLst>
              </a:tr>
              <a:tr h="278130">
                <a:tc>
                  <a:txBody>
                    <a:bodyPr/>
                    <a:lstStyle/>
                    <a:p>
                      <a:pPr algn="ctr" fontAlgn="b"/>
                      <a:r>
                        <a:rPr lang="en-GB" sz="1500" b="0" i="0" u="none" strike="noStrike" dirty="0">
                          <a:solidFill>
                            <a:srgbClr val="000000"/>
                          </a:solidFill>
                          <a:effectLst/>
                          <a:latin typeface="+mn-lt"/>
                        </a:rPr>
                        <a:t>MM</a:t>
                      </a:r>
                    </a:p>
                  </a:txBody>
                  <a:tcPr marL="9525" marR="9525" marT="7144" marB="0" anchor="b"/>
                </a:tc>
                <a:tc>
                  <a:txBody>
                    <a:bodyPr/>
                    <a:lstStyle/>
                    <a:p>
                      <a:pPr algn="ctr" fontAlgn="b"/>
                      <a:r>
                        <a:rPr lang="en-GB" sz="1500" b="1" i="0" u="none" strike="noStrike" dirty="0">
                          <a:solidFill>
                            <a:srgbClr val="000000"/>
                          </a:solidFill>
                          <a:effectLst/>
                          <a:latin typeface="+mn-lt"/>
                        </a:rPr>
                        <a:t>0.987</a:t>
                      </a:r>
                    </a:p>
                  </a:txBody>
                  <a:tcPr marL="9525" marR="9525" marT="7144" marB="0" anchor="b"/>
                </a:tc>
                <a:tc>
                  <a:txBody>
                    <a:bodyPr/>
                    <a:lstStyle/>
                    <a:p>
                      <a:pPr algn="ctr" fontAlgn="b"/>
                      <a:r>
                        <a:rPr lang="en-GB" sz="1500" b="1" i="0" u="none" strike="noStrike" dirty="0">
                          <a:solidFill>
                            <a:srgbClr val="000000"/>
                          </a:solidFill>
                          <a:effectLst/>
                          <a:latin typeface="+mn-lt"/>
                        </a:rPr>
                        <a:t>0.992</a:t>
                      </a:r>
                    </a:p>
                  </a:txBody>
                  <a:tcPr marL="9525" marR="9525" marT="7144" marB="0" anchor="b"/>
                </a:tc>
                <a:tc>
                  <a:txBody>
                    <a:bodyPr/>
                    <a:lstStyle/>
                    <a:p>
                      <a:pPr algn="ctr" fontAlgn="b"/>
                      <a:r>
                        <a:rPr lang="en-GB" sz="1500" b="1" i="0" u="none" strike="noStrike" dirty="0">
                          <a:solidFill>
                            <a:srgbClr val="000000"/>
                          </a:solidFill>
                          <a:effectLst/>
                          <a:latin typeface="+mn-lt"/>
                        </a:rPr>
                        <a:t>0.993</a:t>
                      </a:r>
                    </a:p>
                  </a:txBody>
                  <a:tcPr marL="9525" marR="9525" marT="7144" marB="0" anchor="b"/>
                </a:tc>
                <a:tc>
                  <a:txBody>
                    <a:bodyPr/>
                    <a:lstStyle/>
                    <a:p>
                      <a:pPr algn="ctr" fontAlgn="b"/>
                      <a:r>
                        <a:rPr lang="en-GB" sz="1500" b="1" i="0" u="none" strike="noStrike" dirty="0">
                          <a:solidFill>
                            <a:srgbClr val="000000"/>
                          </a:solidFill>
                          <a:effectLst/>
                          <a:latin typeface="+mn-lt"/>
                        </a:rPr>
                        <a:t>0.986</a:t>
                      </a:r>
                    </a:p>
                  </a:txBody>
                  <a:tcPr marL="9525" marR="9525" marT="7144" marB="0" anchor="b"/>
                </a:tc>
                <a:tc>
                  <a:txBody>
                    <a:bodyPr/>
                    <a:lstStyle/>
                    <a:p>
                      <a:pPr algn="ctr" fontAlgn="b"/>
                      <a:r>
                        <a:rPr lang="en-GB" sz="1500" b="1" i="0" u="none" strike="noStrike" dirty="0">
                          <a:solidFill>
                            <a:srgbClr val="000000"/>
                          </a:solidFill>
                          <a:effectLst/>
                          <a:latin typeface="+mn-lt"/>
                        </a:rPr>
                        <a:t>0.992</a:t>
                      </a:r>
                    </a:p>
                  </a:txBody>
                  <a:tcPr marL="9525" marR="9525" marT="7144" marB="0" anchor="b"/>
                </a:tc>
                <a:tc>
                  <a:txBody>
                    <a:bodyPr/>
                    <a:lstStyle/>
                    <a:p>
                      <a:pPr algn="ctr" fontAlgn="b"/>
                      <a:r>
                        <a:rPr lang="en-GB" sz="1500" b="1" i="0" u="none" strike="noStrike" dirty="0">
                          <a:solidFill>
                            <a:srgbClr val="000000"/>
                          </a:solidFill>
                          <a:effectLst/>
                          <a:latin typeface="+mn-lt"/>
                        </a:rPr>
                        <a:t>0.989</a:t>
                      </a:r>
                    </a:p>
                  </a:txBody>
                  <a:tcPr marL="9525" marR="9525" marT="7144" marB="0" anchor="b"/>
                </a:tc>
                <a:extLst>
                  <a:ext uri="{0D108BD9-81ED-4DB2-BD59-A6C34878D82A}">
                    <a16:rowId xmlns:a16="http://schemas.microsoft.com/office/drawing/2014/main" xmlns="" val="10009"/>
                  </a:ext>
                </a:extLst>
              </a:tr>
              <a:tr h="278130">
                <a:tc>
                  <a:txBody>
                    <a:bodyPr/>
                    <a:lstStyle/>
                    <a:p>
                      <a:pPr algn="ctr" fontAlgn="b"/>
                      <a:r>
                        <a:rPr lang="en-GB" sz="1500" b="0" i="0" u="none" strike="noStrike" dirty="0">
                          <a:solidFill>
                            <a:srgbClr val="000000"/>
                          </a:solidFill>
                          <a:effectLst/>
                          <a:latin typeface="+mn-lt"/>
                        </a:rPr>
                        <a:t>Fast</a:t>
                      </a:r>
                    </a:p>
                  </a:txBody>
                  <a:tcPr marL="9525" marR="9525" marT="7144" marB="0" anchor="b"/>
                </a:tc>
                <a:tc>
                  <a:txBody>
                    <a:bodyPr/>
                    <a:lstStyle/>
                    <a:p>
                      <a:pPr algn="ctr" fontAlgn="b"/>
                      <a:r>
                        <a:rPr lang="en-GB" sz="1500" b="0" i="0" u="none" strike="noStrike" dirty="0">
                          <a:solidFill>
                            <a:srgbClr val="000000"/>
                          </a:solidFill>
                          <a:effectLst/>
                          <a:latin typeface="+mn-lt"/>
                        </a:rPr>
                        <a:t>0.984</a:t>
                      </a:r>
                    </a:p>
                  </a:txBody>
                  <a:tcPr marL="9525" marR="9525" marT="7144" marB="0" anchor="b"/>
                </a:tc>
                <a:tc>
                  <a:txBody>
                    <a:bodyPr/>
                    <a:lstStyle/>
                    <a:p>
                      <a:pPr algn="ctr" fontAlgn="b"/>
                      <a:r>
                        <a:rPr lang="en-GB" sz="1500" b="0" i="0" u="none" strike="noStrike" dirty="0">
                          <a:solidFill>
                            <a:srgbClr val="000000"/>
                          </a:solidFill>
                          <a:effectLst/>
                          <a:latin typeface="+mn-lt"/>
                        </a:rPr>
                        <a:t>0.989</a:t>
                      </a:r>
                    </a:p>
                  </a:txBody>
                  <a:tcPr marL="9525" marR="9525" marT="7144" marB="0" anchor="b"/>
                </a:tc>
                <a:tc>
                  <a:txBody>
                    <a:bodyPr/>
                    <a:lstStyle/>
                    <a:p>
                      <a:pPr algn="ctr" fontAlgn="b"/>
                      <a:r>
                        <a:rPr lang="en-GB" sz="1500" b="0" i="0" u="none" strike="noStrike" dirty="0">
                          <a:solidFill>
                            <a:srgbClr val="000000"/>
                          </a:solidFill>
                          <a:effectLst/>
                          <a:latin typeface="+mn-lt"/>
                        </a:rPr>
                        <a:t>0.992</a:t>
                      </a:r>
                    </a:p>
                  </a:txBody>
                  <a:tcPr marL="9525" marR="9525" marT="7144" marB="0" anchor="b"/>
                </a:tc>
                <a:tc>
                  <a:txBody>
                    <a:bodyPr/>
                    <a:lstStyle/>
                    <a:p>
                      <a:pPr algn="ctr" fontAlgn="b"/>
                      <a:r>
                        <a:rPr lang="en-GB" sz="1500" b="0" i="0" u="none" strike="noStrike" dirty="0">
                          <a:solidFill>
                            <a:srgbClr val="000000"/>
                          </a:solidFill>
                          <a:effectLst/>
                          <a:latin typeface="+mn-lt"/>
                        </a:rPr>
                        <a:t>0.982</a:t>
                      </a:r>
                    </a:p>
                  </a:txBody>
                  <a:tcPr marL="9525" marR="9525" marT="7144" marB="0" anchor="b"/>
                </a:tc>
                <a:tc>
                  <a:txBody>
                    <a:bodyPr/>
                    <a:lstStyle/>
                    <a:p>
                      <a:pPr algn="ctr" fontAlgn="b"/>
                      <a:r>
                        <a:rPr lang="en-GB" sz="1500" b="0" i="0" u="none" strike="noStrike" dirty="0">
                          <a:solidFill>
                            <a:srgbClr val="000000"/>
                          </a:solidFill>
                          <a:effectLst/>
                          <a:latin typeface="+mn-lt"/>
                        </a:rPr>
                        <a:t>0.985*</a:t>
                      </a:r>
                    </a:p>
                  </a:txBody>
                  <a:tcPr marL="9525" marR="9525" marT="7144" marB="0" anchor="b"/>
                </a:tc>
                <a:tc>
                  <a:txBody>
                    <a:bodyPr/>
                    <a:lstStyle/>
                    <a:p>
                      <a:pPr algn="ctr" fontAlgn="b"/>
                      <a:r>
                        <a:rPr lang="en-GB" sz="1500" b="0" i="0" u="none" strike="noStrike" dirty="0">
                          <a:solidFill>
                            <a:srgbClr val="000000"/>
                          </a:solidFill>
                          <a:effectLst/>
                          <a:latin typeface="+mn-lt"/>
                        </a:rPr>
                        <a:t>0.984*</a:t>
                      </a:r>
                    </a:p>
                  </a:txBody>
                  <a:tcPr marL="9525" marR="9525" marT="7144" marB="0" anchor="b"/>
                </a:tc>
                <a:extLst>
                  <a:ext uri="{0D108BD9-81ED-4DB2-BD59-A6C34878D82A}">
                    <a16:rowId xmlns:a16="http://schemas.microsoft.com/office/drawing/2014/main" xmlns="" val="10010"/>
                  </a:ext>
                </a:extLst>
              </a:tr>
              <a:tr h="278130">
                <a:tc>
                  <a:txBody>
                    <a:bodyPr/>
                    <a:lstStyle/>
                    <a:p>
                      <a:pPr algn="ctr" fontAlgn="b"/>
                      <a:r>
                        <a:rPr lang="en-GB" sz="1500" b="0" i="0" u="none" strike="noStrike" dirty="0">
                          <a:solidFill>
                            <a:srgbClr val="000000"/>
                          </a:solidFill>
                          <a:effectLst/>
                          <a:latin typeface="+mn-lt"/>
                        </a:rPr>
                        <a:t>Copula</a:t>
                      </a:r>
                    </a:p>
                  </a:txBody>
                  <a:tcPr marL="9525" marR="9525" marT="7144" marB="0" anchor="b"/>
                </a:tc>
                <a:tc>
                  <a:txBody>
                    <a:bodyPr/>
                    <a:lstStyle/>
                    <a:p>
                      <a:pPr algn="ctr" fontAlgn="b"/>
                      <a:r>
                        <a:rPr lang="en-GB" sz="1500" b="0" i="0" u="none" strike="noStrike" dirty="0">
                          <a:solidFill>
                            <a:srgbClr val="000000"/>
                          </a:solidFill>
                          <a:effectLst/>
                          <a:latin typeface="+mn-lt"/>
                        </a:rPr>
                        <a:t>0.975*</a:t>
                      </a:r>
                    </a:p>
                  </a:txBody>
                  <a:tcPr marL="9525" marR="9525" marT="7144" marB="0" anchor="b"/>
                </a:tc>
                <a:tc>
                  <a:txBody>
                    <a:bodyPr/>
                    <a:lstStyle/>
                    <a:p>
                      <a:pPr algn="ctr" fontAlgn="b"/>
                      <a:r>
                        <a:rPr lang="en-GB" sz="1500" b="0" i="0" u="none" strike="noStrike">
                          <a:solidFill>
                            <a:srgbClr val="000000"/>
                          </a:solidFill>
                          <a:effectLst/>
                          <a:latin typeface="+mn-lt"/>
                        </a:rPr>
                        <a:t>0.970*</a:t>
                      </a:r>
                    </a:p>
                  </a:txBody>
                  <a:tcPr marL="9525" marR="9525" marT="7144" marB="0" anchor="b"/>
                </a:tc>
                <a:tc>
                  <a:txBody>
                    <a:bodyPr/>
                    <a:lstStyle/>
                    <a:p>
                      <a:pPr algn="ctr" fontAlgn="b"/>
                      <a:r>
                        <a:rPr lang="en-GB" sz="1500" b="0" i="0" u="none" strike="noStrike">
                          <a:solidFill>
                            <a:srgbClr val="000000"/>
                          </a:solidFill>
                          <a:effectLst/>
                          <a:latin typeface="+mn-lt"/>
                        </a:rPr>
                        <a:t>0.950*</a:t>
                      </a:r>
                    </a:p>
                  </a:txBody>
                  <a:tcPr marL="9525" marR="9525" marT="7144" marB="0" anchor="b"/>
                </a:tc>
                <a:tc>
                  <a:txBody>
                    <a:bodyPr/>
                    <a:lstStyle/>
                    <a:p>
                      <a:pPr algn="ctr" fontAlgn="b"/>
                      <a:r>
                        <a:rPr lang="en-GB" sz="1500" b="0" i="0" u="none" strike="noStrike" dirty="0">
                          <a:solidFill>
                            <a:srgbClr val="000000"/>
                          </a:solidFill>
                          <a:effectLst/>
                          <a:latin typeface="+mn-lt"/>
                        </a:rPr>
                        <a:t>0.984</a:t>
                      </a:r>
                    </a:p>
                  </a:txBody>
                  <a:tcPr marL="9525" marR="9525" marT="7144" marB="0" anchor="b"/>
                </a:tc>
                <a:tc>
                  <a:txBody>
                    <a:bodyPr/>
                    <a:lstStyle/>
                    <a:p>
                      <a:pPr algn="ctr" fontAlgn="b"/>
                      <a:r>
                        <a:rPr lang="en-GB" sz="1500" b="0" i="0" u="none" strike="noStrike" dirty="0">
                          <a:solidFill>
                            <a:srgbClr val="000000"/>
                          </a:solidFill>
                          <a:effectLst/>
                          <a:latin typeface="+mn-lt"/>
                        </a:rPr>
                        <a:t>0.959*</a:t>
                      </a:r>
                    </a:p>
                  </a:txBody>
                  <a:tcPr marL="9525" marR="9525" marT="7144" marB="0" anchor="b"/>
                </a:tc>
                <a:tc>
                  <a:txBody>
                    <a:bodyPr/>
                    <a:lstStyle/>
                    <a:p>
                      <a:pPr algn="ctr" fontAlgn="b"/>
                      <a:r>
                        <a:rPr lang="en-GB" sz="1500" b="0" i="0" u="none" strike="noStrike" dirty="0">
                          <a:solidFill>
                            <a:srgbClr val="000000"/>
                          </a:solidFill>
                          <a:effectLst/>
                          <a:latin typeface="+mn-lt"/>
                        </a:rPr>
                        <a:t>0.949*</a:t>
                      </a:r>
                    </a:p>
                  </a:txBody>
                  <a:tcPr marL="9525" marR="9525" marT="7144" marB="0" anchor="b"/>
                </a:tc>
                <a:extLst>
                  <a:ext uri="{0D108BD9-81ED-4DB2-BD59-A6C34878D82A}">
                    <a16:rowId xmlns:a16="http://schemas.microsoft.com/office/drawing/2014/main" xmlns="" val="10011"/>
                  </a:ext>
                </a:extLst>
              </a:tr>
            </a:tbl>
          </a:graphicData>
        </a:graphic>
      </p:graphicFrame>
      <p:sp>
        <p:nvSpPr>
          <p:cNvPr id="5" name="TextBox 4">
            <a:extLst>
              <a:ext uri="{FF2B5EF4-FFF2-40B4-BE49-F238E27FC236}">
                <a16:creationId xmlns:a16="http://schemas.microsoft.com/office/drawing/2014/main" xmlns="" id="{7E0DF6EA-ED19-4C9D-BE66-E8A7CA923C63}"/>
              </a:ext>
            </a:extLst>
          </p:cNvPr>
          <p:cNvSpPr txBox="1"/>
          <p:nvPr/>
        </p:nvSpPr>
        <p:spPr>
          <a:xfrm>
            <a:off x="1654096" y="5614174"/>
            <a:ext cx="8348547" cy="784830"/>
          </a:xfrm>
          <a:prstGeom prst="rect">
            <a:avLst/>
          </a:prstGeom>
          <a:noFill/>
        </p:spPr>
        <p:txBody>
          <a:bodyPr wrap="square" rtlCol="0">
            <a:spAutoFit/>
          </a:bodyPr>
          <a:lstStyle/>
          <a:p>
            <a:r>
              <a:rPr lang="en-GB" sz="1500" b="1"/>
              <a:t>Bold</a:t>
            </a:r>
            <a:r>
              <a:rPr lang="en-GB" sz="1500"/>
              <a:t>: Best method </a:t>
            </a:r>
          </a:p>
          <a:p>
            <a:r>
              <a:rPr lang="en-GB" sz="1500" b="1"/>
              <a:t>Asterisk</a:t>
            </a:r>
            <a:r>
              <a:rPr lang="en-GB" sz="1500"/>
              <a:t>: MM statistically significantly better than competitor</a:t>
            </a:r>
          </a:p>
          <a:p>
            <a:r>
              <a:rPr lang="en-GB" sz="1500" b="1" i="1"/>
              <a:t>Italic</a:t>
            </a:r>
            <a:r>
              <a:rPr lang="en-GB" sz="1500" b="1"/>
              <a:t>: </a:t>
            </a:r>
            <a:r>
              <a:rPr lang="en-GB" sz="1500"/>
              <a:t>Competitor better than MM</a:t>
            </a:r>
            <a:endParaRPr lang="en-GB" sz="1500" b="1" i="1"/>
          </a:p>
        </p:txBody>
      </p:sp>
    </p:spTree>
    <p:extLst>
      <p:ext uri="{BB962C8B-B14F-4D97-AF65-F5344CB8AC3E}">
        <p14:creationId xmlns:p14="http://schemas.microsoft.com/office/powerpoint/2010/main" val="4151383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2AF9B-D678-4041-831B-0940FC98EE05}"/>
              </a:ext>
            </a:extLst>
          </p:cNvPr>
          <p:cNvSpPr>
            <a:spLocks noGrp="1"/>
          </p:cNvSpPr>
          <p:nvPr>
            <p:ph type="title"/>
          </p:nvPr>
        </p:nvSpPr>
        <p:spPr/>
        <p:txBody>
          <a:bodyPr/>
          <a:lstStyle/>
          <a:p>
            <a:r>
              <a:rPr lang="en-US"/>
              <a:t>Orientation Recall</a:t>
            </a:r>
          </a:p>
        </p:txBody>
      </p:sp>
      <p:graphicFrame>
        <p:nvGraphicFramePr>
          <p:cNvPr id="4" name="Content Placeholder 3">
            <a:extLst>
              <a:ext uri="{FF2B5EF4-FFF2-40B4-BE49-F238E27FC236}">
                <a16:creationId xmlns:a16="http://schemas.microsoft.com/office/drawing/2014/main" xmlns="" id="{F0F5F0B1-A8D6-4FD7-BBB4-28E1667413A0}"/>
              </a:ext>
            </a:extLst>
          </p:cNvPr>
          <p:cNvGraphicFramePr>
            <a:graphicFrameLocks noGrp="1"/>
          </p:cNvGraphicFramePr>
          <p:nvPr>
            <p:ph idx="1"/>
            <p:extLst>
              <p:ext uri="{D42A27DB-BD31-4B8C-83A1-F6EECF244321}">
                <p14:modId xmlns:p14="http://schemas.microsoft.com/office/powerpoint/2010/main" val="954402420"/>
              </p:ext>
            </p:extLst>
          </p:nvPr>
        </p:nvGraphicFramePr>
        <p:xfrm>
          <a:off x="1648000" y="2083087"/>
          <a:ext cx="8229599" cy="3344228"/>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281464">
                <a:tc gridSpan="7">
                  <a:txBody>
                    <a:bodyPr/>
                    <a:lstStyle/>
                    <a:p>
                      <a:pPr algn="ctr" fontAlgn="b"/>
                      <a:r>
                        <a:rPr lang="en-GB" sz="1800" b="1" i="0" u="none" strike="noStrike">
                          <a:solidFill>
                            <a:srgbClr val="000000"/>
                          </a:solidFill>
                          <a:effectLst/>
                          <a:latin typeface="+mn-lt"/>
                        </a:rPr>
                        <a:t>3 neighbors</a:t>
                      </a:r>
                      <a:endParaRPr lang="en-GB" sz="1800" b="1" i="0" u="none" strike="noStrike" dirty="0">
                        <a:solidFill>
                          <a:srgbClr val="000000"/>
                        </a:solidFill>
                        <a:effectLst/>
                        <a:latin typeface="+mn-lt"/>
                      </a:endParaRPr>
                    </a:p>
                  </a:txBody>
                  <a:tcPr marL="9525" marR="9525" marT="7144" marB="0" anchor="b">
                    <a:solidFill>
                      <a:schemeClr val="accent2">
                        <a:lumMod val="60000"/>
                        <a:lumOff val="40000"/>
                      </a:schemeClr>
                    </a:solidFill>
                  </a:tcPr>
                </a:tc>
                <a:tc hMerge="1">
                  <a:txBody>
                    <a:bodyPr/>
                    <a:lstStyle/>
                    <a:p>
                      <a:pPr algn="ctr" fontAlgn="b"/>
                      <a:endParaRPr lang="en-GB" sz="1800" b="1" i="0" u="none" strike="noStrike" dirty="0">
                        <a:solidFill>
                          <a:srgbClr val="000000"/>
                        </a:solidFill>
                        <a:effectLst/>
                        <a:latin typeface="+mn-lt"/>
                      </a:endParaRPr>
                    </a:p>
                  </a:txBody>
                  <a:tcPr marL="9525" marR="9525" marT="7144" marB="0" anchor="b">
                    <a:solidFill>
                      <a:srgbClr val="E7EBF5"/>
                    </a:solidFill>
                  </a:tcPr>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278130">
                <a:tc>
                  <a:txBody>
                    <a:bodyPr/>
                    <a:lstStyle/>
                    <a:p>
                      <a:pPr algn="ctr" fontAlgn="b"/>
                      <a:endParaRPr lang="en-GB" sz="1500" b="1" i="0" u="none" strike="noStrike" dirty="0">
                        <a:solidFill>
                          <a:srgbClr val="000000"/>
                        </a:solidFill>
                        <a:effectLst/>
                        <a:latin typeface="+mn-lt"/>
                      </a:endParaRPr>
                    </a:p>
                  </a:txBody>
                  <a:tcPr marL="9525" marR="9525" marT="7144" marB="0" anchor="b"/>
                </a:tc>
                <a:tc gridSpan="3">
                  <a:txBody>
                    <a:bodyPr/>
                    <a:lstStyle/>
                    <a:p>
                      <a:pPr algn="ctr" fontAlgn="b"/>
                      <a:r>
                        <a:rPr lang="en-GB" sz="1500" b="1" i="0" u="none" strike="noStrike" dirty="0">
                          <a:solidFill>
                            <a:srgbClr val="000000"/>
                          </a:solidFill>
                          <a:effectLst/>
                          <a:latin typeface="+mn-lt"/>
                        </a:rPr>
                        <a:t>50</a:t>
                      </a:r>
                      <a:r>
                        <a:rPr lang="en-GB" sz="1500" b="1" i="0" u="none" strike="noStrike" baseline="0" dirty="0">
                          <a:solidFill>
                            <a:srgbClr val="000000"/>
                          </a:solidFill>
                          <a:effectLst/>
                          <a:latin typeface="+mn-lt"/>
                        </a:rPr>
                        <a:t> variables</a:t>
                      </a:r>
                      <a:endParaRPr lang="en-GB" sz="1500" b="1" i="0" u="none" strike="noStrike" dirty="0">
                        <a:solidFill>
                          <a:srgbClr val="000000"/>
                        </a:solidFill>
                        <a:effectLst/>
                        <a:latin typeface="+mn-lt"/>
                      </a:endParaRP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gridSpan="3">
                  <a:txBody>
                    <a:bodyPr/>
                    <a:lstStyle/>
                    <a:p>
                      <a:pPr algn="ctr" fontAlgn="b"/>
                      <a:r>
                        <a:rPr lang="en-GB" sz="1500" b="1" i="0" u="none" strike="noStrike" dirty="0">
                          <a:solidFill>
                            <a:srgbClr val="000000"/>
                          </a:solidFill>
                          <a:effectLst/>
                          <a:latin typeface="+mn-lt"/>
                        </a:rPr>
                        <a:t>100 variables</a:t>
                      </a: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278130">
                <a:tc>
                  <a:txBody>
                    <a:bodyPr/>
                    <a:lstStyle/>
                    <a:p>
                      <a:pPr algn="ctr" fontAlgn="b"/>
                      <a:r>
                        <a:rPr lang="en-GB" sz="1500" b="1" i="0" u="none" strike="noStrike" dirty="0">
                          <a:solidFill>
                            <a:srgbClr val="000000"/>
                          </a:solidFill>
                          <a:effectLst/>
                          <a:latin typeface="+mn-lt"/>
                        </a:rPr>
                        <a:t>Method</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extLst>
                  <a:ext uri="{0D108BD9-81ED-4DB2-BD59-A6C34878D82A}">
                    <a16:rowId xmlns:a16="http://schemas.microsoft.com/office/drawing/2014/main" xmlns="" val="10002"/>
                  </a:ext>
                </a:extLst>
              </a:tr>
              <a:tr h="278130">
                <a:tc>
                  <a:txBody>
                    <a:bodyPr/>
                    <a:lstStyle/>
                    <a:p>
                      <a:pPr algn="ctr" fontAlgn="b"/>
                      <a:r>
                        <a:rPr lang="en-GB" sz="1500" b="0" i="0" u="none" strike="noStrike" dirty="0">
                          <a:solidFill>
                            <a:srgbClr val="000000"/>
                          </a:solidFill>
                          <a:effectLst/>
                          <a:latin typeface="+mn-lt"/>
                        </a:rPr>
                        <a:t>MM</a:t>
                      </a:r>
                    </a:p>
                  </a:txBody>
                  <a:tcPr marL="9525" marR="9525" marT="7144" marB="0" anchor="b"/>
                </a:tc>
                <a:tc>
                  <a:txBody>
                    <a:bodyPr/>
                    <a:lstStyle/>
                    <a:p>
                      <a:pPr algn="ctr" fontAlgn="b"/>
                      <a:r>
                        <a:rPr lang="en-GB" sz="1500" b="1" i="0" u="none" strike="noStrike" dirty="0">
                          <a:solidFill>
                            <a:srgbClr val="000000"/>
                          </a:solidFill>
                          <a:effectLst/>
                          <a:latin typeface="+mn-lt"/>
                        </a:rPr>
                        <a:t>0.118</a:t>
                      </a:r>
                    </a:p>
                  </a:txBody>
                  <a:tcPr marL="9525" marR="9525" marT="7144" marB="0" anchor="b"/>
                </a:tc>
                <a:tc>
                  <a:txBody>
                    <a:bodyPr/>
                    <a:lstStyle/>
                    <a:p>
                      <a:pPr algn="ctr" fontAlgn="b"/>
                      <a:r>
                        <a:rPr lang="en-GB" sz="1500" b="1" i="0" u="none" strike="noStrike" dirty="0">
                          <a:solidFill>
                            <a:srgbClr val="000000"/>
                          </a:solidFill>
                          <a:effectLst/>
                          <a:latin typeface="+mn-lt"/>
                        </a:rPr>
                        <a:t>0.692</a:t>
                      </a:r>
                    </a:p>
                  </a:txBody>
                  <a:tcPr marL="9525" marR="9525" marT="7144" marB="0" anchor="b"/>
                </a:tc>
                <a:tc>
                  <a:txBody>
                    <a:bodyPr/>
                    <a:lstStyle/>
                    <a:p>
                      <a:pPr algn="ctr" fontAlgn="b"/>
                      <a:r>
                        <a:rPr lang="en-GB" sz="1500" b="1" i="0" u="none" strike="noStrike" dirty="0">
                          <a:solidFill>
                            <a:srgbClr val="000000"/>
                          </a:solidFill>
                          <a:effectLst/>
                          <a:latin typeface="+mn-lt"/>
                        </a:rPr>
                        <a:t>0.806</a:t>
                      </a:r>
                    </a:p>
                  </a:txBody>
                  <a:tcPr marL="9525" marR="9525" marT="7144" marB="0" anchor="b"/>
                </a:tc>
                <a:tc>
                  <a:txBody>
                    <a:bodyPr/>
                    <a:lstStyle/>
                    <a:p>
                      <a:pPr algn="ctr" fontAlgn="b"/>
                      <a:r>
                        <a:rPr lang="en-GB" sz="1500" b="1" i="0" u="none" strike="noStrike" dirty="0">
                          <a:solidFill>
                            <a:srgbClr val="000000"/>
                          </a:solidFill>
                          <a:effectLst/>
                          <a:latin typeface="+mn-lt"/>
                        </a:rPr>
                        <a:t>0.504</a:t>
                      </a:r>
                    </a:p>
                  </a:txBody>
                  <a:tcPr marL="9525" marR="9525" marT="7144" marB="0" anchor="b"/>
                </a:tc>
                <a:tc>
                  <a:txBody>
                    <a:bodyPr/>
                    <a:lstStyle/>
                    <a:p>
                      <a:pPr algn="ctr" fontAlgn="b"/>
                      <a:r>
                        <a:rPr lang="en-GB" sz="1500" b="1" i="0" u="none" strike="noStrike" dirty="0">
                          <a:solidFill>
                            <a:srgbClr val="000000"/>
                          </a:solidFill>
                          <a:effectLst/>
                          <a:latin typeface="+mn-lt"/>
                        </a:rPr>
                        <a:t>0.668</a:t>
                      </a:r>
                    </a:p>
                  </a:txBody>
                  <a:tcPr marL="9525" marR="9525" marT="7144" marB="0" anchor="b"/>
                </a:tc>
                <a:tc>
                  <a:txBody>
                    <a:bodyPr/>
                    <a:lstStyle/>
                    <a:p>
                      <a:pPr algn="ctr" fontAlgn="b"/>
                      <a:r>
                        <a:rPr lang="en-GB" sz="1500" b="0" i="0" u="none" strike="noStrike" dirty="0">
                          <a:solidFill>
                            <a:srgbClr val="000000"/>
                          </a:solidFill>
                          <a:effectLst/>
                          <a:latin typeface="+mn-lt"/>
                        </a:rPr>
                        <a:t>0.79</a:t>
                      </a:r>
                    </a:p>
                  </a:txBody>
                  <a:tcPr marL="9525" marR="9525" marT="7144" marB="0" anchor="b"/>
                </a:tc>
                <a:extLst>
                  <a:ext uri="{0D108BD9-81ED-4DB2-BD59-A6C34878D82A}">
                    <a16:rowId xmlns:a16="http://schemas.microsoft.com/office/drawing/2014/main" xmlns="" val="10003"/>
                  </a:ext>
                </a:extLst>
              </a:tr>
              <a:tr h="278130">
                <a:tc>
                  <a:txBody>
                    <a:bodyPr/>
                    <a:lstStyle/>
                    <a:p>
                      <a:pPr algn="ctr" fontAlgn="b"/>
                      <a:r>
                        <a:rPr lang="en-GB" sz="1500" b="0" i="0" u="none" strike="noStrike" dirty="0">
                          <a:solidFill>
                            <a:srgbClr val="000000"/>
                          </a:solidFill>
                          <a:effectLst/>
                          <a:latin typeface="+mn-lt"/>
                        </a:rPr>
                        <a:t>Fast</a:t>
                      </a:r>
                    </a:p>
                  </a:txBody>
                  <a:tcPr marL="9525" marR="9525" marT="7144" marB="0" anchor="b"/>
                </a:tc>
                <a:tc>
                  <a:txBody>
                    <a:bodyPr/>
                    <a:lstStyle/>
                    <a:p>
                      <a:pPr algn="ctr" fontAlgn="b"/>
                      <a:r>
                        <a:rPr lang="en-GB" sz="1500" b="0" i="0" u="none" strike="noStrike" dirty="0">
                          <a:solidFill>
                            <a:srgbClr val="000000"/>
                          </a:solidFill>
                          <a:effectLst/>
                          <a:latin typeface="+mn-lt"/>
                        </a:rPr>
                        <a:t>0.108*</a:t>
                      </a:r>
                    </a:p>
                  </a:txBody>
                  <a:tcPr marL="9525" marR="9525" marT="7144" marB="0" anchor="b"/>
                </a:tc>
                <a:tc>
                  <a:txBody>
                    <a:bodyPr/>
                    <a:lstStyle/>
                    <a:p>
                      <a:pPr algn="ctr" fontAlgn="b"/>
                      <a:r>
                        <a:rPr lang="en-GB" sz="1500" b="0" i="0" u="none" strike="noStrike" dirty="0">
                          <a:solidFill>
                            <a:srgbClr val="000000"/>
                          </a:solidFill>
                          <a:effectLst/>
                          <a:latin typeface="+mn-lt"/>
                        </a:rPr>
                        <a:t>0.621*</a:t>
                      </a:r>
                    </a:p>
                  </a:txBody>
                  <a:tcPr marL="9525" marR="9525" marT="7144" marB="0" anchor="b"/>
                </a:tc>
                <a:tc>
                  <a:txBody>
                    <a:bodyPr/>
                    <a:lstStyle/>
                    <a:p>
                      <a:pPr algn="ctr" fontAlgn="b"/>
                      <a:r>
                        <a:rPr lang="en-GB" sz="1500" b="0" i="0" u="none" strike="noStrike" dirty="0">
                          <a:solidFill>
                            <a:srgbClr val="000000"/>
                          </a:solidFill>
                          <a:effectLst/>
                          <a:latin typeface="+mn-lt"/>
                        </a:rPr>
                        <a:t>0.698*</a:t>
                      </a:r>
                    </a:p>
                  </a:txBody>
                  <a:tcPr marL="9525" marR="9525" marT="7144" marB="0" anchor="b"/>
                </a:tc>
                <a:tc>
                  <a:txBody>
                    <a:bodyPr/>
                    <a:lstStyle/>
                    <a:p>
                      <a:pPr algn="ctr" fontAlgn="b"/>
                      <a:r>
                        <a:rPr lang="en-GB" sz="1500" b="0" i="0" u="none" strike="noStrike" dirty="0">
                          <a:solidFill>
                            <a:srgbClr val="000000"/>
                          </a:solidFill>
                          <a:effectLst/>
                          <a:latin typeface="+mn-lt"/>
                        </a:rPr>
                        <a:t>0.476*</a:t>
                      </a:r>
                    </a:p>
                  </a:txBody>
                  <a:tcPr marL="9525" marR="9525" marT="7144" marB="0" anchor="b"/>
                </a:tc>
                <a:tc>
                  <a:txBody>
                    <a:bodyPr/>
                    <a:lstStyle/>
                    <a:p>
                      <a:pPr algn="ctr" fontAlgn="b"/>
                      <a:r>
                        <a:rPr lang="en-GB" sz="1500" b="0" i="0" u="none" strike="noStrike">
                          <a:solidFill>
                            <a:srgbClr val="000000"/>
                          </a:solidFill>
                          <a:effectLst/>
                          <a:latin typeface="+mn-lt"/>
                        </a:rPr>
                        <a:t>0.600*</a:t>
                      </a:r>
                    </a:p>
                  </a:txBody>
                  <a:tcPr marL="9525" marR="9525" marT="7144" marB="0" anchor="b"/>
                </a:tc>
                <a:tc>
                  <a:txBody>
                    <a:bodyPr/>
                    <a:lstStyle/>
                    <a:p>
                      <a:pPr algn="ctr" fontAlgn="b"/>
                      <a:r>
                        <a:rPr lang="en-GB" sz="1500" b="0" i="0" u="none" strike="noStrike">
                          <a:solidFill>
                            <a:srgbClr val="000000"/>
                          </a:solidFill>
                          <a:effectLst/>
                          <a:latin typeface="+mn-lt"/>
                        </a:rPr>
                        <a:t>0.669*</a:t>
                      </a:r>
                    </a:p>
                  </a:txBody>
                  <a:tcPr marL="9525" marR="9525" marT="7144" marB="0" anchor="b"/>
                </a:tc>
                <a:extLst>
                  <a:ext uri="{0D108BD9-81ED-4DB2-BD59-A6C34878D82A}">
                    <a16:rowId xmlns:a16="http://schemas.microsoft.com/office/drawing/2014/main" xmlns="" val="10004"/>
                  </a:ext>
                </a:extLst>
              </a:tr>
              <a:tr h="278130">
                <a:tc>
                  <a:txBody>
                    <a:bodyPr/>
                    <a:lstStyle/>
                    <a:p>
                      <a:pPr algn="ctr" fontAlgn="b"/>
                      <a:r>
                        <a:rPr lang="en-GB" sz="1500" b="0" i="0" u="none" strike="noStrike" dirty="0">
                          <a:solidFill>
                            <a:srgbClr val="000000"/>
                          </a:solidFill>
                          <a:effectLst/>
                          <a:latin typeface="+mn-lt"/>
                        </a:rPr>
                        <a:t>Copula</a:t>
                      </a:r>
                    </a:p>
                  </a:txBody>
                  <a:tcPr marL="9525" marR="9525" marT="7144" marB="0" anchor="b"/>
                </a:tc>
                <a:tc>
                  <a:txBody>
                    <a:bodyPr/>
                    <a:lstStyle/>
                    <a:p>
                      <a:pPr algn="ctr" fontAlgn="b"/>
                      <a:r>
                        <a:rPr lang="en-GB" sz="1500" b="0" i="0" u="none" strike="noStrike">
                          <a:solidFill>
                            <a:srgbClr val="000000"/>
                          </a:solidFill>
                          <a:effectLst/>
                          <a:latin typeface="+mn-lt"/>
                        </a:rPr>
                        <a:t>0.092*</a:t>
                      </a:r>
                    </a:p>
                  </a:txBody>
                  <a:tcPr marL="9525" marR="9525" marT="7144" marB="0" anchor="b"/>
                </a:tc>
                <a:tc>
                  <a:txBody>
                    <a:bodyPr/>
                    <a:lstStyle/>
                    <a:p>
                      <a:pPr algn="ctr" fontAlgn="b"/>
                      <a:r>
                        <a:rPr lang="en-GB" sz="1500" b="0" i="0" u="none" strike="noStrike" dirty="0">
                          <a:solidFill>
                            <a:srgbClr val="000000"/>
                          </a:solidFill>
                          <a:effectLst/>
                          <a:latin typeface="+mn-lt"/>
                        </a:rPr>
                        <a:t>0.666</a:t>
                      </a:r>
                    </a:p>
                  </a:txBody>
                  <a:tcPr marL="9525" marR="9525" marT="7144" marB="0" anchor="b"/>
                </a:tc>
                <a:tc>
                  <a:txBody>
                    <a:bodyPr/>
                    <a:lstStyle/>
                    <a:p>
                      <a:pPr algn="ctr" fontAlgn="b"/>
                      <a:r>
                        <a:rPr lang="en-GB" sz="1500" b="0" i="0" u="none" strike="noStrike">
                          <a:solidFill>
                            <a:srgbClr val="000000"/>
                          </a:solidFill>
                          <a:effectLst/>
                          <a:latin typeface="+mn-lt"/>
                        </a:rPr>
                        <a:t>0.793</a:t>
                      </a:r>
                    </a:p>
                  </a:txBody>
                  <a:tcPr marL="9525" marR="9525" marT="7144" marB="0" anchor="b"/>
                </a:tc>
                <a:tc>
                  <a:txBody>
                    <a:bodyPr/>
                    <a:lstStyle/>
                    <a:p>
                      <a:pPr algn="ctr" fontAlgn="b"/>
                      <a:r>
                        <a:rPr lang="en-GB" sz="1500" b="0" i="0" u="none" strike="noStrike" dirty="0">
                          <a:solidFill>
                            <a:srgbClr val="000000"/>
                          </a:solidFill>
                          <a:effectLst/>
                          <a:latin typeface="+mn-lt"/>
                        </a:rPr>
                        <a:t>0.342*</a:t>
                      </a:r>
                    </a:p>
                  </a:txBody>
                  <a:tcPr marL="9525" marR="9525" marT="7144" marB="0" anchor="b"/>
                </a:tc>
                <a:tc>
                  <a:txBody>
                    <a:bodyPr/>
                    <a:lstStyle/>
                    <a:p>
                      <a:pPr algn="ctr" fontAlgn="b"/>
                      <a:r>
                        <a:rPr lang="en-GB" sz="1500" b="0" i="0" u="none" strike="noStrike" dirty="0">
                          <a:solidFill>
                            <a:srgbClr val="000000"/>
                          </a:solidFill>
                          <a:effectLst/>
                          <a:latin typeface="+mn-lt"/>
                        </a:rPr>
                        <a:t>0.625*</a:t>
                      </a:r>
                    </a:p>
                  </a:txBody>
                  <a:tcPr marL="9525" marR="9525" marT="7144" marB="0" anchor="b"/>
                </a:tc>
                <a:tc>
                  <a:txBody>
                    <a:bodyPr/>
                    <a:lstStyle/>
                    <a:p>
                      <a:pPr algn="ctr" fontAlgn="b"/>
                      <a:r>
                        <a:rPr lang="en-GB" sz="1500" b="1" i="0" u="none" strike="noStrike" dirty="0">
                          <a:solidFill>
                            <a:srgbClr val="000000"/>
                          </a:solidFill>
                          <a:effectLst/>
                          <a:latin typeface="+mn-lt"/>
                        </a:rPr>
                        <a:t>0.791</a:t>
                      </a:r>
                    </a:p>
                  </a:txBody>
                  <a:tcPr marL="9525" marR="9525" marT="7144" marB="0" anchor="b"/>
                </a:tc>
                <a:extLst>
                  <a:ext uri="{0D108BD9-81ED-4DB2-BD59-A6C34878D82A}">
                    <a16:rowId xmlns:a16="http://schemas.microsoft.com/office/drawing/2014/main" xmlns="" val="10005"/>
                  </a:ext>
                </a:extLst>
              </a:tr>
              <a:tr h="281464">
                <a:tc gridSpan="7">
                  <a:txBody>
                    <a:bodyPr/>
                    <a:lstStyle/>
                    <a:p>
                      <a:pPr algn="ctr" fontAlgn="b"/>
                      <a:r>
                        <a:rPr lang="en-GB" sz="1800" b="1" i="0" u="none" strike="noStrike">
                          <a:solidFill>
                            <a:srgbClr val="000000"/>
                          </a:solidFill>
                          <a:effectLst/>
                          <a:latin typeface="+mn-lt"/>
                        </a:rPr>
                        <a:t>5 neighbors</a:t>
                      </a:r>
                      <a:endParaRPr lang="en-GB" sz="1800" b="1" i="0" u="none" strike="noStrike" dirty="0">
                        <a:solidFill>
                          <a:srgbClr val="000000"/>
                        </a:solidFill>
                        <a:effectLst/>
                        <a:latin typeface="+mn-lt"/>
                      </a:endParaRPr>
                    </a:p>
                  </a:txBody>
                  <a:tcPr marL="9525" marR="9525" marT="7144" marB="0" anchor="b">
                    <a:solidFill>
                      <a:schemeClr val="accent2">
                        <a:lumMod val="60000"/>
                        <a:lumOff val="40000"/>
                      </a:schemeClr>
                    </a:solidFill>
                  </a:tcPr>
                </a:tc>
                <a:tc hMerge="1">
                  <a:txBody>
                    <a:bodyPr/>
                    <a:lstStyle/>
                    <a:p>
                      <a:pPr algn="ctr" fontAlgn="b"/>
                      <a:endParaRPr lang="en-GB" sz="1800" b="1" i="0" u="none" strike="noStrike" dirty="0">
                        <a:solidFill>
                          <a:srgbClr val="000000"/>
                        </a:solidFill>
                        <a:effectLst/>
                        <a:latin typeface="+mn-lt"/>
                      </a:endParaRPr>
                    </a:p>
                  </a:txBody>
                  <a:tcPr marL="9525" marR="9525" marT="7144"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1"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tc hMerge="1">
                  <a:txBody>
                    <a:bodyPr/>
                    <a:lstStyle/>
                    <a:p>
                      <a:pPr algn="ctr" fontAlgn="b"/>
                      <a:endParaRPr lang="en-GB"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xmlns="" val="10006"/>
                  </a:ext>
                </a:extLst>
              </a:tr>
              <a:tr h="278130">
                <a:tc>
                  <a:txBody>
                    <a:bodyPr/>
                    <a:lstStyle/>
                    <a:p>
                      <a:pPr algn="ctr" fontAlgn="b"/>
                      <a:endParaRPr lang="en-GB" sz="1500" b="1" i="0" u="none" strike="noStrike" dirty="0">
                        <a:solidFill>
                          <a:srgbClr val="000000"/>
                        </a:solidFill>
                        <a:effectLst/>
                        <a:latin typeface="+mn-lt"/>
                      </a:endParaRPr>
                    </a:p>
                  </a:txBody>
                  <a:tcPr marL="9525" marR="9525" marT="7144" marB="0" anchor="b"/>
                </a:tc>
                <a:tc gridSpan="3">
                  <a:txBody>
                    <a:bodyPr/>
                    <a:lstStyle/>
                    <a:p>
                      <a:pPr algn="ctr" fontAlgn="b"/>
                      <a:r>
                        <a:rPr lang="en-GB" sz="1500" b="1" i="0" u="none" strike="noStrike" dirty="0">
                          <a:solidFill>
                            <a:srgbClr val="000000"/>
                          </a:solidFill>
                          <a:effectLst/>
                          <a:latin typeface="+mn-lt"/>
                        </a:rPr>
                        <a:t>50</a:t>
                      </a:r>
                      <a:r>
                        <a:rPr lang="en-GB" sz="1500" b="1" i="0" u="none" strike="noStrike" baseline="0" dirty="0">
                          <a:solidFill>
                            <a:srgbClr val="000000"/>
                          </a:solidFill>
                          <a:effectLst/>
                          <a:latin typeface="+mn-lt"/>
                        </a:rPr>
                        <a:t> variables</a:t>
                      </a:r>
                      <a:endParaRPr lang="en-GB" sz="1500" b="1" i="0" u="none" strike="noStrike" dirty="0">
                        <a:solidFill>
                          <a:srgbClr val="000000"/>
                        </a:solidFill>
                        <a:effectLst/>
                        <a:latin typeface="+mn-lt"/>
                      </a:endParaRP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gridSpan="3">
                  <a:txBody>
                    <a:bodyPr/>
                    <a:lstStyle/>
                    <a:p>
                      <a:pPr algn="ctr" fontAlgn="b"/>
                      <a:r>
                        <a:rPr lang="en-GB" sz="1500" b="1" i="0" u="none" strike="noStrike" dirty="0">
                          <a:solidFill>
                            <a:srgbClr val="000000"/>
                          </a:solidFill>
                          <a:effectLst/>
                          <a:latin typeface="+mn-lt"/>
                        </a:rPr>
                        <a:t>100 variables</a:t>
                      </a:r>
                    </a:p>
                  </a:txBody>
                  <a:tcPr marL="9525" marR="9525" marT="7144"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tc hMerge="1">
                  <a:txBody>
                    <a:bodyPr/>
                    <a:lstStyle/>
                    <a:p>
                      <a:pPr algn="ctr" fontAlgn="b"/>
                      <a:endParaRPr lang="en-GB"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78130">
                <a:tc>
                  <a:txBody>
                    <a:bodyPr/>
                    <a:lstStyle/>
                    <a:p>
                      <a:pPr algn="ctr" fontAlgn="b"/>
                      <a:r>
                        <a:rPr lang="en-GB" sz="1500" b="1" i="0" u="none" strike="noStrike" dirty="0">
                          <a:solidFill>
                            <a:srgbClr val="000000"/>
                          </a:solidFill>
                          <a:effectLst/>
                          <a:latin typeface="+mn-lt"/>
                        </a:rPr>
                        <a:t>Method</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tc>
                  <a:txBody>
                    <a:bodyPr/>
                    <a:lstStyle/>
                    <a:p>
                      <a:pPr algn="ctr" fontAlgn="b"/>
                      <a:r>
                        <a:rPr lang="en-GB" sz="1500" b="1" i="0" u="none" strike="noStrike" dirty="0">
                          <a:solidFill>
                            <a:srgbClr val="000000"/>
                          </a:solidFill>
                          <a:effectLst/>
                          <a:latin typeface="+mn-lt"/>
                        </a:rPr>
                        <a:t>n = 200</a:t>
                      </a:r>
                    </a:p>
                  </a:txBody>
                  <a:tcPr marL="9525" marR="9525" marT="7144" marB="0" anchor="b"/>
                </a:tc>
                <a:tc>
                  <a:txBody>
                    <a:bodyPr/>
                    <a:lstStyle/>
                    <a:p>
                      <a:pPr algn="ctr" fontAlgn="b"/>
                      <a:r>
                        <a:rPr lang="en-GB" sz="1500" b="1" i="0" u="none" strike="noStrike" dirty="0">
                          <a:solidFill>
                            <a:srgbClr val="000000"/>
                          </a:solidFill>
                          <a:effectLst/>
                          <a:latin typeface="+mn-lt"/>
                        </a:rPr>
                        <a:t>n = 500</a:t>
                      </a:r>
                    </a:p>
                  </a:txBody>
                  <a:tcPr marL="9525" marR="9525" marT="7144" marB="0" anchor="b"/>
                </a:tc>
                <a:tc>
                  <a:txBody>
                    <a:bodyPr/>
                    <a:lstStyle/>
                    <a:p>
                      <a:pPr algn="ctr" fontAlgn="b"/>
                      <a:r>
                        <a:rPr lang="en-GB" sz="1500" b="1" i="0" u="none" strike="noStrike" dirty="0">
                          <a:solidFill>
                            <a:srgbClr val="000000"/>
                          </a:solidFill>
                          <a:effectLst/>
                          <a:latin typeface="+mn-lt"/>
                        </a:rPr>
                        <a:t>n = 1000</a:t>
                      </a:r>
                    </a:p>
                  </a:txBody>
                  <a:tcPr marL="9525" marR="9525" marT="7144" marB="0" anchor="b"/>
                </a:tc>
                <a:extLst>
                  <a:ext uri="{0D108BD9-81ED-4DB2-BD59-A6C34878D82A}">
                    <a16:rowId xmlns:a16="http://schemas.microsoft.com/office/drawing/2014/main" xmlns="" val="10008"/>
                  </a:ext>
                </a:extLst>
              </a:tr>
              <a:tr h="278130">
                <a:tc>
                  <a:txBody>
                    <a:bodyPr/>
                    <a:lstStyle/>
                    <a:p>
                      <a:pPr algn="ctr" fontAlgn="b"/>
                      <a:r>
                        <a:rPr lang="en-GB" sz="1500" b="0" i="0" u="none" strike="noStrike" dirty="0">
                          <a:solidFill>
                            <a:srgbClr val="000000"/>
                          </a:solidFill>
                          <a:effectLst/>
                          <a:latin typeface="+mn-lt"/>
                        </a:rPr>
                        <a:t>MM</a:t>
                      </a:r>
                    </a:p>
                  </a:txBody>
                  <a:tcPr marL="9525" marR="9525" marT="7144" marB="0" anchor="b"/>
                </a:tc>
                <a:tc>
                  <a:txBody>
                    <a:bodyPr/>
                    <a:lstStyle/>
                    <a:p>
                      <a:pPr algn="ctr" fontAlgn="b"/>
                      <a:r>
                        <a:rPr lang="en-GB" sz="1500" b="1" i="0" u="none" strike="noStrike" dirty="0">
                          <a:solidFill>
                            <a:srgbClr val="000000"/>
                          </a:solidFill>
                          <a:effectLst/>
                          <a:latin typeface="+mn-lt"/>
                        </a:rPr>
                        <a:t>0.413</a:t>
                      </a:r>
                    </a:p>
                  </a:txBody>
                  <a:tcPr marL="9525" marR="9525" marT="7144" marB="0" anchor="b"/>
                </a:tc>
                <a:tc>
                  <a:txBody>
                    <a:bodyPr/>
                    <a:lstStyle/>
                    <a:p>
                      <a:pPr algn="ctr" fontAlgn="b"/>
                      <a:r>
                        <a:rPr lang="en-GB" sz="1500" b="1" i="0" u="none" strike="noStrike" dirty="0">
                          <a:solidFill>
                            <a:srgbClr val="000000"/>
                          </a:solidFill>
                          <a:effectLst/>
                          <a:latin typeface="+mn-lt"/>
                        </a:rPr>
                        <a:t>0.606</a:t>
                      </a:r>
                    </a:p>
                  </a:txBody>
                  <a:tcPr marL="9525" marR="9525" marT="7144" marB="0" anchor="b"/>
                </a:tc>
                <a:tc>
                  <a:txBody>
                    <a:bodyPr/>
                    <a:lstStyle/>
                    <a:p>
                      <a:pPr algn="ctr" fontAlgn="b"/>
                      <a:r>
                        <a:rPr lang="en-GB" sz="1500" b="1" i="0" u="none" strike="noStrike" dirty="0">
                          <a:solidFill>
                            <a:srgbClr val="000000"/>
                          </a:solidFill>
                          <a:effectLst/>
                          <a:latin typeface="+mn-lt"/>
                        </a:rPr>
                        <a:t>0.711</a:t>
                      </a:r>
                    </a:p>
                  </a:txBody>
                  <a:tcPr marL="9525" marR="9525" marT="7144" marB="0" anchor="b"/>
                </a:tc>
                <a:tc>
                  <a:txBody>
                    <a:bodyPr/>
                    <a:lstStyle/>
                    <a:p>
                      <a:pPr algn="ctr" fontAlgn="b"/>
                      <a:r>
                        <a:rPr lang="en-GB" sz="1500" b="1" i="0" u="none" strike="noStrike" dirty="0">
                          <a:solidFill>
                            <a:srgbClr val="000000"/>
                          </a:solidFill>
                          <a:effectLst/>
                          <a:latin typeface="+mn-lt"/>
                        </a:rPr>
                        <a:t>0.43</a:t>
                      </a:r>
                    </a:p>
                  </a:txBody>
                  <a:tcPr marL="9525" marR="9525" marT="7144" marB="0" anchor="b"/>
                </a:tc>
                <a:tc>
                  <a:txBody>
                    <a:bodyPr/>
                    <a:lstStyle/>
                    <a:p>
                      <a:pPr algn="ctr" fontAlgn="b"/>
                      <a:r>
                        <a:rPr lang="en-GB" sz="1500" b="1" i="0" u="none" strike="noStrike" dirty="0">
                          <a:solidFill>
                            <a:srgbClr val="000000"/>
                          </a:solidFill>
                          <a:effectLst/>
                          <a:latin typeface="+mn-lt"/>
                        </a:rPr>
                        <a:t>0.613</a:t>
                      </a:r>
                    </a:p>
                  </a:txBody>
                  <a:tcPr marL="9525" marR="9525" marT="7144" marB="0" anchor="b"/>
                </a:tc>
                <a:tc>
                  <a:txBody>
                    <a:bodyPr/>
                    <a:lstStyle/>
                    <a:p>
                      <a:pPr algn="ctr" fontAlgn="b"/>
                      <a:r>
                        <a:rPr lang="en-GB" sz="1500" b="0" i="0" u="none" strike="noStrike" dirty="0">
                          <a:solidFill>
                            <a:srgbClr val="000000"/>
                          </a:solidFill>
                          <a:effectLst/>
                          <a:latin typeface="+mn-lt"/>
                        </a:rPr>
                        <a:t>0.719</a:t>
                      </a:r>
                    </a:p>
                  </a:txBody>
                  <a:tcPr marL="9525" marR="9525" marT="7144" marB="0" anchor="b"/>
                </a:tc>
                <a:extLst>
                  <a:ext uri="{0D108BD9-81ED-4DB2-BD59-A6C34878D82A}">
                    <a16:rowId xmlns:a16="http://schemas.microsoft.com/office/drawing/2014/main" xmlns="" val="10009"/>
                  </a:ext>
                </a:extLst>
              </a:tr>
              <a:tr h="278130">
                <a:tc>
                  <a:txBody>
                    <a:bodyPr/>
                    <a:lstStyle/>
                    <a:p>
                      <a:pPr algn="ctr" fontAlgn="b"/>
                      <a:r>
                        <a:rPr lang="en-GB" sz="1500" b="0" i="0" u="none" strike="noStrike" dirty="0">
                          <a:solidFill>
                            <a:srgbClr val="000000"/>
                          </a:solidFill>
                          <a:effectLst/>
                          <a:latin typeface="+mn-lt"/>
                        </a:rPr>
                        <a:t>Fast</a:t>
                      </a:r>
                    </a:p>
                  </a:txBody>
                  <a:tcPr marL="9525" marR="9525" marT="7144" marB="0" anchor="b"/>
                </a:tc>
                <a:tc>
                  <a:txBody>
                    <a:bodyPr/>
                    <a:lstStyle/>
                    <a:p>
                      <a:pPr algn="ctr" fontAlgn="b"/>
                      <a:r>
                        <a:rPr lang="en-GB" sz="1500" b="0" i="0" u="none" strike="noStrike">
                          <a:solidFill>
                            <a:srgbClr val="000000"/>
                          </a:solidFill>
                          <a:effectLst/>
                          <a:latin typeface="+mn-lt"/>
                        </a:rPr>
                        <a:t>0.406*</a:t>
                      </a:r>
                    </a:p>
                  </a:txBody>
                  <a:tcPr marL="9525" marR="9525" marT="7144" marB="0" anchor="b"/>
                </a:tc>
                <a:tc>
                  <a:txBody>
                    <a:bodyPr/>
                    <a:lstStyle/>
                    <a:p>
                      <a:pPr algn="ctr" fontAlgn="b"/>
                      <a:r>
                        <a:rPr lang="en-GB" sz="1500" b="0" i="0" u="none" strike="noStrike">
                          <a:solidFill>
                            <a:srgbClr val="000000"/>
                          </a:solidFill>
                          <a:effectLst/>
                          <a:latin typeface="+mn-lt"/>
                        </a:rPr>
                        <a:t>0.561*</a:t>
                      </a:r>
                    </a:p>
                  </a:txBody>
                  <a:tcPr marL="9525" marR="9525" marT="7144" marB="0" anchor="b"/>
                </a:tc>
                <a:tc>
                  <a:txBody>
                    <a:bodyPr/>
                    <a:lstStyle/>
                    <a:p>
                      <a:pPr algn="ctr" fontAlgn="b"/>
                      <a:r>
                        <a:rPr lang="en-GB" sz="1500" b="0" i="0" u="none" strike="noStrike">
                          <a:solidFill>
                            <a:srgbClr val="000000"/>
                          </a:solidFill>
                          <a:effectLst/>
                          <a:latin typeface="+mn-lt"/>
                        </a:rPr>
                        <a:t>0.638*</a:t>
                      </a:r>
                    </a:p>
                  </a:txBody>
                  <a:tcPr marL="9525" marR="9525" marT="7144" marB="0" anchor="b"/>
                </a:tc>
                <a:tc>
                  <a:txBody>
                    <a:bodyPr/>
                    <a:lstStyle/>
                    <a:p>
                      <a:pPr algn="ctr" fontAlgn="b"/>
                      <a:r>
                        <a:rPr lang="en-GB" sz="1500" b="0" i="0" u="none" strike="noStrike">
                          <a:solidFill>
                            <a:srgbClr val="000000"/>
                          </a:solidFill>
                          <a:effectLst/>
                          <a:latin typeface="+mn-lt"/>
                        </a:rPr>
                        <a:t>0.428</a:t>
                      </a:r>
                    </a:p>
                  </a:txBody>
                  <a:tcPr marL="9525" marR="9525" marT="7144" marB="0" anchor="b"/>
                </a:tc>
                <a:tc>
                  <a:txBody>
                    <a:bodyPr/>
                    <a:lstStyle/>
                    <a:p>
                      <a:pPr algn="ctr" fontAlgn="b"/>
                      <a:r>
                        <a:rPr lang="en-GB" sz="1500" b="0" i="0" u="none" strike="noStrike">
                          <a:solidFill>
                            <a:srgbClr val="000000"/>
                          </a:solidFill>
                          <a:effectLst/>
                          <a:latin typeface="+mn-lt"/>
                        </a:rPr>
                        <a:t>0.569*</a:t>
                      </a:r>
                    </a:p>
                  </a:txBody>
                  <a:tcPr marL="9525" marR="9525" marT="7144" marB="0" anchor="b"/>
                </a:tc>
                <a:tc>
                  <a:txBody>
                    <a:bodyPr/>
                    <a:lstStyle/>
                    <a:p>
                      <a:pPr algn="ctr" fontAlgn="b"/>
                      <a:r>
                        <a:rPr lang="en-GB" sz="1500" b="0" i="0" u="none" strike="noStrike">
                          <a:solidFill>
                            <a:srgbClr val="000000"/>
                          </a:solidFill>
                          <a:effectLst/>
                          <a:latin typeface="+mn-lt"/>
                        </a:rPr>
                        <a:t>0.649*</a:t>
                      </a:r>
                    </a:p>
                  </a:txBody>
                  <a:tcPr marL="9525" marR="9525" marT="7144" marB="0" anchor="b"/>
                </a:tc>
                <a:extLst>
                  <a:ext uri="{0D108BD9-81ED-4DB2-BD59-A6C34878D82A}">
                    <a16:rowId xmlns:a16="http://schemas.microsoft.com/office/drawing/2014/main" xmlns="" val="10010"/>
                  </a:ext>
                </a:extLst>
              </a:tr>
              <a:tr h="278130">
                <a:tc>
                  <a:txBody>
                    <a:bodyPr/>
                    <a:lstStyle/>
                    <a:p>
                      <a:pPr algn="ctr" fontAlgn="b"/>
                      <a:r>
                        <a:rPr lang="en-GB" sz="1500" b="0" i="0" u="none" strike="noStrike" dirty="0">
                          <a:solidFill>
                            <a:srgbClr val="000000"/>
                          </a:solidFill>
                          <a:effectLst/>
                          <a:latin typeface="+mn-lt"/>
                        </a:rPr>
                        <a:t>Copula</a:t>
                      </a:r>
                    </a:p>
                  </a:txBody>
                  <a:tcPr marL="9525" marR="9525" marT="7144" marB="0" anchor="b"/>
                </a:tc>
                <a:tc>
                  <a:txBody>
                    <a:bodyPr/>
                    <a:lstStyle/>
                    <a:p>
                      <a:pPr algn="ctr" fontAlgn="b"/>
                      <a:r>
                        <a:rPr lang="en-GB" sz="1500" b="0" i="0" u="none" strike="noStrike">
                          <a:solidFill>
                            <a:srgbClr val="000000"/>
                          </a:solidFill>
                          <a:effectLst/>
                          <a:latin typeface="+mn-lt"/>
                        </a:rPr>
                        <a:t>0.327*</a:t>
                      </a:r>
                    </a:p>
                  </a:txBody>
                  <a:tcPr marL="9525" marR="9525" marT="7144" marB="0" anchor="b"/>
                </a:tc>
                <a:tc>
                  <a:txBody>
                    <a:bodyPr/>
                    <a:lstStyle/>
                    <a:p>
                      <a:pPr algn="ctr" fontAlgn="b"/>
                      <a:r>
                        <a:rPr lang="en-GB" sz="1500" b="0" i="0" u="none" strike="noStrike">
                          <a:solidFill>
                            <a:srgbClr val="000000"/>
                          </a:solidFill>
                          <a:effectLst/>
                          <a:latin typeface="+mn-lt"/>
                        </a:rPr>
                        <a:t>0.591</a:t>
                      </a:r>
                    </a:p>
                  </a:txBody>
                  <a:tcPr marL="9525" marR="9525" marT="7144" marB="0" anchor="b"/>
                </a:tc>
                <a:tc>
                  <a:txBody>
                    <a:bodyPr/>
                    <a:lstStyle/>
                    <a:p>
                      <a:pPr algn="ctr" fontAlgn="b"/>
                      <a:r>
                        <a:rPr lang="en-GB" sz="1500" b="0" i="0" u="none" strike="noStrike" dirty="0">
                          <a:solidFill>
                            <a:srgbClr val="000000"/>
                          </a:solidFill>
                          <a:effectLst/>
                          <a:latin typeface="+mn-lt"/>
                        </a:rPr>
                        <a:t>0.696</a:t>
                      </a:r>
                    </a:p>
                  </a:txBody>
                  <a:tcPr marL="9525" marR="9525" marT="7144" marB="0" anchor="b"/>
                </a:tc>
                <a:tc>
                  <a:txBody>
                    <a:bodyPr/>
                    <a:lstStyle/>
                    <a:p>
                      <a:pPr algn="ctr" fontAlgn="b"/>
                      <a:r>
                        <a:rPr lang="en-GB" sz="1500" b="0" i="0" u="none" strike="noStrike">
                          <a:solidFill>
                            <a:srgbClr val="000000"/>
                          </a:solidFill>
                          <a:effectLst/>
                          <a:latin typeface="+mn-lt"/>
                        </a:rPr>
                        <a:t>0.289*</a:t>
                      </a:r>
                    </a:p>
                  </a:txBody>
                  <a:tcPr marL="9525" marR="9525" marT="7144" marB="0" anchor="b"/>
                </a:tc>
                <a:tc>
                  <a:txBody>
                    <a:bodyPr/>
                    <a:lstStyle/>
                    <a:p>
                      <a:pPr algn="ctr" fontAlgn="b"/>
                      <a:r>
                        <a:rPr lang="en-GB" sz="1500" b="0" i="0" u="none" strike="noStrike">
                          <a:solidFill>
                            <a:srgbClr val="000000"/>
                          </a:solidFill>
                          <a:effectLst/>
                          <a:latin typeface="+mn-lt"/>
                        </a:rPr>
                        <a:t>0.583*</a:t>
                      </a:r>
                    </a:p>
                  </a:txBody>
                  <a:tcPr marL="9525" marR="9525" marT="7144" marB="0" anchor="b"/>
                </a:tc>
                <a:tc>
                  <a:txBody>
                    <a:bodyPr/>
                    <a:lstStyle/>
                    <a:p>
                      <a:pPr algn="ctr" fontAlgn="b"/>
                      <a:r>
                        <a:rPr lang="en-GB" sz="1500" b="1" i="0" u="none" strike="noStrike" dirty="0">
                          <a:solidFill>
                            <a:srgbClr val="000000"/>
                          </a:solidFill>
                          <a:effectLst/>
                          <a:latin typeface="+mn-lt"/>
                        </a:rPr>
                        <a:t>0.722</a:t>
                      </a:r>
                    </a:p>
                  </a:txBody>
                  <a:tcPr marL="9525" marR="9525" marT="7144" marB="0" anchor="b"/>
                </a:tc>
                <a:extLst>
                  <a:ext uri="{0D108BD9-81ED-4DB2-BD59-A6C34878D82A}">
                    <a16:rowId xmlns:a16="http://schemas.microsoft.com/office/drawing/2014/main" xmlns="" val="10011"/>
                  </a:ext>
                </a:extLst>
              </a:tr>
            </a:tbl>
          </a:graphicData>
        </a:graphic>
      </p:graphicFrame>
      <p:sp>
        <p:nvSpPr>
          <p:cNvPr id="6" name="TextBox 5">
            <a:extLst>
              <a:ext uri="{FF2B5EF4-FFF2-40B4-BE49-F238E27FC236}">
                <a16:creationId xmlns:a16="http://schemas.microsoft.com/office/drawing/2014/main" xmlns="" id="{84CE1534-6537-44DE-AAFC-4D99AC9676BD}"/>
              </a:ext>
            </a:extLst>
          </p:cNvPr>
          <p:cNvSpPr txBox="1"/>
          <p:nvPr/>
        </p:nvSpPr>
        <p:spPr>
          <a:xfrm>
            <a:off x="1654096" y="5614174"/>
            <a:ext cx="8348547" cy="784830"/>
          </a:xfrm>
          <a:prstGeom prst="rect">
            <a:avLst/>
          </a:prstGeom>
          <a:noFill/>
        </p:spPr>
        <p:txBody>
          <a:bodyPr wrap="square" rtlCol="0">
            <a:spAutoFit/>
          </a:bodyPr>
          <a:lstStyle/>
          <a:p>
            <a:r>
              <a:rPr lang="en-GB" sz="1500" b="1"/>
              <a:t>Bold</a:t>
            </a:r>
            <a:r>
              <a:rPr lang="en-GB" sz="1500"/>
              <a:t>: Best method </a:t>
            </a:r>
          </a:p>
          <a:p>
            <a:r>
              <a:rPr lang="en-GB" sz="1500" b="1"/>
              <a:t>Asterisk</a:t>
            </a:r>
            <a:r>
              <a:rPr lang="en-GB" sz="1500"/>
              <a:t>: MM statistically significantly better than competitor</a:t>
            </a:r>
          </a:p>
          <a:p>
            <a:r>
              <a:rPr lang="en-GB" sz="1500" b="1" i="1"/>
              <a:t>Italic</a:t>
            </a:r>
            <a:r>
              <a:rPr lang="en-GB" sz="1500" b="1"/>
              <a:t>: </a:t>
            </a:r>
            <a:r>
              <a:rPr lang="en-GB" sz="1500"/>
              <a:t>Competitor better than MM</a:t>
            </a:r>
            <a:endParaRPr lang="en-GB" sz="1500" b="1" i="1"/>
          </a:p>
        </p:txBody>
      </p:sp>
    </p:spTree>
    <p:extLst>
      <p:ext uri="{BB962C8B-B14F-4D97-AF65-F5344CB8AC3E}">
        <p14:creationId xmlns:p14="http://schemas.microsoft.com/office/powerpoint/2010/main" val="1638862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0A6A5-84F4-4A1D-ABB0-45656C72A130}"/>
              </a:ext>
            </a:extLst>
          </p:cNvPr>
          <p:cNvSpPr>
            <a:spLocks noGrp="1"/>
          </p:cNvSpPr>
          <p:nvPr>
            <p:ph type="title"/>
          </p:nvPr>
        </p:nvSpPr>
        <p:spPr/>
        <p:txBody>
          <a:bodyPr/>
          <a:lstStyle/>
          <a:p>
            <a:r>
              <a:rPr lang="en-US"/>
              <a:t>Structural Hamming Distance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803ECC54-5902-4D36-92D7-E2CD949D1775}"/>
                  </a:ext>
                </a:extLst>
              </p:cNvPr>
              <p:cNvSpPr txBox="1"/>
              <p:nvPr/>
            </p:nvSpPr>
            <p:spPr>
              <a:xfrm>
                <a:off x="435113" y="4759099"/>
                <a:ext cx="1447800" cy="923330"/>
              </a:xfrm>
              <a:prstGeom prst="rect">
                <a:avLst/>
              </a:prstGeom>
              <a:noFill/>
            </p:spPr>
            <p:txBody>
              <a:bodyPr wrap="square" rtlCol="0">
                <a:spAutoFit/>
              </a:bodyPr>
              <a:lstStyle/>
              <a:p>
                <a:r>
                  <a:rPr lang="en-GB" dirty="0">
                    <a:solidFill>
                      <a:schemeClr val="tx1"/>
                    </a:solidFill>
                  </a:rPr>
                  <a:t>M</a:t>
                </a:r>
                <a14:m>
                  <m:oMath xmlns:m="http://schemas.openxmlformats.org/officeDocument/2006/math">
                    <m:r>
                      <m:rPr>
                        <m:sty m:val="p"/>
                      </m:rPr>
                      <a:rPr lang="en-GB" b="0" i="0" smtClean="0">
                        <a:solidFill>
                          <a:schemeClr val="tx1"/>
                        </a:solidFill>
                        <a:latin typeface="Cambria Math"/>
                      </a:rPr>
                      <m:t>M</m:t>
                    </m:r>
                    <m:r>
                      <a:rPr lang="en-GB" b="0" i="0" smtClean="0">
                        <a:solidFill>
                          <a:schemeClr val="tx1"/>
                        </a:solidFill>
                        <a:latin typeface="Cambria Math"/>
                      </a:rPr>
                      <m:t> : </m:t>
                    </m:r>
                    <m:r>
                      <a:rPr lang="en-GB" b="0" i="1" smtClean="0">
                        <a:solidFill>
                          <a:schemeClr val="tx1"/>
                        </a:solidFill>
                        <a:latin typeface="Cambria Math"/>
                      </a:rPr>
                      <m:t>−</m:t>
                    </m:r>
                  </m:oMath>
                </a14:m>
                <a:r>
                  <a:rPr lang="en-GB" dirty="0">
                    <a:solidFill>
                      <a:schemeClr val="tx1"/>
                    </a:solidFill>
                  </a:rPr>
                  <a:t>  </a:t>
                </a:r>
              </a:p>
              <a:p>
                <a:r>
                  <a:rPr lang="en-GB" dirty="0">
                    <a:solidFill>
                      <a:srgbClr val="00B050"/>
                    </a:solidFill>
                  </a:rPr>
                  <a:t>Fast : </a:t>
                </a:r>
                <a14:m>
                  <m:oMath xmlns:m="http://schemas.openxmlformats.org/officeDocument/2006/math">
                    <m:r>
                      <a:rPr lang="en-GB" b="0" i="1" smtClean="0">
                        <a:solidFill>
                          <a:srgbClr val="00B050"/>
                        </a:solidFill>
                        <a:latin typeface="Cambria Math"/>
                      </a:rPr>
                      <m:t>− </m:t>
                    </m:r>
                  </m:oMath>
                </a14:m>
                <a:endParaRPr lang="en-GB" dirty="0">
                  <a:solidFill>
                    <a:srgbClr val="00B050"/>
                  </a:solidFill>
                </a:endParaRPr>
              </a:p>
              <a:p>
                <a:r>
                  <a:rPr lang="en-GB" dirty="0">
                    <a:solidFill>
                      <a:srgbClr val="FF0000"/>
                    </a:solidFill>
                  </a:rPr>
                  <a:t>Copula : </a:t>
                </a:r>
                <a14:m>
                  <m:oMath xmlns:m="http://schemas.openxmlformats.org/officeDocument/2006/math">
                    <m:r>
                      <a:rPr lang="en-GB" i="1" smtClean="0">
                        <a:solidFill>
                          <a:srgbClr val="FF0000"/>
                        </a:solidFill>
                        <a:latin typeface="Cambria Math"/>
                      </a:rPr>
                      <m:t>−</m:t>
                    </m:r>
                  </m:oMath>
                </a14:m>
                <a:r>
                  <a:rPr lang="en-GB" dirty="0"/>
                  <a:t>     </a:t>
                </a:r>
                <a:endParaRPr lang="en-GB" dirty="0">
                  <a:solidFill>
                    <a:srgbClr val="FF0000"/>
                  </a:solidFill>
                </a:endParaRPr>
              </a:p>
            </p:txBody>
          </p:sp>
        </mc:Choice>
        <mc:Fallback xmlns="">
          <p:sp>
            <p:nvSpPr>
              <p:cNvPr id="11" name="TextBox 10">
                <a:extLst>
                  <a:ext uri="{FF2B5EF4-FFF2-40B4-BE49-F238E27FC236}">
                    <a16:creationId xmlns:a16="http://schemas.microsoft.com/office/drawing/2014/main" id="{803ECC54-5902-4D36-92D7-E2CD949D1775}"/>
                  </a:ext>
                </a:extLst>
              </p:cNvPr>
              <p:cNvSpPr txBox="1">
                <a:spLocks noRot="1" noChangeAspect="1" noMove="1" noResize="1" noEditPoints="1" noAdjustHandles="1" noChangeArrowheads="1" noChangeShapeType="1" noTextEdit="1"/>
              </p:cNvSpPr>
              <p:nvPr/>
            </p:nvSpPr>
            <p:spPr>
              <a:xfrm>
                <a:off x="435113" y="4759099"/>
                <a:ext cx="1447800" cy="923330"/>
              </a:xfrm>
              <a:prstGeom prst="rect">
                <a:avLst/>
              </a:prstGeom>
              <a:blipFill>
                <a:blip r:embed="rId2"/>
                <a:stretch>
                  <a:fillRect l="-3361" t="-3974" b="-9934"/>
                </a:stretch>
              </a:blipFill>
            </p:spPr>
            <p:txBody>
              <a:bodyPr/>
              <a:lstStyle/>
              <a:p>
                <a:r>
                  <a:rPr lang="en-US">
                    <a:noFill/>
                  </a:rPr>
                  <a:t> </a:t>
                </a:r>
              </a:p>
            </p:txBody>
          </p:sp>
        </mc:Fallback>
      </mc:AlternateContent>
      <p:pic>
        <p:nvPicPr>
          <p:cNvPr id="9" name="Content Placeholder 5">
            <a:extLst>
              <a:ext uri="{FF2B5EF4-FFF2-40B4-BE49-F238E27FC236}">
                <a16:creationId xmlns:a16="http://schemas.microsoft.com/office/drawing/2014/main" xmlns="" id="{D13614E5-DF0C-4084-89F5-6A7874C198F5}"/>
              </a:ext>
            </a:extLst>
          </p:cNvPr>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5609" y="1922005"/>
            <a:ext cx="2652448" cy="2652448"/>
          </a:xfrm>
        </p:spPr>
      </p:pic>
      <p:pic>
        <p:nvPicPr>
          <p:cNvPr id="10" name="Picture 9">
            <a:extLst>
              <a:ext uri="{FF2B5EF4-FFF2-40B4-BE49-F238E27FC236}">
                <a16:creationId xmlns:a16="http://schemas.microsoft.com/office/drawing/2014/main" xmlns="" id="{19C3CD07-921B-4ED4-A511-7ABA8B91881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52242" y="1922005"/>
            <a:ext cx="2652448" cy="2652448"/>
          </a:xfrm>
          <a:prstGeom prst="rect">
            <a:avLst/>
          </a:prstGeom>
        </p:spPr>
      </p:pic>
      <p:sp>
        <p:nvSpPr>
          <p:cNvPr id="14" name="TextBox 13">
            <a:extLst>
              <a:ext uri="{FF2B5EF4-FFF2-40B4-BE49-F238E27FC236}">
                <a16:creationId xmlns:a16="http://schemas.microsoft.com/office/drawing/2014/main" xmlns="" id="{E3207268-B943-481E-9DDA-590C7ACE93DB}"/>
              </a:ext>
            </a:extLst>
          </p:cNvPr>
          <p:cNvSpPr txBox="1"/>
          <p:nvPr/>
        </p:nvSpPr>
        <p:spPr>
          <a:xfrm>
            <a:off x="2227445" y="4759099"/>
            <a:ext cx="8564451" cy="923330"/>
          </a:xfrm>
          <a:prstGeom prst="rect">
            <a:avLst/>
          </a:prstGeom>
          <a:noFill/>
        </p:spPr>
        <p:txBody>
          <a:bodyPr wrap="square" rtlCol="0">
            <a:spAutoFit/>
          </a:bodyPr>
          <a:lstStyle/>
          <a:p>
            <a:r>
              <a:rPr lang="en-US"/>
              <a:t>MM has lowest SHD on average in all experiments</a:t>
            </a:r>
          </a:p>
          <a:p>
            <a:endParaRPr lang="en-US"/>
          </a:p>
          <a:p>
            <a:r>
              <a:rPr lang="en-US"/>
              <a:t>In most cases, SHD of MM statistically significantly lower.</a:t>
            </a:r>
            <a:endParaRPr lang="el-GR" dirty="0"/>
          </a:p>
        </p:txBody>
      </p:sp>
      <p:pic>
        <p:nvPicPr>
          <p:cNvPr id="12" name="Εικόνα 2">
            <a:extLst>
              <a:ext uri="{FF2B5EF4-FFF2-40B4-BE49-F238E27FC236}">
                <a16:creationId xmlns:a16="http://schemas.microsoft.com/office/drawing/2014/main" xmlns="" id="{C6F76594-56DE-47E6-B11C-01F5133F61C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78875" y="1922005"/>
            <a:ext cx="2652448" cy="2652448"/>
          </a:xfrm>
          <a:prstGeom prst="rect">
            <a:avLst/>
          </a:prstGeom>
        </p:spPr>
      </p:pic>
      <p:pic>
        <p:nvPicPr>
          <p:cNvPr id="13" name="Εικόνα 3">
            <a:extLst>
              <a:ext uri="{FF2B5EF4-FFF2-40B4-BE49-F238E27FC236}">
                <a16:creationId xmlns:a16="http://schemas.microsoft.com/office/drawing/2014/main" xmlns="" id="{8F767C96-9A60-45BA-B57A-B31B8F9DC66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05508" y="1922005"/>
            <a:ext cx="2652448" cy="2652448"/>
          </a:xfrm>
          <a:prstGeom prst="rect">
            <a:avLst/>
          </a:prstGeom>
        </p:spPr>
      </p:pic>
    </p:spTree>
    <p:extLst>
      <p:ext uri="{BB962C8B-B14F-4D97-AF65-F5344CB8AC3E}">
        <p14:creationId xmlns:p14="http://schemas.microsoft.com/office/powerpoint/2010/main" val="237780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60764-E455-49EE-BE1A-85656A06348C}"/>
              </a:ext>
            </a:extLst>
          </p:cNvPr>
          <p:cNvSpPr>
            <a:spLocks noGrp="1"/>
          </p:cNvSpPr>
          <p:nvPr>
            <p:ph type="title"/>
          </p:nvPr>
        </p:nvSpPr>
        <p:spPr/>
        <p:txBody>
          <a:bodyPr/>
          <a:lstStyle/>
          <a:p>
            <a:r>
              <a:rPr lang="en-US"/>
              <a:t>Limitations</a:t>
            </a:r>
          </a:p>
        </p:txBody>
      </p:sp>
      <p:sp>
        <p:nvSpPr>
          <p:cNvPr id="3" name="Content Placeholder 2">
            <a:extLst>
              <a:ext uri="{FF2B5EF4-FFF2-40B4-BE49-F238E27FC236}">
                <a16:creationId xmlns:a16="http://schemas.microsoft.com/office/drawing/2014/main" xmlns="" id="{AF5B7B19-C6D5-489D-97B4-9A440D097CA5}"/>
              </a:ext>
            </a:extLst>
          </p:cNvPr>
          <p:cNvSpPr>
            <a:spLocks noGrp="1"/>
          </p:cNvSpPr>
          <p:nvPr>
            <p:ph idx="1"/>
          </p:nvPr>
        </p:nvSpPr>
        <p:spPr/>
        <p:txBody>
          <a:bodyPr>
            <a:normAutofit lnSpcReduction="10000"/>
          </a:bodyPr>
          <a:lstStyle/>
          <a:p>
            <a:r>
              <a:rPr lang="en-GB" dirty="0"/>
              <a:t>Performing both tests not easy/possible for all data types</a:t>
            </a:r>
          </a:p>
          <a:p>
            <a:pPr lvl="1"/>
            <a:r>
              <a:rPr lang="en-GB" dirty="0"/>
              <a:t>E.g. time-to-event outcomes or longitudinal data</a:t>
            </a:r>
          </a:p>
          <a:p>
            <a:pPr lvl="1"/>
            <a:r>
              <a:rPr lang="en-GB" dirty="0"/>
              <a:t>Can still be handled by performing one test</a:t>
            </a:r>
          </a:p>
          <a:p>
            <a:pPr lvl="1"/>
            <a:endParaRPr lang="en-GB" dirty="0"/>
          </a:p>
          <a:p>
            <a:r>
              <a:rPr lang="en-GB" dirty="0"/>
              <a:t>Tests assume correct model specification</a:t>
            </a:r>
          </a:p>
          <a:p>
            <a:pPr lvl="1"/>
            <a:r>
              <a:rPr lang="en-GB" dirty="0"/>
              <a:t>Often work under mild model misspecification</a:t>
            </a:r>
          </a:p>
          <a:p>
            <a:pPr lvl="1"/>
            <a:r>
              <a:rPr lang="en-GB" dirty="0"/>
              <a:t>Common problem of all parametric models</a:t>
            </a:r>
          </a:p>
          <a:p>
            <a:endParaRPr lang="en-GB" dirty="0"/>
          </a:p>
          <a:p>
            <a:r>
              <a:rPr lang="en-GB" dirty="0"/>
              <a:t>Even if network is correctly specified locally (e.g. variables are parametric functions of parents), there are cases where dependencies may be missed by tests!</a:t>
            </a:r>
          </a:p>
          <a:p>
            <a:pPr lvl="1"/>
            <a:r>
              <a:rPr lang="en-GB" dirty="0"/>
              <a:t>Tests still work with algorithms that only assume adjacency faithfulness (e.g. Conservative PC by Ramsey et. al, 2006</a:t>
            </a:r>
            <a:r>
              <a:rPr lang="en-GB" dirty="0" smtClean="0"/>
              <a:t>).</a:t>
            </a:r>
          </a:p>
          <a:p>
            <a:pPr lvl="1"/>
            <a:r>
              <a:rPr lang="en-GB" dirty="0" smtClean="0"/>
              <a:t>Thanks to the </a:t>
            </a:r>
            <a:r>
              <a:rPr lang="en-GB" smtClean="0"/>
              <a:t>anonymous reviewer</a:t>
            </a:r>
            <a:endParaRPr lang="en-GB"/>
          </a:p>
          <a:p>
            <a:endParaRPr lang="en-US" dirty="0"/>
          </a:p>
        </p:txBody>
      </p:sp>
    </p:spTree>
    <p:extLst>
      <p:ext uri="{BB962C8B-B14F-4D97-AF65-F5344CB8AC3E}">
        <p14:creationId xmlns:p14="http://schemas.microsoft.com/office/powerpoint/2010/main" val="1055084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FE249-6369-4B07-94F9-23277D6CF333}"/>
              </a:ext>
            </a:extLst>
          </p:cNvPr>
          <p:cNvSpPr>
            <a:spLocks noGrp="1"/>
          </p:cNvSpPr>
          <p:nvPr>
            <p:ph type="title"/>
          </p:nvPr>
        </p:nvSpPr>
        <p:spPr/>
        <p:txBody>
          <a:bodyPr/>
          <a:lstStyle/>
          <a:p>
            <a:r>
              <a:rPr lang="en-US"/>
              <a:t>The Causal Discovery Problem</a:t>
            </a:r>
          </a:p>
        </p:txBody>
      </p:sp>
      <p:pic>
        <p:nvPicPr>
          <p:cNvPr id="4" name="Picture 3">
            <a:extLst>
              <a:ext uri="{FF2B5EF4-FFF2-40B4-BE49-F238E27FC236}">
                <a16:creationId xmlns:a16="http://schemas.microsoft.com/office/drawing/2014/main" xmlns="" id="{BEEBF557-1AF5-4095-A4A2-A825AC435E9C}"/>
              </a:ext>
            </a:extLst>
          </p:cNvPr>
          <p:cNvPicPr>
            <a:picLocks noChangeAspect="1"/>
          </p:cNvPicPr>
          <p:nvPr/>
        </p:nvPicPr>
        <p:blipFill>
          <a:blip r:embed="rId2"/>
          <a:stretch>
            <a:fillRect/>
          </a:stretch>
        </p:blipFill>
        <p:spPr>
          <a:xfrm>
            <a:off x="6059782" y="2719569"/>
            <a:ext cx="4293602" cy="2305018"/>
          </a:xfrm>
          <a:prstGeom prst="rect">
            <a:avLst/>
          </a:prstGeom>
        </p:spPr>
      </p:pic>
      <p:pic>
        <p:nvPicPr>
          <p:cNvPr id="5" name="Picture 4">
            <a:extLst>
              <a:ext uri="{FF2B5EF4-FFF2-40B4-BE49-F238E27FC236}">
                <a16:creationId xmlns:a16="http://schemas.microsoft.com/office/drawing/2014/main" xmlns="" id="{7D93AA97-7387-4596-ABA6-D2672680E9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93541" y="2307880"/>
            <a:ext cx="4534853" cy="2952356"/>
          </a:xfrm>
          <a:prstGeom prst="rect">
            <a:avLst/>
          </a:prstGeom>
        </p:spPr>
      </p:pic>
      <p:sp>
        <p:nvSpPr>
          <p:cNvPr id="6" name="Curved Down Arrow 51">
            <a:extLst>
              <a:ext uri="{FF2B5EF4-FFF2-40B4-BE49-F238E27FC236}">
                <a16:creationId xmlns:a16="http://schemas.microsoft.com/office/drawing/2014/main" xmlns="" id="{966F9FCC-B34E-4843-A90C-5357E0E07F95}"/>
              </a:ext>
            </a:extLst>
          </p:cNvPr>
          <p:cNvSpPr/>
          <p:nvPr/>
        </p:nvSpPr>
        <p:spPr>
          <a:xfrm>
            <a:off x="4900400" y="2058420"/>
            <a:ext cx="1631092" cy="5375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tx1"/>
                </a:solidFill>
              </a:rPr>
              <a:t>Data </a:t>
            </a:r>
          </a:p>
          <a:p>
            <a:pPr algn="ctr"/>
            <a:r>
              <a:rPr lang="en-US" dirty="0">
                <a:solidFill>
                  <a:schemeClr val="tx1"/>
                </a:solidFill>
              </a:rPr>
              <a:t>generation</a:t>
            </a:r>
          </a:p>
        </p:txBody>
      </p:sp>
      <p:sp>
        <p:nvSpPr>
          <p:cNvPr id="7" name="Curved Up Arrow 52">
            <a:extLst>
              <a:ext uri="{FF2B5EF4-FFF2-40B4-BE49-F238E27FC236}">
                <a16:creationId xmlns:a16="http://schemas.microsoft.com/office/drawing/2014/main" xmlns="" id="{CC03830F-19B7-4160-A21D-D727350D710C}"/>
              </a:ext>
            </a:extLst>
          </p:cNvPr>
          <p:cNvSpPr/>
          <p:nvPr/>
        </p:nvSpPr>
        <p:spPr>
          <a:xfrm flipH="1">
            <a:off x="4647086" y="5263612"/>
            <a:ext cx="1884406" cy="605482"/>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r>
              <a:rPr lang="en-US" dirty="0">
                <a:solidFill>
                  <a:schemeClr val="tx1"/>
                </a:solidFill>
              </a:rPr>
              <a:t>Reconstruction</a:t>
            </a:r>
            <a:endParaRPr lang="el-GR" dirty="0">
              <a:solidFill>
                <a:schemeClr val="tx1"/>
              </a:solidFill>
            </a:endParaRPr>
          </a:p>
        </p:txBody>
      </p:sp>
      <p:sp>
        <p:nvSpPr>
          <p:cNvPr id="8" name="TextBox 7">
            <a:extLst>
              <a:ext uri="{FF2B5EF4-FFF2-40B4-BE49-F238E27FC236}">
                <a16:creationId xmlns:a16="http://schemas.microsoft.com/office/drawing/2014/main" xmlns="" id="{B25EAA0D-BA42-48BC-BA10-5100AC5FC96D}"/>
              </a:ext>
            </a:extLst>
          </p:cNvPr>
          <p:cNvSpPr txBox="1"/>
          <p:nvPr/>
        </p:nvSpPr>
        <p:spPr>
          <a:xfrm>
            <a:off x="7313341" y="5133013"/>
            <a:ext cx="3200400" cy="530915"/>
          </a:xfrm>
          <a:prstGeom prst="rect">
            <a:avLst/>
          </a:prstGeom>
          <a:noFill/>
        </p:spPr>
        <p:txBody>
          <a:bodyPr wrap="square" lIns="68580" tIns="34290" rIns="68580" bIns="34290" rtlCol="0">
            <a:spAutoFit/>
          </a:bodyPr>
          <a:lstStyle/>
          <a:p>
            <a:r>
              <a:rPr lang="en-US" sz="3000" dirty="0"/>
              <a:t>Causal Discovery</a:t>
            </a:r>
            <a:endParaRPr lang="el-GR" sz="3000" dirty="0"/>
          </a:p>
        </p:txBody>
      </p:sp>
      <p:sp>
        <p:nvSpPr>
          <p:cNvPr id="9" name="Right Arrow 8">
            <a:extLst>
              <a:ext uri="{FF2B5EF4-FFF2-40B4-BE49-F238E27FC236}">
                <a16:creationId xmlns:a16="http://schemas.microsoft.com/office/drawing/2014/main" xmlns="" id="{53374B9F-75B3-4E3A-BD3D-C472B671EE35}"/>
              </a:ext>
            </a:extLst>
          </p:cNvPr>
          <p:cNvSpPr/>
          <p:nvPr/>
        </p:nvSpPr>
        <p:spPr>
          <a:xfrm rot="10800000">
            <a:off x="6746180" y="5291665"/>
            <a:ext cx="421256" cy="29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l-GR"/>
          </a:p>
        </p:txBody>
      </p:sp>
    </p:spTree>
    <p:extLst>
      <p:ext uri="{BB962C8B-B14F-4D97-AF65-F5344CB8AC3E}">
        <p14:creationId xmlns:p14="http://schemas.microsoft.com/office/powerpoint/2010/main" val="196500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E41D0A-2CFA-4974-946B-F49D8A0A3476}"/>
              </a:ext>
            </a:extLst>
          </p:cNvPr>
          <p:cNvSpPr>
            <a:spLocks noGrp="1"/>
          </p:cNvSpPr>
          <p:nvPr>
            <p:ph type="title"/>
          </p:nvPr>
        </p:nvSpPr>
        <p:spPr/>
        <p:txBody>
          <a:bodyPr/>
          <a:lstStyle/>
          <a:p>
            <a:r>
              <a:rPr lang="en-US"/>
              <a:t>Limitations - Example</a:t>
            </a:r>
          </a:p>
        </p:txBody>
      </p:sp>
      <p:pic>
        <p:nvPicPr>
          <p:cNvPr id="24" name="Content Placeholder 23">
            <a:extLst>
              <a:ext uri="{FF2B5EF4-FFF2-40B4-BE49-F238E27FC236}">
                <a16:creationId xmlns:a16="http://schemas.microsoft.com/office/drawing/2014/main" xmlns="" id="{75A4C4B9-64AF-41D6-92AB-2CE4BCF70F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55" b="5783"/>
          <a:stretch/>
        </p:blipFill>
        <p:spPr>
          <a:xfrm>
            <a:off x="5751592" y="1911107"/>
            <a:ext cx="5404088" cy="4115011"/>
          </a:xfrm>
        </p:spPr>
      </p:pic>
      <p:sp>
        <p:nvSpPr>
          <p:cNvPr id="5" name="Oval 4">
            <a:extLst>
              <a:ext uri="{FF2B5EF4-FFF2-40B4-BE49-F238E27FC236}">
                <a16:creationId xmlns:a16="http://schemas.microsoft.com/office/drawing/2014/main" xmlns="" id="{BCD6FBEC-AAF3-47FB-B12C-15476D22AFC3}"/>
              </a:ext>
            </a:extLst>
          </p:cNvPr>
          <p:cNvSpPr/>
          <p:nvPr/>
        </p:nvSpPr>
        <p:spPr>
          <a:xfrm>
            <a:off x="1708785" y="3742854"/>
            <a:ext cx="528034" cy="51515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sp>
        <p:nvSpPr>
          <p:cNvPr id="6" name="Oval 5">
            <a:extLst>
              <a:ext uri="{FF2B5EF4-FFF2-40B4-BE49-F238E27FC236}">
                <a16:creationId xmlns:a16="http://schemas.microsoft.com/office/drawing/2014/main" xmlns="" id="{7E0608D9-4992-4FC6-AA13-7CB03C7AC61B}"/>
              </a:ext>
            </a:extLst>
          </p:cNvPr>
          <p:cNvSpPr/>
          <p:nvPr/>
        </p:nvSpPr>
        <p:spPr>
          <a:xfrm>
            <a:off x="2365609" y="2852068"/>
            <a:ext cx="528034" cy="51515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sp>
        <p:nvSpPr>
          <p:cNvPr id="7" name="Oval 6">
            <a:extLst>
              <a:ext uri="{FF2B5EF4-FFF2-40B4-BE49-F238E27FC236}">
                <a16:creationId xmlns:a16="http://schemas.microsoft.com/office/drawing/2014/main" xmlns="" id="{9A50D195-9AAB-46B7-B47F-9805827645AA}"/>
              </a:ext>
            </a:extLst>
          </p:cNvPr>
          <p:cNvSpPr/>
          <p:nvPr/>
        </p:nvSpPr>
        <p:spPr>
          <a:xfrm>
            <a:off x="3022433" y="3742854"/>
            <a:ext cx="528034" cy="51515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cxnSp>
        <p:nvCxnSpPr>
          <p:cNvPr id="9" name="Straight Arrow Connector 8">
            <a:extLst>
              <a:ext uri="{FF2B5EF4-FFF2-40B4-BE49-F238E27FC236}">
                <a16:creationId xmlns:a16="http://schemas.microsoft.com/office/drawing/2014/main" xmlns="" id="{79135045-E86D-4A58-B2C1-789F8CECB3C2}"/>
              </a:ext>
            </a:extLst>
          </p:cNvPr>
          <p:cNvCxnSpPr>
            <a:cxnSpLocks/>
            <a:stCxn id="6" idx="3"/>
            <a:endCxn id="5" idx="7"/>
          </p:cNvCxnSpPr>
          <p:nvPr/>
        </p:nvCxnSpPr>
        <p:spPr>
          <a:xfrm flipH="1">
            <a:off x="2159490" y="3291780"/>
            <a:ext cx="283448" cy="52651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D954F98D-E043-45CC-B955-5C2C4F20ACAF}"/>
              </a:ext>
            </a:extLst>
          </p:cNvPr>
          <p:cNvCxnSpPr>
            <a:cxnSpLocks/>
            <a:stCxn id="6" idx="5"/>
            <a:endCxn id="7" idx="1"/>
          </p:cNvCxnSpPr>
          <p:nvPr/>
        </p:nvCxnSpPr>
        <p:spPr>
          <a:xfrm>
            <a:off x="2816314" y="3291780"/>
            <a:ext cx="283448" cy="52651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6328840-3F04-4388-8D69-D35647AE4E94}"/>
              </a:ext>
            </a:extLst>
          </p:cNvPr>
          <p:cNvSpPr txBox="1"/>
          <p:nvPr/>
        </p:nvSpPr>
        <p:spPr>
          <a:xfrm>
            <a:off x="1570160" y="2010428"/>
            <a:ext cx="2492308" cy="646331"/>
          </a:xfrm>
          <a:prstGeom prst="rect">
            <a:avLst/>
          </a:prstGeom>
          <a:noFill/>
        </p:spPr>
        <p:txBody>
          <a:bodyPr wrap="square" rtlCol="0">
            <a:spAutoFit/>
          </a:bodyPr>
          <a:lstStyle/>
          <a:p>
            <a:r>
              <a:rPr lang="en-US" b="1"/>
              <a:t>Y</a:t>
            </a:r>
            <a:r>
              <a:rPr lang="en-US"/>
              <a:t>: Uniformly distributed nominal with 3 values</a:t>
            </a:r>
          </a:p>
        </p:txBody>
      </p:sp>
      <p:sp>
        <p:nvSpPr>
          <p:cNvPr id="21" name="TextBox 20">
            <a:extLst>
              <a:ext uri="{FF2B5EF4-FFF2-40B4-BE49-F238E27FC236}">
                <a16:creationId xmlns:a16="http://schemas.microsoft.com/office/drawing/2014/main" xmlns="" id="{0437B987-43BB-4628-BAF3-14F651C59789}"/>
              </a:ext>
            </a:extLst>
          </p:cNvPr>
          <p:cNvSpPr txBox="1"/>
          <p:nvPr/>
        </p:nvSpPr>
        <p:spPr>
          <a:xfrm>
            <a:off x="164484" y="3251336"/>
            <a:ext cx="2219258" cy="369332"/>
          </a:xfrm>
          <a:prstGeom prst="rect">
            <a:avLst/>
          </a:prstGeom>
          <a:noFill/>
        </p:spPr>
        <p:txBody>
          <a:bodyPr wrap="square" rtlCol="0">
            <a:spAutoFit/>
          </a:bodyPr>
          <a:lstStyle/>
          <a:p>
            <a:r>
              <a:rPr lang="en-US"/>
              <a:t>X ~ -Y</a:t>
            </a:r>
            <a:r>
              <a:rPr lang="en-US" baseline="-25000"/>
              <a:t>1</a:t>
            </a:r>
            <a:r>
              <a:rPr lang="en-US"/>
              <a:t> + Y</a:t>
            </a:r>
            <a:r>
              <a:rPr lang="en-US" baseline="-25000"/>
              <a:t>2</a:t>
            </a:r>
            <a:r>
              <a:rPr lang="en-US"/>
              <a:t> + 0.1 * </a:t>
            </a:r>
            <a:r>
              <a:rPr lang="el-GR"/>
              <a:t>ε</a:t>
            </a:r>
            <a:r>
              <a:rPr lang="el-GR" baseline="-25000"/>
              <a:t>Χ</a:t>
            </a:r>
            <a:endParaRPr lang="en-US"/>
          </a:p>
        </p:txBody>
      </p:sp>
      <p:sp>
        <p:nvSpPr>
          <p:cNvPr id="22" name="TextBox 21">
            <a:extLst>
              <a:ext uri="{FF2B5EF4-FFF2-40B4-BE49-F238E27FC236}">
                <a16:creationId xmlns:a16="http://schemas.microsoft.com/office/drawing/2014/main" xmlns="" id="{87363183-0F7D-4781-83B6-3BCAF1C8A865}"/>
              </a:ext>
            </a:extLst>
          </p:cNvPr>
          <p:cNvSpPr txBox="1"/>
          <p:nvPr/>
        </p:nvSpPr>
        <p:spPr>
          <a:xfrm>
            <a:off x="3109929" y="3251336"/>
            <a:ext cx="2219258" cy="369332"/>
          </a:xfrm>
          <a:prstGeom prst="rect">
            <a:avLst/>
          </a:prstGeom>
          <a:noFill/>
        </p:spPr>
        <p:txBody>
          <a:bodyPr wrap="square" rtlCol="0">
            <a:spAutoFit/>
          </a:bodyPr>
          <a:lstStyle/>
          <a:p>
            <a:r>
              <a:rPr lang="el-GR"/>
              <a:t>Ζ</a:t>
            </a:r>
            <a:r>
              <a:rPr lang="en-US"/>
              <a:t> ~ Y</a:t>
            </a:r>
            <a:r>
              <a:rPr lang="en-US" baseline="-25000"/>
              <a:t>1</a:t>
            </a:r>
            <a:r>
              <a:rPr lang="en-US"/>
              <a:t> + Y</a:t>
            </a:r>
            <a:r>
              <a:rPr lang="en-US" baseline="-25000"/>
              <a:t>2</a:t>
            </a:r>
            <a:r>
              <a:rPr lang="en-US"/>
              <a:t> + 0.1 * </a:t>
            </a:r>
            <a:r>
              <a:rPr lang="el-GR"/>
              <a:t>ε</a:t>
            </a:r>
            <a:r>
              <a:rPr lang="el-GR" baseline="-25000"/>
              <a:t>Ζ</a:t>
            </a:r>
            <a:endParaRPr lang="en-US"/>
          </a:p>
        </p:txBody>
      </p:sp>
      <p:sp>
        <p:nvSpPr>
          <p:cNvPr id="25" name="TextBox 24">
            <a:extLst>
              <a:ext uri="{FF2B5EF4-FFF2-40B4-BE49-F238E27FC236}">
                <a16:creationId xmlns:a16="http://schemas.microsoft.com/office/drawing/2014/main" xmlns="" id="{3E6AACD9-2E2C-4F6B-916D-4EC03C099E54}"/>
              </a:ext>
            </a:extLst>
          </p:cNvPr>
          <p:cNvSpPr txBox="1"/>
          <p:nvPr/>
        </p:nvSpPr>
        <p:spPr>
          <a:xfrm>
            <a:off x="51239" y="5695093"/>
            <a:ext cx="2249975" cy="584775"/>
          </a:xfrm>
          <a:prstGeom prst="rect">
            <a:avLst/>
          </a:prstGeom>
          <a:noFill/>
          <a:ln>
            <a:solidFill>
              <a:schemeClr val="accent1">
                <a:shade val="50000"/>
              </a:schemeClr>
            </a:solidFill>
          </a:ln>
        </p:spPr>
        <p:txBody>
          <a:bodyPr wrap="square" rtlCol="0">
            <a:spAutoFit/>
          </a:bodyPr>
          <a:lstStyle/>
          <a:p>
            <a:r>
              <a:rPr lang="en-US" sz="1600"/>
              <a:t>Y</a:t>
            </a:r>
            <a:r>
              <a:rPr lang="en-US" sz="1600" baseline="-25000"/>
              <a:t>i</a:t>
            </a:r>
            <a:r>
              <a:rPr lang="en-US" sz="1600"/>
              <a:t>: 1 if Y = i, 0 otherwise</a:t>
            </a:r>
          </a:p>
          <a:p>
            <a:r>
              <a:rPr lang="el-GR" sz="1600"/>
              <a:t>ε: </a:t>
            </a:r>
            <a:r>
              <a:rPr lang="en-US" sz="1600"/>
              <a:t>N(0,1)</a:t>
            </a:r>
          </a:p>
        </p:txBody>
      </p:sp>
      <p:sp>
        <p:nvSpPr>
          <p:cNvPr id="26" name="TextBox 25">
            <a:extLst>
              <a:ext uri="{FF2B5EF4-FFF2-40B4-BE49-F238E27FC236}">
                <a16:creationId xmlns:a16="http://schemas.microsoft.com/office/drawing/2014/main" xmlns="" id="{52A5F571-F412-4239-8C46-446CC9D73927}"/>
              </a:ext>
            </a:extLst>
          </p:cNvPr>
          <p:cNvSpPr txBox="1"/>
          <p:nvPr/>
        </p:nvSpPr>
        <p:spPr>
          <a:xfrm>
            <a:off x="1001029" y="4674625"/>
            <a:ext cx="4042807" cy="646331"/>
          </a:xfrm>
          <a:prstGeom prst="rect">
            <a:avLst/>
          </a:prstGeom>
          <a:noFill/>
        </p:spPr>
        <p:txBody>
          <a:bodyPr wrap="square" rtlCol="0">
            <a:spAutoFit/>
          </a:bodyPr>
          <a:lstStyle/>
          <a:p>
            <a:r>
              <a:rPr lang="en-US" b="1"/>
              <a:t>X and Z unconditionally independent! </a:t>
            </a:r>
          </a:p>
          <a:p>
            <a:r>
              <a:rPr lang="en-US"/>
              <a:t>Correlation = 0.008, p-value = 0.795</a:t>
            </a:r>
          </a:p>
        </p:txBody>
      </p:sp>
    </p:spTree>
    <p:extLst>
      <p:ext uri="{BB962C8B-B14F-4D97-AF65-F5344CB8AC3E}">
        <p14:creationId xmlns:p14="http://schemas.microsoft.com/office/powerpoint/2010/main" val="1300663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22F820-46A9-436A-854F-F4F2FE3773FB}"/>
              </a:ext>
            </a:extLst>
          </p:cNvPr>
          <p:cNvSpPr>
            <a:spLocks noGrp="1"/>
          </p:cNvSpPr>
          <p:nvPr>
            <p:ph type="title"/>
          </p:nvPr>
        </p:nvSpPr>
        <p:spPr/>
        <p:txBody>
          <a:bodyPr/>
          <a:lstStyle/>
          <a:p>
            <a:r>
              <a:rPr lang="en-US"/>
              <a:t>Key Things to Remember</a:t>
            </a:r>
          </a:p>
        </p:txBody>
      </p:sp>
      <p:sp>
        <p:nvSpPr>
          <p:cNvPr id="3" name="Content Placeholder 2">
            <a:extLst>
              <a:ext uri="{FF2B5EF4-FFF2-40B4-BE49-F238E27FC236}">
                <a16:creationId xmlns:a16="http://schemas.microsoft.com/office/drawing/2014/main" xmlns="" id="{CAC96D97-B8C8-431E-A32F-4B1074C73446}"/>
              </a:ext>
            </a:extLst>
          </p:cNvPr>
          <p:cNvSpPr>
            <a:spLocks noGrp="1"/>
          </p:cNvSpPr>
          <p:nvPr>
            <p:ph idx="1"/>
          </p:nvPr>
        </p:nvSpPr>
        <p:spPr/>
        <p:txBody>
          <a:bodyPr>
            <a:normAutofit/>
          </a:bodyPr>
          <a:lstStyle/>
          <a:p>
            <a:pPr>
              <a:spcAft>
                <a:spcPts val="1200"/>
              </a:spcAft>
            </a:pPr>
            <a:r>
              <a:rPr lang="en-GB">
                <a:solidFill>
                  <a:schemeClr val="accent4">
                    <a:lumMod val="50000"/>
                  </a:schemeClr>
                </a:solidFill>
              </a:rPr>
              <a:t>Approach not limited to learning Bayesian networks, but can be applied for </a:t>
            </a:r>
            <a:r>
              <a:rPr lang="en-GB" b="1">
                <a:solidFill>
                  <a:schemeClr val="accent4">
                    <a:lumMod val="50000"/>
                  </a:schemeClr>
                </a:solidFill>
              </a:rPr>
              <a:t>learning other graphical models</a:t>
            </a:r>
            <a:r>
              <a:rPr lang="en-GB">
                <a:solidFill>
                  <a:schemeClr val="accent4">
                    <a:lumMod val="50000"/>
                  </a:schemeClr>
                </a:solidFill>
              </a:rPr>
              <a:t> (e.g. maximal ancestral graphs, Markov networks) or for </a:t>
            </a:r>
            <a:r>
              <a:rPr lang="en-GB" b="1">
                <a:solidFill>
                  <a:schemeClr val="accent4">
                    <a:lumMod val="50000"/>
                  </a:schemeClr>
                </a:solidFill>
              </a:rPr>
              <a:t>feature selection</a:t>
            </a:r>
            <a:endParaRPr lang="en-GB">
              <a:solidFill>
                <a:schemeClr val="accent4">
                  <a:lumMod val="50000"/>
                </a:schemeClr>
              </a:solidFill>
            </a:endParaRPr>
          </a:p>
          <a:p>
            <a:pPr>
              <a:spcAft>
                <a:spcPts val="1200"/>
              </a:spcAft>
            </a:pPr>
            <a:r>
              <a:rPr lang="en-GB">
                <a:solidFill>
                  <a:schemeClr val="accent4">
                    <a:lumMod val="50000"/>
                  </a:schemeClr>
                </a:solidFill>
              </a:rPr>
              <a:t>Not limited to types considered here, but can be used for </a:t>
            </a:r>
            <a:r>
              <a:rPr lang="en-GB" b="1">
                <a:solidFill>
                  <a:schemeClr val="accent4">
                    <a:lumMod val="50000"/>
                  </a:schemeClr>
                </a:solidFill>
              </a:rPr>
              <a:t>many more different data types</a:t>
            </a:r>
            <a:r>
              <a:rPr lang="en-GB">
                <a:solidFill>
                  <a:schemeClr val="accent4">
                    <a:lumMod val="50000"/>
                  </a:schemeClr>
                </a:solidFill>
              </a:rPr>
              <a:t>, as long as an appropriate regression model is available.</a:t>
            </a:r>
          </a:p>
          <a:p>
            <a:pPr>
              <a:spcAft>
                <a:spcPts val="1200"/>
              </a:spcAft>
            </a:pPr>
            <a:r>
              <a:rPr lang="en-GB">
                <a:solidFill>
                  <a:schemeClr val="accent4">
                    <a:lumMod val="50000"/>
                  </a:schemeClr>
                </a:solidFill>
              </a:rPr>
              <a:t>Important to </a:t>
            </a:r>
            <a:r>
              <a:rPr lang="en-GB" b="1">
                <a:solidFill>
                  <a:schemeClr val="accent4">
                    <a:lumMod val="50000"/>
                  </a:schemeClr>
                </a:solidFill>
              </a:rPr>
              <a:t>perform both tests </a:t>
            </a:r>
            <a:r>
              <a:rPr lang="en-GB">
                <a:solidFill>
                  <a:schemeClr val="accent4">
                    <a:lumMod val="50000"/>
                  </a:schemeClr>
                </a:solidFill>
              </a:rPr>
              <a:t>and combine p-values.</a:t>
            </a:r>
          </a:p>
          <a:p>
            <a:pPr>
              <a:spcAft>
                <a:spcPts val="1200"/>
              </a:spcAft>
            </a:pPr>
            <a:r>
              <a:rPr lang="en-GB" b="1">
                <a:solidFill>
                  <a:schemeClr val="accent4">
                    <a:lumMod val="50000"/>
                  </a:schemeClr>
                </a:solidFill>
              </a:rPr>
              <a:t>Recommendation</a:t>
            </a:r>
            <a:r>
              <a:rPr lang="en-GB">
                <a:solidFill>
                  <a:schemeClr val="accent4">
                    <a:lumMod val="50000"/>
                  </a:schemeClr>
                </a:solidFill>
              </a:rPr>
              <a:t>: use methods that only assume adjacency faithfulness to avoid mistakes.</a:t>
            </a:r>
          </a:p>
          <a:p>
            <a:endParaRPr lang="en-US"/>
          </a:p>
        </p:txBody>
      </p:sp>
    </p:spTree>
    <p:extLst>
      <p:ext uri="{BB962C8B-B14F-4D97-AF65-F5344CB8AC3E}">
        <p14:creationId xmlns:p14="http://schemas.microsoft.com/office/powerpoint/2010/main" val="205328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F33DE-F20B-4198-BE12-4A1C4D24E435}"/>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xmlns="" id="{5CF41FFC-1C3B-4BDC-ACAC-D8F628AE5125}"/>
              </a:ext>
            </a:extLst>
          </p:cNvPr>
          <p:cNvSpPr>
            <a:spLocks noGrp="1"/>
          </p:cNvSpPr>
          <p:nvPr>
            <p:ph idx="1"/>
          </p:nvPr>
        </p:nvSpPr>
        <p:spPr/>
        <p:txBody>
          <a:bodyPr/>
          <a:lstStyle/>
          <a:p>
            <a:r>
              <a:rPr lang="en-GB" b="1"/>
              <a:t>This project has received funding from the European Research Council (ERC) under the European Union’s Seventh under the European Union’s Seventh Framework Programme (FP/2007-2013) (grant agreement No 617393).</a:t>
            </a:r>
          </a:p>
          <a:p>
            <a:endParaRPr lang="en-GB"/>
          </a:p>
          <a:p>
            <a:endParaRPr lang="en-GB"/>
          </a:p>
          <a:p>
            <a:endParaRPr lang="en-US"/>
          </a:p>
        </p:txBody>
      </p:sp>
      <p:pic>
        <p:nvPicPr>
          <p:cNvPr id="4" name="Picture 3">
            <a:extLst>
              <a:ext uri="{FF2B5EF4-FFF2-40B4-BE49-F238E27FC236}">
                <a16:creationId xmlns:a16="http://schemas.microsoft.com/office/drawing/2014/main" xmlns="" id="{C19A8562-6890-4A5E-9BFE-F86378E0D3E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6360"/>
          <a:stretch/>
        </p:blipFill>
        <p:spPr>
          <a:xfrm>
            <a:off x="4636394" y="3467206"/>
            <a:ext cx="3978456" cy="1613195"/>
          </a:xfrm>
          <a:prstGeom prst="rect">
            <a:avLst/>
          </a:prstGeom>
          <a:noFill/>
        </p:spPr>
      </p:pic>
      <p:pic>
        <p:nvPicPr>
          <p:cNvPr id="5" name="Picture 4">
            <a:extLst>
              <a:ext uri="{FF2B5EF4-FFF2-40B4-BE49-F238E27FC236}">
                <a16:creationId xmlns:a16="http://schemas.microsoft.com/office/drawing/2014/main" xmlns="" id="{D7AACDCC-D7E4-46B3-90C7-34D9567BC4A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79860"/>
          <a:stretch/>
        </p:blipFill>
        <p:spPr>
          <a:xfrm>
            <a:off x="2936513" y="3467205"/>
            <a:ext cx="1493820" cy="1613195"/>
          </a:xfrm>
          <a:prstGeom prst="rect">
            <a:avLst/>
          </a:prstGeom>
          <a:noFill/>
        </p:spPr>
      </p:pic>
    </p:spTree>
    <p:extLst>
      <p:ext uri="{BB962C8B-B14F-4D97-AF65-F5344CB8AC3E}">
        <p14:creationId xmlns:p14="http://schemas.microsoft.com/office/powerpoint/2010/main" val="282111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A4309-A846-4773-9F95-75F4C31CD61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xmlns="" id="{E556A897-B8A5-4273-8E3C-71CF08421E68}"/>
              </a:ext>
            </a:extLst>
          </p:cNvPr>
          <p:cNvSpPr>
            <a:spLocks noGrp="1"/>
          </p:cNvSpPr>
          <p:nvPr>
            <p:ph idx="1"/>
          </p:nvPr>
        </p:nvSpPr>
        <p:spPr/>
        <p:txBody>
          <a:bodyPr>
            <a:normAutofit fontScale="85000" lnSpcReduction="10000"/>
          </a:bodyPr>
          <a:lstStyle/>
          <a:p>
            <a:r>
              <a:rPr lang="en-US"/>
              <a:t>Bach FR, Jordan MI (2002) </a:t>
            </a:r>
            <a:r>
              <a:rPr lang="en-US" i="1"/>
              <a:t>Learning graphical models with Mercer kernels</a:t>
            </a:r>
            <a:r>
              <a:rPr lang="en-US"/>
              <a:t>. In: NIPS, vol 15, pp 1009–1016</a:t>
            </a:r>
          </a:p>
          <a:p>
            <a:r>
              <a:rPr lang="en-US"/>
              <a:t>Benjamini Y, Heller R (2008). </a:t>
            </a:r>
            <a:r>
              <a:rPr lang="en-US" i="1"/>
              <a:t>Screening for partial conjunction hypotheses </a:t>
            </a:r>
            <a:r>
              <a:rPr lang="en-US"/>
              <a:t>Biometrics 64(4):1215–1222</a:t>
            </a:r>
          </a:p>
          <a:p>
            <a:r>
              <a:rPr lang="en-US"/>
              <a:t>Cui R, Groot P, Heskes T (2016) </a:t>
            </a:r>
            <a:r>
              <a:rPr lang="en-US" i="1"/>
              <a:t>Copula PC Algorithm for Causal Discovery from Mixed Data</a:t>
            </a:r>
            <a:r>
              <a:rPr lang="en-US"/>
              <a:t>. In: Joint European Conference on Machine Learning and Knowledge Discovery in Databases, Springer, pp 377–392</a:t>
            </a:r>
          </a:p>
          <a:p>
            <a:r>
              <a:rPr lang="en-US"/>
              <a:t>Heckerman D, Geiger D (1995) </a:t>
            </a:r>
            <a:r>
              <a:rPr lang="en-US" i="1"/>
              <a:t>Learning bayesian networks: a unification for discrete and Gaussian domains</a:t>
            </a:r>
            <a:r>
              <a:rPr lang="en-US"/>
              <a:t>. In: Proceedings of the Eleventh conference on Uncertainty in artificial intelligence, Morgan Kaufmann Publishers Inc., pp 274–284</a:t>
            </a:r>
          </a:p>
          <a:p>
            <a:r>
              <a:rPr lang="en-US"/>
              <a:t>Monti S, Cooper GF (1998) </a:t>
            </a:r>
            <a:r>
              <a:rPr lang="en-US" i="1"/>
              <a:t>A multivariate discretization method for learning Bayesian networks from mixed data</a:t>
            </a:r>
            <a:r>
              <a:rPr lang="en-US"/>
              <a:t>. In: Proceedings of the Fourteenth conference on Uncertainty in artificial intelligence, Morgan Kaufmann Publishers Inc., pp 404–413</a:t>
            </a:r>
          </a:p>
          <a:p>
            <a:r>
              <a:rPr lang="en-US"/>
              <a:t>Ramsey J, Spirtes P, Zhang J (2006) </a:t>
            </a:r>
            <a:r>
              <a:rPr lang="en-US" i="1"/>
              <a:t>Adjacency faithfulness and conservative causal inference</a:t>
            </a:r>
            <a:r>
              <a:rPr lang="en-US"/>
              <a:t>. In: Proceedings of the Twenty-Second Conference on Uncertainty in Artificial Intelligence, AUAI Press, pp 401–408</a:t>
            </a:r>
          </a:p>
          <a:p>
            <a:r>
              <a:rPr lang="en-US"/>
              <a:t>Sedgewick AJ, Ramsey JD, Spirtes P, Glymour C, Benos PV (2017) </a:t>
            </a:r>
            <a:r>
              <a:rPr lang="en-US" i="1"/>
              <a:t>Mixed Graphical Models for Causal Analysis of Multi-modal Variables</a:t>
            </a:r>
            <a:r>
              <a:rPr lang="en-US"/>
              <a:t>. arXiv preprint arXiv:170402621</a:t>
            </a:r>
          </a:p>
        </p:txBody>
      </p:sp>
    </p:spTree>
    <p:extLst>
      <p:ext uri="{BB962C8B-B14F-4D97-AF65-F5344CB8AC3E}">
        <p14:creationId xmlns:p14="http://schemas.microsoft.com/office/powerpoint/2010/main" val="398723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9E2EC-CB2D-4CBB-818F-B1111D040CA8}"/>
              </a:ext>
            </a:extLst>
          </p:cNvPr>
          <p:cNvSpPr>
            <a:spLocks noGrp="1"/>
          </p:cNvSpPr>
          <p:nvPr>
            <p:ph type="title"/>
          </p:nvPr>
        </p:nvSpPr>
        <p:spPr/>
        <p:txBody>
          <a:bodyPr/>
          <a:lstStyle/>
          <a:p>
            <a:r>
              <a:rPr lang="en-US"/>
              <a:t>Learning Causal networks</a:t>
            </a:r>
          </a:p>
        </p:txBody>
      </p:sp>
      <p:sp>
        <p:nvSpPr>
          <p:cNvPr id="3" name="Content Placeholder 2">
            <a:extLst>
              <a:ext uri="{FF2B5EF4-FFF2-40B4-BE49-F238E27FC236}">
                <a16:creationId xmlns:a16="http://schemas.microsoft.com/office/drawing/2014/main" xmlns="" id="{AE74EB7A-7D52-45BC-9A08-F88B3D6DC9FA}"/>
              </a:ext>
            </a:extLst>
          </p:cNvPr>
          <p:cNvSpPr>
            <a:spLocks noGrp="1"/>
          </p:cNvSpPr>
          <p:nvPr>
            <p:ph idx="1"/>
          </p:nvPr>
        </p:nvSpPr>
        <p:spPr/>
        <p:txBody>
          <a:bodyPr/>
          <a:lstStyle/>
          <a:p>
            <a:r>
              <a:rPr lang="en-US"/>
              <a:t>Causal networks</a:t>
            </a:r>
          </a:p>
          <a:p>
            <a:pPr lvl="1"/>
            <a:r>
              <a:rPr lang="en-US"/>
              <a:t>Bayesian networks (DAGs, no latent confounders)</a:t>
            </a:r>
          </a:p>
          <a:p>
            <a:pPr lvl="1"/>
            <a:r>
              <a:rPr lang="en-US"/>
              <a:t>Maximal ancestral graphs (mixed graphs, admit latent variables)</a:t>
            </a:r>
          </a:p>
          <a:p>
            <a:pPr lvl="1"/>
            <a:endParaRPr lang="en-US"/>
          </a:p>
          <a:p>
            <a:r>
              <a:rPr lang="en-US"/>
              <a:t>Score-based approaches</a:t>
            </a:r>
          </a:p>
          <a:p>
            <a:pPr lvl="1"/>
            <a:r>
              <a:rPr lang="en-US"/>
              <a:t>Measure goodness of fit of causal model, search over space of graphs</a:t>
            </a:r>
          </a:p>
          <a:p>
            <a:pPr lvl="1"/>
            <a:endParaRPr lang="en-US"/>
          </a:p>
          <a:p>
            <a:r>
              <a:rPr lang="en-US"/>
              <a:t>Constraint-based approaches</a:t>
            </a:r>
          </a:p>
          <a:p>
            <a:pPr lvl="1"/>
            <a:r>
              <a:rPr lang="en-US"/>
              <a:t>Use conditional independence tests to exclude edges and constraint search space</a:t>
            </a:r>
          </a:p>
          <a:p>
            <a:pPr lvl="1"/>
            <a:endParaRPr lang="en-US"/>
          </a:p>
          <a:p>
            <a:r>
              <a:rPr lang="en-US"/>
              <a:t>Hybrid approaches</a:t>
            </a:r>
          </a:p>
          <a:p>
            <a:pPr lvl="1"/>
            <a:r>
              <a:rPr lang="en-US"/>
              <a:t>Combine the above</a:t>
            </a:r>
          </a:p>
          <a:p>
            <a:pPr marL="0" indent="0">
              <a:buNone/>
            </a:pPr>
            <a:endParaRPr lang="en-US"/>
          </a:p>
        </p:txBody>
      </p:sp>
    </p:spTree>
    <p:extLst>
      <p:ext uri="{BB962C8B-B14F-4D97-AF65-F5344CB8AC3E}">
        <p14:creationId xmlns:p14="http://schemas.microsoft.com/office/powerpoint/2010/main" val="42258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5AB12-F0E0-435A-9BBD-171C028CF5C4}"/>
              </a:ext>
            </a:extLst>
          </p:cNvPr>
          <p:cNvSpPr>
            <a:spLocks noGrp="1"/>
          </p:cNvSpPr>
          <p:nvPr>
            <p:ph type="title"/>
          </p:nvPr>
        </p:nvSpPr>
        <p:spPr/>
        <p:txBody>
          <a:bodyPr/>
          <a:lstStyle/>
          <a:p>
            <a:r>
              <a:rPr lang="en-US"/>
              <a:t>The PC Algorithm for Bayesian Network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DC9BD71-E4F4-4264-BF85-59104CC2DD06}"/>
                  </a:ext>
                </a:extLst>
              </p:cNvPr>
              <p:cNvSpPr>
                <a:spLocks noGrp="1"/>
              </p:cNvSpPr>
              <p:nvPr>
                <p:ph idx="1"/>
              </p:nvPr>
            </p:nvSpPr>
            <p:spPr>
              <a:xfrm>
                <a:off x="1097280" y="1845734"/>
                <a:ext cx="10058400" cy="4023360"/>
              </a:xfrm>
            </p:spPr>
            <p:txBody>
              <a:bodyPr>
                <a:normAutofit fontScale="85000" lnSpcReduction="20000"/>
              </a:bodyPr>
              <a:lstStyle/>
              <a:p>
                <a:pPr marL="0" indent="0">
                  <a:spcBef>
                    <a:spcPts val="0"/>
                  </a:spcBef>
                  <a:spcAft>
                    <a:spcPts val="0"/>
                  </a:spcAft>
                  <a:buNone/>
                </a:pPr>
                <a:r>
                  <a:rPr lang="en-GB" b="1"/>
                  <a:t>Phase A</a:t>
                </a:r>
                <a:r>
                  <a:rPr lang="en-GB"/>
                  <a:t>: Skeleton Identification</a:t>
                </a:r>
                <a:endParaRPr lang="en-GB" b="1"/>
              </a:p>
              <a:p>
                <a:pPr marL="0" indent="0">
                  <a:spcBef>
                    <a:spcPts val="0"/>
                  </a:spcBef>
                  <a:spcAft>
                    <a:spcPts val="0"/>
                  </a:spcAft>
                  <a:buNone/>
                </a:pPr>
                <a:r>
                  <a:rPr lang="en-GB"/>
                  <a:t>1. Form the complete undirected graph </a:t>
                </a:r>
                <a:r>
                  <a:rPr lang="en-GB" b="1" i="1"/>
                  <a:t>C</a:t>
                </a:r>
                <a:r>
                  <a:rPr lang="en-GB" i="1"/>
                  <a:t> </a:t>
                </a:r>
                <a:r>
                  <a:rPr lang="en-GB"/>
                  <a:t>on the vertex set </a:t>
                </a:r>
                <a:r>
                  <a:rPr lang="en-GB" b="1"/>
                  <a:t>V (</a:t>
                </a:r>
                <a:r>
                  <a:rPr lang="en-GB"/>
                  <a:t>variables</a:t>
                </a:r>
                <a:r>
                  <a:rPr lang="en-GB" b="1"/>
                  <a:t>)</a:t>
                </a:r>
                <a:r>
                  <a:rPr lang="en-GB"/>
                  <a:t>.</a:t>
                </a:r>
              </a:p>
              <a:p>
                <a:pPr marL="0" indent="0">
                  <a:spcBef>
                    <a:spcPts val="0"/>
                  </a:spcBef>
                  <a:spcAft>
                    <a:spcPts val="0"/>
                  </a:spcAft>
                  <a:buNone/>
                </a:pPr>
                <a:r>
                  <a:rPr lang="en-GB" i="1"/>
                  <a:t>2. k </a:t>
                </a:r>
                <a:r>
                  <a:rPr lang="en-GB"/>
                  <a:t>= 0.</a:t>
                </a:r>
              </a:p>
              <a:p>
                <a:pPr marL="0" indent="0">
                  <a:spcBef>
                    <a:spcPts val="0"/>
                  </a:spcBef>
                  <a:spcAft>
                    <a:spcPts val="0"/>
                  </a:spcAft>
                  <a:buNone/>
                </a:pPr>
                <a:r>
                  <a:rPr lang="en-GB"/>
                  <a:t>3. Repeat</a:t>
                </a:r>
              </a:p>
              <a:p>
                <a:pPr marL="0" indent="0">
                  <a:spcBef>
                    <a:spcPts val="0"/>
                  </a:spcBef>
                  <a:spcAft>
                    <a:spcPts val="0"/>
                  </a:spcAft>
                  <a:buNone/>
                </a:pPr>
                <a:r>
                  <a:rPr lang="en-GB"/>
                  <a:t>    4. Repeat</a:t>
                </a:r>
              </a:p>
              <a:p>
                <a:pPr marL="0" indent="0">
                  <a:spcBef>
                    <a:spcPts val="0"/>
                  </a:spcBef>
                  <a:spcAft>
                    <a:spcPts val="0"/>
                  </a:spcAft>
                  <a:buNone/>
                </a:pPr>
                <a:r>
                  <a:rPr lang="en-GB"/>
                  <a:t>        5. Select </a:t>
                </a:r>
                <a:r>
                  <a:rPr lang="en-GB" dirty="0"/>
                  <a:t>an ordered pair of variables </a:t>
                </a:r>
                <a:r>
                  <a:rPr lang="en-GB" i="1" dirty="0"/>
                  <a:t>X </a:t>
                </a:r>
                <a:r>
                  <a:rPr lang="en-GB" dirty="0"/>
                  <a:t>and </a:t>
                </a:r>
                <a:r>
                  <a:rPr lang="en-GB" i="1" dirty="0"/>
                  <a:t>Y </a:t>
                </a:r>
                <a:r>
                  <a:rPr lang="en-GB" dirty="0"/>
                  <a:t>that are adjacent in </a:t>
                </a:r>
                <a:r>
                  <a:rPr lang="en-GB" i="1" dirty="0"/>
                  <a:t>C </a:t>
                </a:r>
                <a:r>
                  <a:rPr lang="en-GB" dirty="0"/>
                  <a:t>such</a:t>
                </a:r>
              </a:p>
              <a:p>
                <a:pPr marL="0" indent="0">
                  <a:spcBef>
                    <a:spcPts val="0"/>
                  </a:spcBef>
                  <a:spcAft>
                    <a:spcPts val="0"/>
                  </a:spcAft>
                  <a:buNone/>
                </a:pPr>
                <a:r>
                  <a:rPr lang="en-GB" dirty="0"/>
                  <a:t>         that Adjacencies(</a:t>
                </a:r>
                <a:r>
                  <a:rPr lang="en-GB" i="1" dirty="0"/>
                  <a:t>C</a:t>
                </a:r>
                <a:r>
                  <a:rPr lang="en-GB" dirty="0"/>
                  <a:t>,</a:t>
                </a:r>
                <a:r>
                  <a:rPr lang="el-GR" dirty="0"/>
                  <a:t> </a:t>
                </a:r>
                <a:r>
                  <a:rPr lang="en-GB" i="1" dirty="0"/>
                  <a:t>X</a:t>
                </a:r>
                <a:r>
                  <a:rPr lang="en-GB" dirty="0"/>
                  <a:t>)\{</a:t>
                </a:r>
                <a:r>
                  <a:rPr lang="en-GB" i="1" dirty="0"/>
                  <a:t>Y</a:t>
                </a:r>
                <a:r>
                  <a:rPr lang="en-GB" dirty="0"/>
                  <a:t>} has cardinality greater than or equal to</a:t>
                </a:r>
              </a:p>
              <a:p>
                <a:pPr marL="0" indent="0">
                  <a:spcBef>
                    <a:spcPts val="0"/>
                  </a:spcBef>
                  <a:spcAft>
                    <a:spcPts val="0"/>
                  </a:spcAft>
                  <a:buNone/>
                </a:pPr>
                <a:r>
                  <a:rPr lang="en-GB" i="1"/>
                  <a:t>         k</a:t>
                </a:r>
                <a:r>
                  <a:rPr lang="en-GB"/>
                  <a:t>, </a:t>
                </a:r>
                <a:r>
                  <a:rPr lang="en-GB" dirty="0"/>
                  <a:t>and a subset </a:t>
                </a:r>
                <a:r>
                  <a:rPr lang="en-GB" b="1" dirty="0"/>
                  <a:t>S </a:t>
                </a:r>
                <a:r>
                  <a:rPr lang="en-GB" dirty="0"/>
                  <a:t>of Adjacencies(</a:t>
                </a:r>
                <a:r>
                  <a:rPr lang="en-GB" i="1" dirty="0"/>
                  <a:t>C</a:t>
                </a:r>
                <a:r>
                  <a:rPr lang="en-GB" dirty="0"/>
                  <a:t>,</a:t>
                </a:r>
                <a:r>
                  <a:rPr lang="el-GR" dirty="0"/>
                  <a:t> </a:t>
                </a:r>
                <a:r>
                  <a:rPr lang="en-GB" i="1" dirty="0"/>
                  <a:t>X</a:t>
                </a:r>
                <a:r>
                  <a:rPr lang="en-GB" dirty="0"/>
                  <a:t>)\{</a:t>
                </a:r>
                <a:r>
                  <a:rPr lang="en-GB" i="1" dirty="0"/>
                  <a:t>Y</a:t>
                </a:r>
                <a:r>
                  <a:rPr lang="en-GB" dirty="0"/>
                  <a:t>} of </a:t>
                </a:r>
                <a:r>
                  <a:rPr lang="en-GB"/>
                  <a:t>cardinality </a:t>
                </a:r>
                <a:r>
                  <a:rPr lang="en-GB" i="1"/>
                  <a:t>k</a:t>
                </a:r>
                <a:r>
                  <a:rPr lang="en-GB"/>
                  <a:t>, </a:t>
                </a:r>
                <a:r>
                  <a:rPr lang="en-GB" dirty="0"/>
                  <a:t>and if </a:t>
                </a:r>
              </a:p>
              <a:p>
                <a:pPr marL="0" indent="0">
                  <a:spcBef>
                    <a:spcPts val="0"/>
                  </a:spcBef>
                  <a:spcAft>
                    <a:spcPts val="0"/>
                  </a:spcAft>
                  <a:buNone/>
                </a:pPr>
                <a:r>
                  <a:rPr lang="en-GB" dirty="0"/>
                  <a:t>        </a:t>
                </a:r>
                <a:r>
                  <a:rPr lang="en-GB" b="1" i="1" dirty="0"/>
                  <a:t>p-value</a:t>
                </a:r>
                <a:r>
                  <a:rPr lang="en-GB" i="1" dirty="0"/>
                  <a:t>(</a:t>
                </a:r>
                <a14:m>
                  <m:oMath xmlns:m="http://schemas.openxmlformats.org/officeDocument/2006/math">
                    <m:r>
                      <a:rPr lang="en-GB" i="1">
                        <a:latin typeface="Cambria Math"/>
                      </a:rPr>
                      <m:t>𝑌</m:t>
                    </m:r>
                    <m:r>
                      <a:rPr lang="en-GB" i="1">
                        <a:latin typeface="Cambria Math"/>
                      </a:rPr>
                      <m:t>⫫</m:t>
                    </m:r>
                    <m:r>
                      <a:rPr lang="en-GB" i="1">
                        <a:latin typeface="Cambria Math"/>
                      </a:rPr>
                      <m:t>𝑋</m:t>
                    </m:r>
                    <m:r>
                      <a:rPr lang="en-GB" i="1">
                        <a:latin typeface="Cambria Math"/>
                      </a:rPr>
                      <m:t>|</m:t>
                    </m:r>
                    <m:r>
                      <a:rPr lang="en-GB" b="1" i="1">
                        <a:latin typeface="Cambria Math"/>
                      </a:rPr>
                      <m:t>𝑺</m:t>
                    </m:r>
                  </m:oMath>
                </a14:m>
                <a:r>
                  <a:rPr lang="en-GB" i="1" dirty="0"/>
                  <a:t>) &lt; </a:t>
                </a:r>
                <a:r>
                  <a:rPr lang="el-GR" b="1" i="1"/>
                  <a:t>α</a:t>
                </a:r>
                <a:r>
                  <a:rPr lang="en-GB"/>
                  <a:t> </a:t>
                </a:r>
                <a:r>
                  <a:rPr lang="el-GR"/>
                  <a:t> </a:t>
                </a:r>
                <a:r>
                  <a:rPr lang="en-GB" dirty="0"/>
                  <a:t>delete edge </a:t>
                </a:r>
                <a:r>
                  <a:rPr lang="en-GB" i="1" dirty="0"/>
                  <a:t>X </a:t>
                </a:r>
                <a:r>
                  <a:rPr lang="en-GB" dirty="0"/>
                  <a:t>- </a:t>
                </a:r>
                <a:r>
                  <a:rPr lang="en-GB" i="1" dirty="0"/>
                  <a:t>Y </a:t>
                </a:r>
                <a:r>
                  <a:rPr lang="en-GB"/>
                  <a:t>from </a:t>
                </a:r>
                <a:r>
                  <a:rPr lang="en-GB" i="1"/>
                  <a:t>C</a:t>
                </a:r>
                <a:r>
                  <a:rPr lang="en-GB"/>
                  <a:t>. </a:t>
                </a:r>
                <a:endParaRPr lang="en-GB" dirty="0"/>
              </a:p>
              <a:p>
                <a:pPr marL="0" indent="0">
                  <a:spcBef>
                    <a:spcPts val="0"/>
                  </a:spcBef>
                  <a:spcAft>
                    <a:spcPts val="0"/>
                  </a:spcAft>
                  <a:buNone/>
                </a:pPr>
                <a:r>
                  <a:rPr lang="en-GB"/>
                  <a:t>   6. Until </a:t>
                </a:r>
                <a:r>
                  <a:rPr lang="en-GB" dirty="0"/>
                  <a:t>all ordered pairs of adjacent variables </a:t>
                </a:r>
                <a:r>
                  <a:rPr lang="en-GB" i="1" dirty="0"/>
                  <a:t>X </a:t>
                </a:r>
                <a:r>
                  <a:rPr lang="en-GB" dirty="0"/>
                  <a:t>and </a:t>
                </a:r>
                <a:r>
                  <a:rPr lang="en-GB" i="1" dirty="0"/>
                  <a:t>Y </a:t>
                </a:r>
                <a:r>
                  <a:rPr lang="en-GB" dirty="0"/>
                  <a:t>such that </a:t>
                </a:r>
              </a:p>
              <a:p>
                <a:pPr marL="0" indent="0">
                  <a:spcBef>
                    <a:spcPts val="0"/>
                  </a:spcBef>
                  <a:spcAft>
                    <a:spcPts val="0"/>
                  </a:spcAft>
                  <a:buNone/>
                </a:pPr>
                <a:r>
                  <a:rPr lang="en-GB" b="1" dirty="0"/>
                  <a:t>        </a:t>
                </a:r>
                <a:r>
                  <a:rPr lang="en-GB" dirty="0"/>
                  <a:t>Adjacencies(</a:t>
                </a:r>
                <a:r>
                  <a:rPr lang="en-GB" i="1" dirty="0"/>
                  <a:t>C</a:t>
                </a:r>
                <a:r>
                  <a:rPr lang="en-GB" dirty="0"/>
                  <a:t>,</a:t>
                </a:r>
                <a:r>
                  <a:rPr lang="el-GR" dirty="0"/>
                  <a:t> </a:t>
                </a:r>
                <a:r>
                  <a:rPr lang="en-GB" i="1" dirty="0"/>
                  <a:t>X</a:t>
                </a:r>
                <a:r>
                  <a:rPr lang="en-GB" dirty="0"/>
                  <a:t>)\{</a:t>
                </a:r>
                <a:r>
                  <a:rPr lang="en-GB" i="1" dirty="0"/>
                  <a:t>Y</a:t>
                </a:r>
                <a:r>
                  <a:rPr lang="en-GB" dirty="0"/>
                  <a:t>} has cardinality greater than or equal </a:t>
                </a:r>
                <a:r>
                  <a:rPr lang="en-GB"/>
                  <a:t>to </a:t>
                </a:r>
                <a:r>
                  <a:rPr lang="en-GB" i="1"/>
                  <a:t>k </a:t>
                </a:r>
                <a:r>
                  <a:rPr lang="en-GB" dirty="0"/>
                  <a:t>and all</a:t>
                </a:r>
              </a:p>
              <a:p>
                <a:pPr marL="0" indent="0">
                  <a:spcBef>
                    <a:spcPts val="0"/>
                  </a:spcBef>
                  <a:spcAft>
                    <a:spcPts val="0"/>
                  </a:spcAft>
                  <a:buNone/>
                </a:pPr>
                <a:r>
                  <a:rPr lang="en-GB" dirty="0"/>
                  <a:t>        subsets </a:t>
                </a:r>
                <a:r>
                  <a:rPr lang="en-GB" b="1" dirty="0"/>
                  <a:t>S </a:t>
                </a:r>
                <a:r>
                  <a:rPr lang="en-GB" dirty="0"/>
                  <a:t>of Adjacencies(</a:t>
                </a:r>
                <a:r>
                  <a:rPr lang="en-GB" i="1" dirty="0"/>
                  <a:t>C</a:t>
                </a:r>
                <a:r>
                  <a:rPr lang="en-GB" dirty="0"/>
                  <a:t>,</a:t>
                </a:r>
                <a:r>
                  <a:rPr lang="el-GR" dirty="0"/>
                  <a:t> </a:t>
                </a:r>
                <a:r>
                  <a:rPr lang="en-GB" i="1" dirty="0"/>
                  <a:t>X</a:t>
                </a:r>
                <a:r>
                  <a:rPr lang="en-GB" dirty="0"/>
                  <a:t>)\{</a:t>
                </a:r>
                <a:r>
                  <a:rPr lang="en-GB" i="1" dirty="0"/>
                  <a:t>Y</a:t>
                </a:r>
                <a:r>
                  <a:rPr lang="en-GB" dirty="0"/>
                  <a:t>} of </a:t>
                </a:r>
                <a:r>
                  <a:rPr lang="en-GB"/>
                  <a:t>cardinality </a:t>
                </a:r>
                <a:r>
                  <a:rPr lang="en-GB" i="1"/>
                  <a:t>k </a:t>
                </a:r>
                <a:r>
                  <a:rPr lang="en-GB" dirty="0"/>
                  <a:t>have been tested for</a:t>
                </a:r>
              </a:p>
              <a:p>
                <a:pPr marL="0" indent="0">
                  <a:spcBef>
                    <a:spcPts val="0"/>
                  </a:spcBef>
                  <a:spcAft>
                    <a:spcPts val="0"/>
                  </a:spcAft>
                  <a:buNone/>
                </a:pPr>
                <a:r>
                  <a:rPr lang="en-GB" dirty="0"/>
                  <a:t>       independence.</a:t>
                </a:r>
              </a:p>
              <a:p>
                <a:pPr marL="0" indent="0">
                  <a:spcBef>
                    <a:spcPts val="0"/>
                  </a:spcBef>
                  <a:spcAft>
                    <a:spcPts val="0"/>
                  </a:spcAft>
                  <a:buNone/>
                </a:pPr>
                <a:r>
                  <a:rPr lang="en-GB" i="1"/>
                  <a:t>   7</a:t>
                </a:r>
                <a:r>
                  <a:rPr lang="en-GB" i="1" dirty="0"/>
                  <a:t>. k </a:t>
                </a:r>
                <a:r>
                  <a:rPr lang="en-GB" dirty="0"/>
                  <a:t>= k</a:t>
                </a:r>
                <a:r>
                  <a:rPr lang="en-GB" i="1" dirty="0"/>
                  <a:t> </a:t>
                </a:r>
                <a:r>
                  <a:rPr lang="en-GB" dirty="0"/>
                  <a:t>+ 1;</a:t>
                </a:r>
              </a:p>
              <a:p>
                <a:pPr marL="0" indent="0">
                  <a:spcBef>
                    <a:spcPts val="0"/>
                  </a:spcBef>
                  <a:spcAft>
                    <a:spcPts val="0"/>
                  </a:spcAft>
                  <a:buNone/>
                </a:pPr>
                <a:r>
                  <a:rPr lang="en-GB"/>
                  <a:t>8. Until </a:t>
                </a:r>
                <a:r>
                  <a:rPr lang="en-GB" dirty="0"/>
                  <a:t>for each ordered pair of adjacent vertices </a:t>
                </a:r>
                <a:r>
                  <a:rPr lang="en-GB" i="1" dirty="0"/>
                  <a:t>X</a:t>
                </a:r>
                <a:r>
                  <a:rPr lang="en-GB" dirty="0"/>
                  <a:t>, </a:t>
                </a:r>
                <a:r>
                  <a:rPr lang="en-GB" i="1" dirty="0"/>
                  <a:t>Y</a:t>
                </a:r>
                <a:r>
                  <a:rPr lang="en-GB" dirty="0"/>
                  <a:t>, Adjacencies(</a:t>
                </a:r>
                <a:r>
                  <a:rPr lang="en-GB" i="1" dirty="0"/>
                  <a:t>C</a:t>
                </a:r>
                <a:r>
                  <a:rPr lang="en-GB" dirty="0"/>
                  <a:t>,</a:t>
                </a:r>
                <a:r>
                  <a:rPr lang="el-GR" dirty="0"/>
                  <a:t> </a:t>
                </a:r>
                <a:r>
                  <a:rPr lang="en-GB" i="1" dirty="0"/>
                  <a:t>X</a:t>
                </a:r>
                <a:r>
                  <a:rPr lang="en-GB" dirty="0"/>
                  <a:t>)\{</a:t>
                </a:r>
                <a:r>
                  <a:rPr lang="en-GB" i="1" dirty="0"/>
                  <a:t>Y</a:t>
                </a:r>
                <a:r>
                  <a:rPr lang="en-GB" dirty="0"/>
                  <a:t>} is</a:t>
                </a:r>
              </a:p>
              <a:p>
                <a:pPr marL="0" indent="0">
                  <a:spcBef>
                    <a:spcPts val="0"/>
                  </a:spcBef>
                  <a:spcAft>
                    <a:spcPts val="0"/>
                  </a:spcAft>
                  <a:buNone/>
                </a:pPr>
                <a:r>
                  <a:rPr lang="en-GB" dirty="0"/>
                  <a:t>     of cardinality less than </a:t>
                </a:r>
                <a:r>
                  <a:rPr lang="en-GB" i="1" dirty="0"/>
                  <a:t>k</a:t>
                </a:r>
                <a:r>
                  <a:rPr lang="en-GB" dirty="0"/>
                  <a:t>.</a:t>
                </a:r>
              </a:p>
              <a:p>
                <a:pPr>
                  <a:spcBef>
                    <a:spcPts val="0"/>
                  </a:spcBef>
                  <a:spcAft>
                    <a:spcPts val="0"/>
                  </a:spcAft>
                </a:pPr>
                <a:endParaRPr lang="en-GB" dirty="0"/>
              </a:p>
              <a:p>
                <a:pPr marL="0" indent="0">
                  <a:spcBef>
                    <a:spcPts val="0"/>
                  </a:spcBef>
                  <a:spcAft>
                    <a:spcPts val="0"/>
                  </a:spcAft>
                  <a:buNone/>
                </a:pPr>
                <a:r>
                  <a:rPr lang="en-GB" b="1"/>
                  <a:t>Phase B:</a:t>
                </a:r>
                <a:r>
                  <a:rPr lang="en-GB"/>
                  <a:t> Edge Orientation</a:t>
                </a:r>
              </a:p>
              <a:p>
                <a:pPr marL="0" indent="0">
                  <a:spcBef>
                    <a:spcPts val="0"/>
                  </a:spcBef>
                  <a:spcAft>
                    <a:spcPts val="0"/>
                  </a:spcAft>
                  <a:buNone/>
                </a:pPr>
                <a:r>
                  <a:rPr lang="en-GB"/>
                  <a:t>Apply PC rules for determining the </a:t>
                </a:r>
                <a:r>
                  <a:rPr lang="en-GB" dirty="0"/>
                  <a:t>direction of </a:t>
                </a:r>
                <a:r>
                  <a:rPr lang="en-GB"/>
                  <a:t>the edges</a:t>
                </a:r>
                <a:endParaRPr lang="en-GB" dirty="0"/>
              </a:p>
            </p:txBody>
          </p:sp>
        </mc:Choice>
        <mc:Fallback xmlns="">
          <p:sp>
            <p:nvSpPr>
              <p:cNvPr id="3" name="Content Placeholder 2">
                <a:extLst>
                  <a:ext uri="{FF2B5EF4-FFF2-40B4-BE49-F238E27FC236}">
                    <a16:creationId xmlns:a16="http://schemas.microsoft.com/office/drawing/2014/main" id="{ADC9BD71-E4F4-4264-BF85-59104CC2DD06}"/>
                  </a:ext>
                </a:extLst>
              </p:cNvPr>
              <p:cNvSpPr>
                <a:spLocks noGrp="1" noRot="1" noChangeAspect="1" noMove="1" noResize="1" noEditPoints="1" noAdjustHandles="1" noChangeArrowheads="1" noChangeShapeType="1" noTextEdit="1"/>
              </p:cNvSpPr>
              <p:nvPr>
                <p:ph idx="1"/>
              </p:nvPr>
            </p:nvSpPr>
            <p:spPr>
              <a:xfrm>
                <a:off x="1097280" y="1845734"/>
                <a:ext cx="10058400" cy="4023360"/>
              </a:xfrm>
              <a:blipFill>
                <a:blip r:embed="rId2"/>
                <a:stretch>
                  <a:fillRect l="-1273" t="-227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8EE31E0F-AABD-45CD-871C-923B408F1085}"/>
              </a:ext>
            </a:extLst>
          </p:cNvPr>
          <p:cNvSpPr txBox="1"/>
          <p:nvPr/>
        </p:nvSpPr>
        <p:spPr>
          <a:xfrm>
            <a:off x="9233210" y="2776654"/>
            <a:ext cx="2687444" cy="646331"/>
          </a:xfrm>
          <a:prstGeom prst="rect">
            <a:avLst/>
          </a:prstGeom>
          <a:noFill/>
        </p:spPr>
        <p:txBody>
          <a:bodyPr wrap="square" rtlCol="0">
            <a:spAutoFit/>
          </a:bodyPr>
          <a:lstStyle/>
          <a:p>
            <a:r>
              <a:rPr lang="en-US"/>
              <a:t>p-value from conditional independence test</a:t>
            </a:r>
          </a:p>
        </p:txBody>
      </p:sp>
      <p:sp>
        <p:nvSpPr>
          <p:cNvPr id="6" name="Arrow: Right 5">
            <a:extLst>
              <a:ext uri="{FF2B5EF4-FFF2-40B4-BE49-F238E27FC236}">
                <a16:creationId xmlns:a16="http://schemas.microsoft.com/office/drawing/2014/main" xmlns="" id="{E9E38396-F4EE-428A-B93E-C0E4AF0F1F32}"/>
              </a:ext>
            </a:extLst>
          </p:cNvPr>
          <p:cNvSpPr/>
          <p:nvPr/>
        </p:nvSpPr>
        <p:spPr>
          <a:xfrm rot="10800000">
            <a:off x="8318810" y="2943922"/>
            <a:ext cx="747131" cy="434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D11F6CD-2323-4DF4-A455-08A6BEDCEBE5}"/>
              </a:ext>
            </a:extLst>
          </p:cNvPr>
          <p:cNvSpPr/>
          <p:nvPr/>
        </p:nvSpPr>
        <p:spPr>
          <a:xfrm>
            <a:off x="1483112" y="3300761"/>
            <a:ext cx="1906859" cy="22302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07FE9A35-A26A-482B-93FA-FE5315AC757C}"/>
              </a:ext>
            </a:extLst>
          </p:cNvPr>
          <p:cNvSpPr txBox="1"/>
          <p:nvPr/>
        </p:nvSpPr>
        <p:spPr>
          <a:xfrm>
            <a:off x="9233210" y="3921166"/>
            <a:ext cx="2635876" cy="1500840"/>
          </a:xfrm>
          <a:prstGeom prst="rect">
            <a:avLst/>
          </a:prstGeom>
          <a:noFill/>
          <a:ln>
            <a:solidFill>
              <a:schemeClr val="accent1">
                <a:shade val="50000"/>
              </a:schemeClr>
            </a:solidFill>
          </a:ln>
        </p:spPr>
        <p:txBody>
          <a:bodyPr wrap="square" rtlCol="0">
            <a:spAutoFit/>
          </a:bodyPr>
          <a:lstStyle/>
          <a:p>
            <a:r>
              <a:rPr lang="en-US"/>
              <a:t>Same algorithm can be used for different data types by plugging in appropriate conditional independence test!</a:t>
            </a:r>
          </a:p>
        </p:txBody>
      </p:sp>
    </p:spTree>
    <p:extLst>
      <p:ext uri="{BB962C8B-B14F-4D97-AF65-F5344CB8AC3E}">
        <p14:creationId xmlns:p14="http://schemas.microsoft.com/office/powerpoint/2010/main" val="21839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8F518-97EB-4BC4-ADA4-924DD57EDB9F}"/>
              </a:ext>
            </a:extLst>
          </p:cNvPr>
          <p:cNvSpPr>
            <a:spLocks noGrp="1"/>
          </p:cNvSpPr>
          <p:nvPr>
            <p:ph type="title"/>
          </p:nvPr>
        </p:nvSpPr>
        <p:spPr/>
        <p:txBody>
          <a:bodyPr/>
          <a:lstStyle/>
          <a:p>
            <a:r>
              <a:rPr lang="en-US"/>
              <a:t>Conditional Independence Tests</a:t>
            </a:r>
          </a:p>
        </p:txBody>
      </p:sp>
      <p:sp>
        <p:nvSpPr>
          <p:cNvPr id="3" name="Content Placeholder 2">
            <a:extLst>
              <a:ext uri="{FF2B5EF4-FFF2-40B4-BE49-F238E27FC236}">
                <a16:creationId xmlns:a16="http://schemas.microsoft.com/office/drawing/2014/main" xmlns="" id="{D562C20A-4DC4-4808-A8F9-A44B0479B1CB}"/>
              </a:ext>
            </a:extLst>
          </p:cNvPr>
          <p:cNvSpPr>
            <a:spLocks noGrp="1"/>
          </p:cNvSpPr>
          <p:nvPr>
            <p:ph idx="1"/>
          </p:nvPr>
        </p:nvSpPr>
        <p:spPr/>
        <p:txBody>
          <a:bodyPr/>
          <a:lstStyle/>
          <a:p>
            <a:pPr marL="0" indent="0">
              <a:buNone/>
            </a:pPr>
            <a:r>
              <a:rPr lang="en-GB"/>
              <a:t>For multivariate Gaussian data</a:t>
            </a:r>
          </a:p>
          <a:p>
            <a:r>
              <a:rPr lang="en-GB"/>
              <a:t>	partial correlation test </a:t>
            </a:r>
          </a:p>
          <a:p>
            <a:pPr marL="0" indent="0">
              <a:buNone/>
            </a:pPr>
            <a:r>
              <a:rPr lang="en-GB"/>
              <a:t>For discrete data </a:t>
            </a:r>
          </a:p>
          <a:p>
            <a:pPr marL="0" indent="0">
              <a:buNone/>
            </a:pPr>
            <a:r>
              <a:rPr lang="en-GB"/>
              <a:t>	G</a:t>
            </a:r>
            <a:r>
              <a:rPr lang="en-GB" baseline="30000"/>
              <a:t>2 </a:t>
            </a:r>
            <a:r>
              <a:rPr lang="en-GB"/>
              <a:t>test, X</a:t>
            </a:r>
            <a:r>
              <a:rPr lang="en-GB" baseline="30000"/>
              <a:t>2 </a:t>
            </a:r>
            <a:r>
              <a:rPr lang="en-GB"/>
              <a:t>test</a:t>
            </a:r>
          </a:p>
          <a:p>
            <a:pPr marL="0" indent="0">
              <a:buNone/>
            </a:pPr>
            <a:endParaRPr lang="en-GB"/>
          </a:p>
          <a:p>
            <a:pPr marL="0" indent="0">
              <a:buNone/>
            </a:pPr>
            <a:r>
              <a:rPr lang="en-GB" b="1"/>
              <a:t>What about other data types?</a:t>
            </a:r>
          </a:p>
        </p:txBody>
      </p:sp>
    </p:spTree>
    <p:extLst>
      <p:ext uri="{BB962C8B-B14F-4D97-AF65-F5344CB8AC3E}">
        <p14:creationId xmlns:p14="http://schemas.microsoft.com/office/powerpoint/2010/main" val="2534049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F47A3-9E9C-4A5F-8E5B-AA0372AAB51C}"/>
              </a:ext>
            </a:extLst>
          </p:cNvPr>
          <p:cNvSpPr>
            <a:spLocks noGrp="1"/>
          </p:cNvSpPr>
          <p:nvPr>
            <p:ph type="title"/>
          </p:nvPr>
        </p:nvSpPr>
        <p:spPr/>
        <p:txBody>
          <a:bodyPr/>
          <a:lstStyle/>
          <a:p>
            <a:r>
              <a:rPr lang="en-US"/>
              <a:t>Types of Data</a:t>
            </a:r>
          </a:p>
        </p:txBody>
      </p:sp>
      <p:sp>
        <p:nvSpPr>
          <p:cNvPr id="3" name="Content Placeholder 2">
            <a:extLst>
              <a:ext uri="{FF2B5EF4-FFF2-40B4-BE49-F238E27FC236}">
                <a16:creationId xmlns:a16="http://schemas.microsoft.com/office/drawing/2014/main" xmlns="" id="{B592D4EC-077D-46B5-8871-14691F8A0A99}"/>
              </a:ext>
            </a:extLst>
          </p:cNvPr>
          <p:cNvSpPr>
            <a:spLocks noGrp="1"/>
          </p:cNvSpPr>
          <p:nvPr>
            <p:ph idx="1"/>
          </p:nvPr>
        </p:nvSpPr>
        <p:spPr/>
        <p:txBody>
          <a:bodyPr>
            <a:normAutofit lnSpcReduction="10000"/>
          </a:bodyPr>
          <a:lstStyle/>
          <a:p>
            <a:r>
              <a:rPr lang="en-GB" b="1">
                <a:solidFill>
                  <a:schemeClr val="tx1"/>
                </a:solidFill>
              </a:rPr>
              <a:t>Continuous:</a:t>
            </a:r>
          </a:p>
          <a:p>
            <a:pPr marL="571500" indent="-571500">
              <a:buFont typeface="+mj-lt"/>
              <a:buAutoNum type="romanUcPeriod"/>
            </a:pPr>
            <a:r>
              <a:rPr lang="en-GB"/>
              <a:t>on the real line (temperature, profit)</a:t>
            </a:r>
          </a:p>
          <a:p>
            <a:pPr marL="571500" indent="-571500">
              <a:buFont typeface="+mj-lt"/>
              <a:buAutoNum type="romanUcPeriod"/>
            </a:pPr>
            <a:r>
              <a:rPr lang="en-GB"/>
              <a:t>positive valued (time, weight)</a:t>
            </a:r>
          </a:p>
          <a:p>
            <a:pPr marL="571500" indent="-571500">
              <a:buFont typeface="+mj-lt"/>
              <a:buAutoNum type="romanUcPeriod"/>
            </a:pPr>
            <a:r>
              <a:rPr lang="en-GB"/>
              <a:t>percentages (including or excluding 0 and or 1) (Glycated haemoglobin, HbA1c levels)</a:t>
            </a:r>
          </a:p>
          <a:p>
            <a:pPr marL="571500" indent="-571500">
              <a:buFont typeface="+mj-lt"/>
              <a:buAutoNum type="romanUcPeriod"/>
            </a:pPr>
            <a:r>
              <a:rPr lang="en-GB"/>
              <a:t>clustered (measurements on school units)</a:t>
            </a:r>
          </a:p>
          <a:p>
            <a:r>
              <a:rPr lang="en-GB" b="1">
                <a:solidFill>
                  <a:schemeClr val="tx1"/>
                </a:solidFill>
              </a:rPr>
              <a:t>Categorical:</a:t>
            </a:r>
          </a:p>
          <a:p>
            <a:pPr marL="571500" indent="-571500">
              <a:buFont typeface="+mj-lt"/>
              <a:buAutoNum type="romanUcPeriod"/>
            </a:pPr>
            <a:r>
              <a:rPr lang="en-GB"/>
              <a:t>binary (sick, healthy)</a:t>
            </a:r>
          </a:p>
          <a:p>
            <a:pPr marL="571500" indent="-571500">
              <a:buFont typeface="+mj-lt"/>
              <a:buAutoNum type="romanUcPeriod"/>
            </a:pPr>
            <a:r>
              <a:rPr lang="en-GB"/>
              <a:t>nominal (blood type, gender)</a:t>
            </a:r>
          </a:p>
          <a:p>
            <a:pPr marL="571500" indent="-571500">
              <a:buFont typeface="+mj-lt"/>
              <a:buAutoNum type="romanUcPeriod"/>
            </a:pPr>
            <a:r>
              <a:rPr lang="en-GB"/>
              <a:t>ordinal (satisfaction level in a video call)</a:t>
            </a:r>
          </a:p>
          <a:p>
            <a:r>
              <a:rPr lang="en-GB" b="1">
                <a:solidFill>
                  <a:schemeClr val="tx1"/>
                </a:solidFill>
              </a:rPr>
              <a:t>Counts</a:t>
            </a:r>
            <a:r>
              <a:rPr lang="en-GB"/>
              <a:t> (number of hospitalisation days)</a:t>
            </a:r>
            <a:endParaRPr lang="en-GB" b="1"/>
          </a:p>
        </p:txBody>
      </p:sp>
    </p:spTree>
    <p:extLst>
      <p:ext uri="{BB962C8B-B14F-4D97-AF65-F5344CB8AC3E}">
        <p14:creationId xmlns:p14="http://schemas.microsoft.com/office/powerpoint/2010/main" val="409439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7B4B04-7EF3-47E3-9A54-158916ED2C6B}"/>
              </a:ext>
            </a:extLst>
          </p:cNvPr>
          <p:cNvSpPr>
            <a:spLocks noGrp="1"/>
          </p:cNvSpPr>
          <p:nvPr>
            <p:ph type="title"/>
          </p:nvPr>
        </p:nvSpPr>
        <p:spPr/>
        <p:txBody>
          <a:bodyPr/>
          <a:lstStyle/>
          <a:p>
            <a:r>
              <a:rPr lang="en-US"/>
              <a:t>Prior Work</a:t>
            </a:r>
          </a:p>
        </p:txBody>
      </p:sp>
      <p:sp>
        <p:nvSpPr>
          <p:cNvPr id="3" name="Content Placeholder 2">
            <a:extLst>
              <a:ext uri="{FF2B5EF4-FFF2-40B4-BE49-F238E27FC236}">
                <a16:creationId xmlns:a16="http://schemas.microsoft.com/office/drawing/2014/main" xmlns="" id="{85928269-7809-4B82-B625-DE587594D71B}"/>
              </a:ext>
            </a:extLst>
          </p:cNvPr>
          <p:cNvSpPr>
            <a:spLocks noGrp="1"/>
          </p:cNvSpPr>
          <p:nvPr>
            <p:ph idx="1"/>
          </p:nvPr>
        </p:nvSpPr>
        <p:spPr>
          <a:xfrm>
            <a:off x="1097280" y="1845733"/>
            <a:ext cx="10058400" cy="4378421"/>
          </a:xfrm>
        </p:spPr>
        <p:txBody>
          <a:bodyPr>
            <a:normAutofit lnSpcReduction="10000"/>
          </a:bodyPr>
          <a:lstStyle/>
          <a:p>
            <a:pPr marL="0" indent="0">
              <a:buNone/>
            </a:pPr>
            <a:r>
              <a:rPr lang="en-GB"/>
              <a:t>Heckerman and Geiger (1995) were the first to use a scoring algorithm with mixed continuous and categorical variables. </a:t>
            </a:r>
            <a:r>
              <a:rPr lang="en-GB" i="1">
                <a:solidFill>
                  <a:schemeClr val="accent6">
                    <a:lumMod val="75000"/>
                  </a:schemeClr>
                </a:solidFill>
              </a:rPr>
              <a:t>Continuous valued variables are not allowed to have discrete valued parents</a:t>
            </a:r>
            <a:r>
              <a:rPr lang="en-GB" i="1"/>
              <a:t>.</a:t>
            </a:r>
          </a:p>
          <a:p>
            <a:pPr marL="0" indent="0">
              <a:buNone/>
            </a:pPr>
            <a:r>
              <a:rPr lang="en-GB"/>
              <a:t>Discretization of the continuous variables (Monti and Cooper, 1998) (</a:t>
            </a:r>
            <a:r>
              <a:rPr lang="en-GB" i="1">
                <a:solidFill>
                  <a:schemeClr val="accent6">
                    <a:lumMod val="75000"/>
                  </a:schemeClr>
                </a:solidFill>
              </a:rPr>
              <a:t>computationally expensive and possible loss of information</a:t>
            </a:r>
            <a:r>
              <a:rPr lang="en-GB"/>
              <a:t>)</a:t>
            </a:r>
            <a:r>
              <a:rPr lang="en-GB" i="1"/>
              <a:t>.</a:t>
            </a:r>
          </a:p>
          <a:p>
            <a:pPr marL="0" indent="0">
              <a:buNone/>
            </a:pPr>
            <a:r>
              <a:rPr lang="en-GB"/>
              <a:t>Bach and Jordan (2002) used kernel-based approach for learning graphical models with mixed continuous and discrete variables. Also identifies non-linear relations. </a:t>
            </a:r>
            <a:r>
              <a:rPr lang="en-GB" i="1">
                <a:solidFill>
                  <a:schemeClr val="accent6">
                    <a:lumMod val="75000"/>
                  </a:schemeClr>
                </a:solidFill>
              </a:rPr>
              <a:t>Hard to tune (2 hyper-parameters) and computationally demanding.</a:t>
            </a:r>
            <a:endParaRPr lang="en-GB"/>
          </a:p>
          <a:p>
            <a:pPr marL="0" indent="0" algn="just">
              <a:buNone/>
            </a:pPr>
            <a:r>
              <a:rPr lang="en-GB"/>
              <a:t>Copula based PC algorithm with </a:t>
            </a:r>
            <a:r>
              <a:rPr lang="en-GB" b="1"/>
              <a:t>continuous and ordinal </a:t>
            </a:r>
            <a:r>
              <a:rPr lang="en-GB"/>
              <a:t>data (Cui et al., 2016). The idea is to construct a correlation matrix using MCMC sampling.</a:t>
            </a:r>
            <a:r>
              <a:rPr lang="en-GB" i="1"/>
              <a:t> </a:t>
            </a:r>
            <a:r>
              <a:rPr lang="en-GB" i="1">
                <a:solidFill>
                  <a:schemeClr val="accent6">
                    <a:lumMod val="75000"/>
                  </a:schemeClr>
                </a:solidFill>
              </a:rPr>
              <a:t>Not general, applicable only to continuous, ordinal and binary data.</a:t>
            </a:r>
            <a:endParaRPr lang="en-GB" i="1"/>
          </a:p>
          <a:p>
            <a:pPr marL="0" indent="0" algn="just">
              <a:buNone/>
            </a:pPr>
            <a:r>
              <a:rPr lang="en-GB"/>
              <a:t>Conditional independence test using likelihood-ratio tests (Sedgewick et al., 2017). </a:t>
            </a:r>
            <a:r>
              <a:rPr lang="en-GB">
                <a:solidFill>
                  <a:schemeClr val="accent6">
                    <a:lumMod val="75000"/>
                  </a:schemeClr>
                </a:solidFill>
              </a:rPr>
              <a:t>They consider continuous, binary and nominal data only.</a:t>
            </a:r>
            <a:r>
              <a:rPr lang="en-GB"/>
              <a:t> </a:t>
            </a:r>
            <a:r>
              <a:rPr lang="en-GB" i="1">
                <a:solidFill>
                  <a:schemeClr val="accent6">
                    <a:lumMod val="75000"/>
                  </a:schemeClr>
                </a:solidFill>
              </a:rPr>
              <a:t>Its limitations are presented later</a:t>
            </a:r>
            <a:r>
              <a:rPr lang="en-GB"/>
              <a:t>.</a:t>
            </a:r>
          </a:p>
          <a:p>
            <a:endParaRPr lang="en-US"/>
          </a:p>
        </p:txBody>
      </p:sp>
    </p:spTree>
    <p:extLst>
      <p:ext uri="{BB962C8B-B14F-4D97-AF65-F5344CB8AC3E}">
        <p14:creationId xmlns:p14="http://schemas.microsoft.com/office/powerpoint/2010/main" val="97216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F8D0A-52BF-4945-AD2F-F49B9FA1B263}"/>
              </a:ext>
            </a:extLst>
          </p:cNvPr>
          <p:cNvSpPr>
            <a:spLocks noGrp="1"/>
          </p:cNvSpPr>
          <p:nvPr>
            <p:ph type="title"/>
          </p:nvPr>
        </p:nvSpPr>
        <p:spPr/>
        <p:txBody>
          <a:bodyPr/>
          <a:lstStyle/>
          <a:p>
            <a:r>
              <a:rPr lang="en-US"/>
              <a:t>Conditional Independence Tests using Likelihood Ratio Tests</a:t>
            </a:r>
          </a:p>
        </p:txBody>
      </p:sp>
      <p:sp>
        <p:nvSpPr>
          <p:cNvPr id="3" name="Content Placeholder 2">
            <a:extLst>
              <a:ext uri="{FF2B5EF4-FFF2-40B4-BE49-F238E27FC236}">
                <a16:creationId xmlns:a16="http://schemas.microsoft.com/office/drawing/2014/main" xmlns="" id="{B1A212C6-11FC-43E5-BF9B-858FEFA0E44C}"/>
              </a:ext>
            </a:extLst>
          </p:cNvPr>
          <p:cNvSpPr>
            <a:spLocks noGrp="1"/>
          </p:cNvSpPr>
          <p:nvPr>
            <p:ph idx="1"/>
          </p:nvPr>
        </p:nvSpPr>
        <p:spPr/>
        <p:txBody>
          <a:bodyPr>
            <a:normAutofit lnSpcReduction="10000"/>
          </a:bodyPr>
          <a:lstStyle/>
          <a:p>
            <a:pPr marL="0" indent="0">
              <a:buNone/>
            </a:pPr>
            <a:r>
              <a:rPr lang="en-GB" sz="1900"/>
              <a:t>Null hypothesis H</a:t>
            </a:r>
            <a:r>
              <a:rPr lang="en-GB" sz="1900" baseline="-25000"/>
              <a:t>0 </a:t>
            </a:r>
            <a:r>
              <a:rPr lang="en-GB" sz="1900"/>
              <a:t>of conditional independence of X and Y given set of variables </a:t>
            </a:r>
            <a:r>
              <a:rPr lang="en-GB" sz="1900" b="1"/>
              <a:t>Z</a:t>
            </a:r>
          </a:p>
          <a:p>
            <a:pPr lvl="1">
              <a:buFont typeface="Arial" panose="020B0604020202020204" pitchFamily="34" charset="0"/>
              <a:buChar char="•"/>
            </a:pPr>
            <a:r>
              <a:rPr lang="en-GB" sz="1700"/>
              <a:t>P(X,Y|</a:t>
            </a:r>
            <a:r>
              <a:rPr lang="en-GB" sz="1700" b="1"/>
              <a:t>Z</a:t>
            </a:r>
            <a:r>
              <a:rPr lang="en-GB" sz="1700"/>
              <a:t>) = P(X|</a:t>
            </a:r>
            <a:r>
              <a:rPr lang="en-GB" sz="1700" b="1"/>
              <a:t>Z</a:t>
            </a:r>
            <a:r>
              <a:rPr lang="en-GB" sz="1700"/>
              <a:t>) P(Y|</a:t>
            </a:r>
            <a:r>
              <a:rPr lang="en-GB" sz="1700" b="1"/>
              <a:t>Z</a:t>
            </a:r>
            <a:r>
              <a:rPr lang="en-GB" sz="1700"/>
              <a:t>)</a:t>
            </a:r>
          </a:p>
          <a:p>
            <a:pPr marL="0" indent="0">
              <a:buNone/>
            </a:pPr>
            <a:r>
              <a:rPr lang="en-GB" sz="1900"/>
              <a:t>Equivalently</a:t>
            </a:r>
          </a:p>
          <a:p>
            <a:pPr lvl="1">
              <a:buFont typeface="Arial" panose="020B0604020202020204" pitchFamily="34" charset="0"/>
              <a:buChar char="•"/>
            </a:pPr>
            <a:r>
              <a:rPr lang="en-GB" sz="1700"/>
              <a:t>P(X|Y,</a:t>
            </a:r>
            <a:r>
              <a:rPr lang="en-GB" sz="1700" b="1"/>
              <a:t>Z</a:t>
            </a:r>
            <a:r>
              <a:rPr lang="en-GB" sz="1700"/>
              <a:t>) = P(X|</a:t>
            </a:r>
            <a:r>
              <a:rPr lang="en-GB" sz="1700" b="1"/>
              <a:t>Z</a:t>
            </a:r>
            <a:r>
              <a:rPr lang="en-GB" sz="1700"/>
              <a:t>) </a:t>
            </a:r>
          </a:p>
          <a:p>
            <a:pPr lvl="1">
              <a:buFont typeface="Arial" panose="020B0604020202020204" pitchFamily="34" charset="0"/>
              <a:buChar char="•"/>
            </a:pPr>
            <a:r>
              <a:rPr lang="en-GB" sz="1700"/>
              <a:t>P(Y|X,</a:t>
            </a:r>
            <a:r>
              <a:rPr lang="en-GB" sz="1700" b="1"/>
              <a:t>Z</a:t>
            </a:r>
            <a:r>
              <a:rPr lang="en-GB" sz="1700"/>
              <a:t>) = P(Y|</a:t>
            </a:r>
            <a:r>
              <a:rPr lang="en-GB" sz="1700" b="1"/>
              <a:t>Z</a:t>
            </a:r>
            <a:r>
              <a:rPr lang="en-GB" sz="1700"/>
              <a:t>) </a:t>
            </a:r>
          </a:p>
          <a:p>
            <a:pPr marL="0" indent="0">
              <a:buNone/>
            </a:pPr>
            <a:r>
              <a:rPr lang="en-GB" sz="1900"/>
              <a:t>Can be tested using regression models and likelihood-ratio tests (Wald tests, score tests)</a:t>
            </a:r>
          </a:p>
          <a:p>
            <a:pPr marL="0" indent="0">
              <a:buNone/>
            </a:pPr>
            <a:r>
              <a:rPr lang="en-GB" sz="1900"/>
              <a:t>To test P(X|Y,</a:t>
            </a:r>
            <a:r>
              <a:rPr lang="en-GB" sz="1900" b="1"/>
              <a:t>Z</a:t>
            </a:r>
            <a:r>
              <a:rPr lang="en-GB" sz="1900"/>
              <a:t>) = P(X|</a:t>
            </a:r>
            <a:r>
              <a:rPr lang="en-GB" sz="1900" b="1"/>
              <a:t>Z</a:t>
            </a:r>
            <a:r>
              <a:rPr lang="en-GB" sz="1900"/>
              <a:t>)</a:t>
            </a:r>
          </a:p>
          <a:p>
            <a:pPr marL="457200" indent="-457200">
              <a:buFont typeface="+mj-lt"/>
              <a:buAutoNum type="arabicPeriod"/>
            </a:pPr>
            <a:r>
              <a:rPr lang="en-GB" sz="1900"/>
              <a:t>Fit models M</a:t>
            </a:r>
            <a:r>
              <a:rPr lang="en-GB" sz="1900" baseline="-25000"/>
              <a:t>1</a:t>
            </a:r>
            <a:r>
              <a:rPr lang="en-GB" sz="1900"/>
              <a:t> = X ~ f(Y,</a:t>
            </a:r>
            <a:r>
              <a:rPr lang="en-GB" sz="1900" b="1"/>
              <a:t>Z</a:t>
            </a:r>
            <a:r>
              <a:rPr lang="en-GB" sz="1900"/>
              <a:t>) and M</a:t>
            </a:r>
            <a:r>
              <a:rPr lang="en-GB" sz="1900" baseline="-25000"/>
              <a:t>0</a:t>
            </a:r>
            <a:r>
              <a:rPr lang="en-GB" sz="1900"/>
              <a:t> = X ~ f(</a:t>
            </a:r>
            <a:r>
              <a:rPr lang="en-GB" sz="1900" b="1"/>
              <a:t>Z</a:t>
            </a:r>
            <a:r>
              <a:rPr lang="en-GB" sz="1900"/>
              <a:t>)</a:t>
            </a:r>
          </a:p>
          <a:p>
            <a:pPr marL="457200" indent="-457200">
              <a:buFont typeface="+mj-lt"/>
              <a:buAutoNum type="arabicPeriod"/>
            </a:pPr>
            <a:r>
              <a:rPr lang="en-GB" sz="1900"/>
              <a:t>Test if models fit equally well</a:t>
            </a:r>
          </a:p>
          <a:p>
            <a:pPr marL="749808" lvl="1" indent="-457200">
              <a:buFont typeface="Arial" panose="020B0604020202020204" pitchFamily="34" charset="0"/>
              <a:buChar char="•"/>
            </a:pPr>
            <a:r>
              <a:rPr lang="en-GB" sz="1700"/>
              <a:t>Statistic = 2 [loglikelihood(M</a:t>
            </a:r>
            <a:r>
              <a:rPr lang="en-GB" sz="1700" baseline="-25000"/>
              <a:t>1</a:t>
            </a:r>
            <a:r>
              <a:rPr lang="en-GB" sz="1700"/>
              <a:t>) – loglikelihood(M</a:t>
            </a:r>
            <a:r>
              <a:rPr lang="en-GB" sz="1700" baseline="-25000"/>
              <a:t>0</a:t>
            </a:r>
            <a:r>
              <a:rPr lang="en-GB" sz="1700"/>
              <a:t>)]</a:t>
            </a:r>
          </a:p>
          <a:p>
            <a:pPr marL="749808" lvl="1" indent="-457200">
              <a:buFont typeface="Arial" panose="020B0604020202020204" pitchFamily="34" charset="0"/>
              <a:buChar char="•"/>
            </a:pPr>
            <a:r>
              <a:rPr lang="en-GB" sz="1700"/>
              <a:t>Dof = parameters(M</a:t>
            </a:r>
            <a:r>
              <a:rPr lang="en-GB" sz="1700" baseline="-25000"/>
              <a:t>1</a:t>
            </a:r>
            <a:r>
              <a:rPr lang="en-GB" sz="1700"/>
              <a:t>) – parameters(M</a:t>
            </a:r>
            <a:r>
              <a:rPr lang="en-GB" sz="1700" baseline="-25000"/>
              <a:t>0</a:t>
            </a:r>
            <a:r>
              <a:rPr lang="en-GB" sz="1700"/>
              <a:t>)</a:t>
            </a:r>
          </a:p>
          <a:p>
            <a:pPr marL="457200" indent="-457200">
              <a:buFont typeface="+mj-lt"/>
              <a:buAutoNum type="arabicPeriod"/>
            </a:pPr>
            <a:r>
              <a:rPr lang="en-GB" sz="1900"/>
              <a:t>p-value = 1 – </a:t>
            </a:r>
            <a:r>
              <a:rPr lang="el-GR" sz="1900"/>
              <a:t>χ</a:t>
            </a:r>
            <a:r>
              <a:rPr lang="el-GR" sz="1900" baseline="30000"/>
              <a:t>2</a:t>
            </a:r>
            <a:r>
              <a:rPr lang="en-US" sz="1900"/>
              <a:t>cdf(Statistic, Dof)</a:t>
            </a:r>
            <a:endParaRPr lang="en-GB" sz="1900"/>
          </a:p>
        </p:txBody>
      </p:sp>
    </p:spTree>
    <p:extLst>
      <p:ext uri="{BB962C8B-B14F-4D97-AF65-F5344CB8AC3E}">
        <p14:creationId xmlns:p14="http://schemas.microsoft.com/office/powerpoint/2010/main" val="55535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0FBE4-B9FE-4A51-9726-5F2AD1C0A472}"/>
              </a:ext>
            </a:extLst>
          </p:cNvPr>
          <p:cNvSpPr>
            <a:spLocks noGrp="1"/>
          </p:cNvSpPr>
          <p:nvPr>
            <p:ph type="title"/>
          </p:nvPr>
        </p:nvSpPr>
        <p:spPr/>
        <p:txBody>
          <a:bodyPr/>
          <a:lstStyle/>
          <a:p>
            <a:r>
              <a:rPr lang="en-US"/>
              <a:t>Types of Variables and Regression Models</a:t>
            </a:r>
          </a:p>
        </p:txBody>
      </p:sp>
      <p:graphicFrame>
        <p:nvGraphicFramePr>
          <p:cNvPr id="4" name="Table 3">
            <a:extLst>
              <a:ext uri="{FF2B5EF4-FFF2-40B4-BE49-F238E27FC236}">
                <a16:creationId xmlns:a16="http://schemas.microsoft.com/office/drawing/2014/main" xmlns="" id="{AEBA41CA-04F6-4495-8CC0-73852A5AAF8F}"/>
              </a:ext>
            </a:extLst>
          </p:cNvPr>
          <p:cNvGraphicFramePr>
            <a:graphicFrameLocks noGrp="1"/>
          </p:cNvGraphicFramePr>
          <p:nvPr>
            <p:extLst>
              <p:ext uri="{D42A27DB-BD31-4B8C-83A1-F6EECF244321}">
                <p14:modId xmlns:p14="http://schemas.microsoft.com/office/powerpoint/2010/main" val="1101664252"/>
              </p:ext>
            </p:extLst>
          </p:nvPr>
        </p:nvGraphicFramePr>
        <p:xfrm>
          <a:off x="1097280" y="2043992"/>
          <a:ext cx="5029200" cy="3894473"/>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3276600">
                  <a:extLst>
                    <a:ext uri="{9D8B030D-6E8A-4147-A177-3AD203B41FA5}">
                      <a16:colId xmlns:a16="http://schemas.microsoft.com/office/drawing/2014/main" xmlns="" val="20001"/>
                    </a:ext>
                  </a:extLst>
                </a:gridCol>
              </a:tblGrid>
              <a:tr h="596537">
                <a:tc>
                  <a:txBody>
                    <a:bodyPr/>
                    <a:lstStyle/>
                    <a:p>
                      <a:r>
                        <a:rPr lang="en-GB" sz="1400" dirty="0"/>
                        <a:t>Variable </a:t>
                      </a:r>
                    </a:p>
                  </a:txBody>
                  <a:tcPr marT="34290" marB="34290"/>
                </a:tc>
                <a:tc>
                  <a:txBody>
                    <a:bodyPr/>
                    <a:lstStyle/>
                    <a:p>
                      <a:r>
                        <a:rPr lang="en-GB" sz="1400" dirty="0"/>
                        <a:t>Appropriate model</a:t>
                      </a:r>
                    </a:p>
                  </a:txBody>
                  <a:tcPr marT="34290" marB="34290"/>
                </a:tc>
                <a:extLst>
                  <a:ext uri="{0D108BD9-81ED-4DB2-BD59-A6C34878D82A}">
                    <a16:rowId xmlns:a16="http://schemas.microsoft.com/office/drawing/2014/main" xmlns="" val="10000"/>
                  </a:ext>
                </a:extLst>
              </a:tr>
              <a:tr h="480060">
                <a:tc>
                  <a:txBody>
                    <a:bodyPr/>
                    <a:lstStyle/>
                    <a:p>
                      <a:r>
                        <a:rPr lang="en-GB" sz="1400" dirty="0"/>
                        <a:t>Continuous</a:t>
                      </a:r>
                    </a:p>
                  </a:txBody>
                  <a:tcPr marT="34290" marB="34290"/>
                </a:tc>
                <a:tc>
                  <a:txBody>
                    <a:bodyPr/>
                    <a:lstStyle/>
                    <a:p>
                      <a:r>
                        <a:rPr lang="en-GB" sz="1400"/>
                        <a:t>Linear </a:t>
                      </a:r>
                      <a:r>
                        <a:rPr lang="en-GB" sz="1400" dirty="0"/>
                        <a:t>regression</a:t>
                      </a:r>
                    </a:p>
                  </a:txBody>
                  <a:tcPr marT="34290" marB="34290"/>
                </a:tc>
                <a:extLst>
                  <a:ext uri="{0D108BD9-81ED-4DB2-BD59-A6C34878D82A}">
                    <a16:rowId xmlns:a16="http://schemas.microsoft.com/office/drawing/2014/main" xmlns="" val="10001"/>
                  </a:ext>
                </a:extLst>
              </a:tr>
              <a:tr h="417576">
                <a:tc>
                  <a:txBody>
                    <a:bodyPr/>
                    <a:lstStyle/>
                    <a:p>
                      <a:r>
                        <a:rPr lang="en-GB" sz="1400" dirty="0"/>
                        <a:t>Binary</a:t>
                      </a:r>
                    </a:p>
                  </a:txBody>
                  <a:tcPr marT="34290" marB="34290"/>
                </a:tc>
                <a:tc>
                  <a:txBody>
                    <a:bodyPr/>
                    <a:lstStyle/>
                    <a:p>
                      <a:r>
                        <a:rPr lang="en-GB" sz="1400" dirty="0"/>
                        <a:t>Logistic regression</a:t>
                      </a:r>
                    </a:p>
                  </a:txBody>
                  <a:tcPr marT="34290" marB="34290"/>
                </a:tc>
                <a:extLst>
                  <a:ext uri="{0D108BD9-81ED-4DB2-BD59-A6C34878D82A}">
                    <a16:rowId xmlns:a16="http://schemas.microsoft.com/office/drawing/2014/main" xmlns="" val="10002"/>
                  </a:ext>
                </a:extLst>
              </a:tr>
              <a:tr h="480060">
                <a:tc>
                  <a:txBody>
                    <a:bodyPr/>
                    <a:lstStyle/>
                    <a:p>
                      <a:r>
                        <a:rPr lang="en-GB" sz="1400" dirty="0"/>
                        <a:t>Nominal</a:t>
                      </a:r>
                    </a:p>
                  </a:txBody>
                  <a:tcPr marT="34290" marB="34290"/>
                </a:tc>
                <a:tc>
                  <a:txBody>
                    <a:bodyPr/>
                    <a:lstStyle/>
                    <a:p>
                      <a:r>
                        <a:rPr lang="en-GB" sz="1400" dirty="0"/>
                        <a:t>Multinomial regression</a:t>
                      </a:r>
                    </a:p>
                  </a:txBody>
                  <a:tcPr marT="34290" marB="34290"/>
                </a:tc>
                <a:extLst>
                  <a:ext uri="{0D108BD9-81ED-4DB2-BD59-A6C34878D82A}">
                    <a16:rowId xmlns:a16="http://schemas.microsoft.com/office/drawing/2014/main" xmlns="" val="10003"/>
                  </a:ext>
                </a:extLst>
              </a:tr>
              <a:tr h="480060">
                <a:tc>
                  <a:txBody>
                    <a:bodyPr/>
                    <a:lstStyle/>
                    <a:p>
                      <a:r>
                        <a:rPr lang="en-GB" sz="1400" dirty="0"/>
                        <a:t>Ordinal</a:t>
                      </a:r>
                    </a:p>
                  </a:txBody>
                  <a:tcPr marT="34290" marB="34290"/>
                </a:tc>
                <a:tc>
                  <a:txBody>
                    <a:bodyPr/>
                    <a:lstStyle/>
                    <a:p>
                      <a:r>
                        <a:rPr lang="en-GB" sz="1400"/>
                        <a:t>(Generalized</a:t>
                      </a:r>
                      <a:r>
                        <a:rPr lang="en-GB" sz="1400" dirty="0"/>
                        <a:t>)</a:t>
                      </a:r>
                      <a:r>
                        <a:rPr lang="en-GB" sz="1400" baseline="0" dirty="0"/>
                        <a:t> o</a:t>
                      </a:r>
                      <a:r>
                        <a:rPr lang="en-GB" sz="1400" dirty="0"/>
                        <a:t>rdinal regression</a:t>
                      </a:r>
                    </a:p>
                  </a:txBody>
                  <a:tcPr marT="34290" marB="34290"/>
                </a:tc>
                <a:extLst>
                  <a:ext uri="{0D108BD9-81ED-4DB2-BD59-A6C34878D82A}">
                    <a16:rowId xmlns:a16="http://schemas.microsoft.com/office/drawing/2014/main" xmlns="" val="10004"/>
                  </a:ext>
                </a:extLst>
              </a:tr>
              <a:tr h="480060">
                <a:tc>
                  <a:txBody>
                    <a:bodyPr/>
                    <a:lstStyle/>
                    <a:p>
                      <a:r>
                        <a:rPr lang="en-GB" sz="1400" dirty="0"/>
                        <a:t>Counts</a:t>
                      </a:r>
                    </a:p>
                  </a:txBody>
                  <a:tcPr marT="34290" marB="34290"/>
                </a:tc>
                <a:tc>
                  <a:txBody>
                    <a:bodyPr/>
                    <a:lstStyle/>
                    <a:p>
                      <a:r>
                        <a:rPr lang="en-GB" sz="1400" dirty="0"/>
                        <a:t>Negative binomial regression</a:t>
                      </a:r>
                    </a:p>
                  </a:txBody>
                  <a:tcPr marT="34290" marB="34290"/>
                </a:tc>
                <a:extLst>
                  <a:ext uri="{0D108BD9-81ED-4DB2-BD59-A6C34878D82A}">
                    <a16:rowId xmlns:a16="http://schemas.microsoft.com/office/drawing/2014/main" xmlns="" val="10005"/>
                  </a:ext>
                </a:extLst>
              </a:tr>
              <a:tr h="480060">
                <a:tc>
                  <a:txBody>
                    <a:bodyPr/>
                    <a:lstStyle/>
                    <a:p>
                      <a:r>
                        <a:rPr lang="en-GB" sz="1400" dirty="0"/>
                        <a:t>Positive</a:t>
                      </a:r>
                    </a:p>
                  </a:txBody>
                  <a:tcPr marT="34290" marB="34290"/>
                </a:tc>
                <a:tc>
                  <a:txBody>
                    <a:bodyPr/>
                    <a:lstStyle/>
                    <a:p>
                      <a:r>
                        <a:rPr lang="en-GB" sz="1400" dirty="0" err="1"/>
                        <a:t>Weibull</a:t>
                      </a:r>
                      <a:r>
                        <a:rPr lang="en-GB" sz="1400" dirty="0"/>
                        <a:t>, gamma regression</a:t>
                      </a:r>
                    </a:p>
                  </a:txBody>
                  <a:tcPr marT="34290" marB="34290"/>
                </a:tc>
                <a:extLst>
                  <a:ext uri="{0D108BD9-81ED-4DB2-BD59-A6C34878D82A}">
                    <a16:rowId xmlns:a16="http://schemas.microsoft.com/office/drawing/2014/main" xmlns="" val="10006"/>
                  </a:ext>
                </a:extLst>
              </a:tr>
              <a:tr h="480060">
                <a:tc>
                  <a:txBody>
                    <a:bodyPr/>
                    <a:lstStyle/>
                    <a:p>
                      <a:r>
                        <a:rPr lang="en-GB" sz="1400" dirty="0"/>
                        <a:t>Proportions in (0, 1)</a:t>
                      </a:r>
                    </a:p>
                  </a:txBody>
                  <a:tcPr marT="34290" marB="34290"/>
                </a:tc>
                <a:tc>
                  <a:txBody>
                    <a:bodyPr/>
                    <a:lstStyle/>
                    <a:p>
                      <a:r>
                        <a:rPr lang="en-GB" sz="1400" dirty="0"/>
                        <a:t>Beta</a:t>
                      </a:r>
                      <a:r>
                        <a:rPr lang="en-GB" sz="1400" baseline="0" dirty="0"/>
                        <a:t> regression</a:t>
                      </a:r>
                      <a:endParaRPr lang="en-GB" sz="1400" dirty="0"/>
                    </a:p>
                  </a:txBody>
                  <a:tcPr marT="34290" marB="34290"/>
                </a:tc>
                <a:extLst>
                  <a:ext uri="{0D108BD9-81ED-4DB2-BD59-A6C34878D82A}">
                    <a16:rowId xmlns:a16="http://schemas.microsoft.com/office/drawing/2014/main" xmlns="" val="10007"/>
                  </a:ext>
                </a:extLst>
              </a:tr>
            </a:tbl>
          </a:graphicData>
        </a:graphic>
      </p:graphicFrame>
      <p:sp>
        <p:nvSpPr>
          <p:cNvPr id="3" name="TextBox 2">
            <a:extLst>
              <a:ext uri="{FF2B5EF4-FFF2-40B4-BE49-F238E27FC236}">
                <a16:creationId xmlns:a16="http://schemas.microsoft.com/office/drawing/2014/main" xmlns="" id="{7EE86515-4CD7-4DB7-8430-617F0522EA57}"/>
              </a:ext>
            </a:extLst>
          </p:cNvPr>
          <p:cNvSpPr txBox="1"/>
          <p:nvPr/>
        </p:nvSpPr>
        <p:spPr>
          <a:xfrm>
            <a:off x="6545766" y="2043992"/>
            <a:ext cx="5174166" cy="3970318"/>
          </a:xfrm>
          <a:prstGeom prst="rect">
            <a:avLst/>
          </a:prstGeom>
          <a:noFill/>
        </p:spPr>
        <p:txBody>
          <a:bodyPr wrap="square" rtlCol="0">
            <a:spAutoFit/>
          </a:bodyPr>
          <a:lstStyle/>
          <a:p>
            <a:r>
              <a:rPr lang="en-US"/>
              <a:t>Example: </a:t>
            </a:r>
          </a:p>
          <a:p>
            <a:pPr marL="285750" indent="-285750">
              <a:buFont typeface="Arial" panose="020B0604020202020204" pitchFamily="34" charset="0"/>
              <a:buChar char="•"/>
            </a:pPr>
            <a:r>
              <a:rPr lang="en-US"/>
              <a:t>	X binary</a:t>
            </a:r>
          </a:p>
          <a:p>
            <a:pPr marL="285750" indent="-285750">
              <a:buFont typeface="Arial" panose="020B0604020202020204" pitchFamily="34" charset="0"/>
              <a:buChar char="•"/>
            </a:pPr>
            <a:r>
              <a:rPr lang="en-US"/>
              <a:t>	Y continuous</a:t>
            </a:r>
          </a:p>
          <a:p>
            <a:pPr marL="285750" indent="-285750">
              <a:buFont typeface="Arial" panose="020B0604020202020204" pitchFamily="34" charset="0"/>
              <a:buChar char="•"/>
            </a:pPr>
            <a:r>
              <a:rPr lang="en-US"/>
              <a:t>	</a:t>
            </a:r>
            <a:r>
              <a:rPr lang="en-US" b="1"/>
              <a:t>Z </a:t>
            </a:r>
            <a:r>
              <a:rPr lang="en-US"/>
              <a:t>set of mixed variables</a:t>
            </a:r>
          </a:p>
          <a:p>
            <a:pPr marL="285750" indent="-285750">
              <a:buFont typeface="Arial" panose="020B0604020202020204" pitchFamily="34" charset="0"/>
              <a:buChar char="•"/>
            </a:pPr>
            <a:endParaRPr lang="en-US"/>
          </a:p>
          <a:p>
            <a:r>
              <a:rPr lang="en-US"/>
              <a:t>Test conditional independence of X and Y given </a:t>
            </a:r>
            <a:r>
              <a:rPr lang="en-US" b="1"/>
              <a:t>Z</a:t>
            </a:r>
          </a:p>
          <a:p>
            <a:endParaRPr lang="en-US" b="1"/>
          </a:p>
          <a:p>
            <a:r>
              <a:rPr lang="en-US"/>
              <a:t>One way: test </a:t>
            </a:r>
            <a:r>
              <a:rPr lang="en-GB"/>
              <a:t>P(X|Y,</a:t>
            </a:r>
            <a:r>
              <a:rPr lang="en-GB" b="1"/>
              <a:t>Z</a:t>
            </a:r>
            <a:r>
              <a:rPr lang="en-GB"/>
              <a:t>) = P(X|</a:t>
            </a:r>
            <a:r>
              <a:rPr lang="en-GB" b="1"/>
              <a:t>Z</a:t>
            </a:r>
            <a:r>
              <a:rPr lang="en-GB"/>
              <a:t>) </a:t>
            </a:r>
          </a:p>
          <a:p>
            <a:r>
              <a:rPr lang="en-GB"/>
              <a:t>	Fit 2 </a:t>
            </a:r>
            <a:r>
              <a:rPr lang="en-GB" b="1"/>
              <a:t>binary logistic regression </a:t>
            </a:r>
            <a:r>
              <a:rPr lang="en-GB"/>
              <a:t>models for X</a:t>
            </a:r>
          </a:p>
          <a:p>
            <a:endParaRPr lang="en-GB"/>
          </a:p>
          <a:p>
            <a:r>
              <a:rPr lang="en-US"/>
              <a:t>Alternatively: test </a:t>
            </a:r>
            <a:r>
              <a:rPr lang="en-GB"/>
              <a:t>P(Y|X,</a:t>
            </a:r>
            <a:r>
              <a:rPr lang="en-GB" b="1"/>
              <a:t>Z</a:t>
            </a:r>
            <a:r>
              <a:rPr lang="en-GB"/>
              <a:t>) = P(Y|</a:t>
            </a:r>
            <a:r>
              <a:rPr lang="en-GB" b="1"/>
              <a:t>Z</a:t>
            </a:r>
            <a:r>
              <a:rPr lang="en-GB"/>
              <a:t>) </a:t>
            </a:r>
          </a:p>
          <a:p>
            <a:r>
              <a:rPr lang="en-GB"/>
              <a:t>	Fit 2 </a:t>
            </a:r>
            <a:r>
              <a:rPr lang="en-GB" b="1"/>
              <a:t>linear regression </a:t>
            </a:r>
            <a:r>
              <a:rPr lang="en-GB"/>
              <a:t>models for Y</a:t>
            </a:r>
          </a:p>
          <a:p>
            <a:endParaRPr lang="en-GB" b="1"/>
          </a:p>
          <a:p>
            <a:r>
              <a:rPr lang="en-GB" b="1"/>
              <a:t>Are both tests equivalent?</a:t>
            </a:r>
            <a:endParaRPr lang="en-US" b="1"/>
          </a:p>
        </p:txBody>
      </p:sp>
    </p:spTree>
    <p:extLst>
      <p:ext uri="{BB962C8B-B14F-4D97-AF65-F5344CB8AC3E}">
        <p14:creationId xmlns:p14="http://schemas.microsoft.com/office/powerpoint/2010/main" val="2900538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390</TotalTime>
  <Words>1885</Words>
  <Application>Microsoft Office PowerPoint</Application>
  <PresentationFormat>Widescreen</PresentationFormat>
  <Paragraphs>354</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Retrospect</vt:lpstr>
      <vt:lpstr>Constraint-based Causal Discovery with Mixed Data</vt:lpstr>
      <vt:lpstr>The Causal Discovery Problem</vt:lpstr>
      <vt:lpstr>Learning Causal networks</vt:lpstr>
      <vt:lpstr>The PC Algorithm for Bayesian Network Learning</vt:lpstr>
      <vt:lpstr>Conditional Independence Tests</vt:lpstr>
      <vt:lpstr>Types of Data</vt:lpstr>
      <vt:lpstr>Prior Work</vt:lpstr>
      <vt:lpstr>Conditional Independence Tests using Likelihood Ratio Tests</vt:lpstr>
      <vt:lpstr>Types of Variables and Regression Models</vt:lpstr>
      <vt:lpstr>The Asymmetry Problem</vt:lpstr>
      <vt:lpstr>Combining Dependent p-values</vt:lpstr>
      <vt:lpstr>Simulation Studies Assessing the Combination of p-values</vt:lpstr>
      <vt:lpstr>Proportion of Decision Agreements </vt:lpstr>
      <vt:lpstr>Estimated Type I Error for Conditional Independence</vt:lpstr>
      <vt:lpstr>Learning Bayesian Networks with Mixed Data</vt:lpstr>
      <vt:lpstr>Orientation Precision</vt:lpstr>
      <vt:lpstr>Orientation Recall</vt:lpstr>
      <vt:lpstr>Structural Hamming Distance</vt:lpstr>
      <vt:lpstr>Limitations</vt:lpstr>
      <vt:lpstr>Limitations - Example</vt:lpstr>
      <vt:lpstr>Key Things to Remember</vt:lpstr>
      <vt:lpstr>Acknowledgements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Constraint-based Causal Discovery with Mixed Data</dc:title>
  <dc:creator>Giorgos Borboudakis</dc:creator>
  <cp:lastModifiedBy>Ioannis Tsamardinos</cp:lastModifiedBy>
  <cp:revision>33</cp:revision>
  <dcterms:created xsi:type="dcterms:W3CDTF">2017-08-13T16:29:33Z</dcterms:created>
  <dcterms:modified xsi:type="dcterms:W3CDTF">2017-08-14T01:27:31Z</dcterms:modified>
</cp:coreProperties>
</file>