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15" r:id="rId1"/>
  </p:sldMasterIdLst>
  <p:notesMasterIdLst>
    <p:notesMasterId r:id="rId75"/>
  </p:notesMasterIdLst>
  <p:handoutMasterIdLst>
    <p:handoutMasterId r:id="rId76"/>
  </p:handoutMasterIdLst>
  <p:sldIdLst>
    <p:sldId id="256" r:id="rId2"/>
    <p:sldId id="257" r:id="rId3"/>
    <p:sldId id="258" r:id="rId4"/>
    <p:sldId id="259" r:id="rId5"/>
    <p:sldId id="274" r:id="rId6"/>
    <p:sldId id="268" r:id="rId7"/>
    <p:sldId id="270" r:id="rId8"/>
    <p:sldId id="315" r:id="rId9"/>
    <p:sldId id="277" r:id="rId10"/>
    <p:sldId id="269" r:id="rId11"/>
    <p:sldId id="272" r:id="rId12"/>
    <p:sldId id="275" r:id="rId13"/>
    <p:sldId id="276" r:id="rId14"/>
    <p:sldId id="334" r:id="rId15"/>
    <p:sldId id="273" r:id="rId16"/>
    <p:sldId id="29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61" r:id="rId34"/>
    <p:sldId id="333" r:id="rId35"/>
    <p:sldId id="295" r:id="rId36"/>
    <p:sldId id="298" r:id="rId37"/>
    <p:sldId id="316" r:id="rId38"/>
    <p:sldId id="299" r:id="rId39"/>
    <p:sldId id="262" r:id="rId40"/>
    <p:sldId id="300" r:id="rId41"/>
    <p:sldId id="311" r:id="rId42"/>
    <p:sldId id="301" r:id="rId43"/>
    <p:sldId id="313" r:id="rId44"/>
    <p:sldId id="312" r:id="rId45"/>
    <p:sldId id="305" r:id="rId46"/>
    <p:sldId id="321" r:id="rId47"/>
    <p:sldId id="319" r:id="rId48"/>
    <p:sldId id="320" r:id="rId49"/>
    <p:sldId id="314" r:id="rId50"/>
    <p:sldId id="310" r:id="rId51"/>
    <p:sldId id="309" r:id="rId52"/>
    <p:sldId id="335" r:id="rId53"/>
    <p:sldId id="339" r:id="rId54"/>
    <p:sldId id="341" r:id="rId55"/>
    <p:sldId id="342" r:id="rId56"/>
    <p:sldId id="343" r:id="rId57"/>
    <p:sldId id="344" r:id="rId58"/>
    <p:sldId id="265" r:id="rId59"/>
    <p:sldId id="317" r:id="rId60"/>
    <p:sldId id="318" r:id="rId61"/>
    <p:sldId id="264" r:id="rId62"/>
    <p:sldId id="322" r:id="rId63"/>
    <p:sldId id="323" r:id="rId64"/>
    <p:sldId id="325" r:id="rId65"/>
    <p:sldId id="326" r:id="rId66"/>
    <p:sldId id="327" r:id="rId67"/>
    <p:sldId id="328" r:id="rId68"/>
    <p:sldId id="324" r:id="rId69"/>
    <p:sldId id="336" r:id="rId70"/>
    <p:sldId id="266" r:id="rId71"/>
    <p:sldId id="337" r:id="rId72"/>
    <p:sldId id="338" r:id="rId73"/>
    <p:sldId id="345"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E67D67-F592-4811-8B40-1885A2B49EDE}">
          <p14:sldIdLst>
            <p14:sldId id="256"/>
            <p14:sldId id="257"/>
            <p14:sldId id="258"/>
          </p14:sldIdLst>
        </p14:section>
        <p14:section name="The Feature Selection Problem" id="{80402246-B2C4-48E0-986C-1A8D1245734E}">
          <p14:sldIdLst>
            <p14:sldId id="259"/>
            <p14:sldId id="274"/>
            <p14:sldId id="268"/>
            <p14:sldId id="270"/>
            <p14:sldId id="315"/>
            <p14:sldId id="277"/>
            <p14:sldId id="269"/>
            <p14:sldId id="272"/>
            <p14:sldId id="275"/>
            <p14:sldId id="276"/>
            <p14:sldId id="334"/>
            <p14:sldId id="273"/>
          </p14:sldIdLst>
        </p14:section>
        <p14:section name="Causal Models" id="{9FA6511A-B9D6-4B63-813D-D87FB035B934}">
          <p14:sldIdLst>
            <p14:sldId id="297"/>
            <p14:sldId id="279"/>
            <p14:sldId id="280"/>
            <p14:sldId id="281"/>
            <p14:sldId id="282"/>
            <p14:sldId id="283"/>
            <p14:sldId id="284"/>
            <p14:sldId id="285"/>
            <p14:sldId id="286"/>
            <p14:sldId id="287"/>
            <p14:sldId id="288"/>
            <p14:sldId id="289"/>
            <p14:sldId id="290"/>
            <p14:sldId id="291"/>
            <p14:sldId id="292"/>
            <p14:sldId id="293"/>
            <p14:sldId id="294"/>
          </p14:sldIdLst>
        </p14:section>
        <p14:section name="Causality and Feature Selection" id="{FFC11FB3-8021-4471-9C1A-5165386B38F4}">
          <p14:sldIdLst>
            <p14:sldId id="261"/>
            <p14:sldId id="333"/>
            <p14:sldId id="295"/>
            <p14:sldId id="298"/>
            <p14:sldId id="316"/>
            <p14:sldId id="299"/>
          </p14:sldIdLst>
        </p14:section>
        <p14:section name="Single Solution Algorithms" id="{E97DEDF3-C402-498E-8BB3-689CD7E47DCB}">
          <p14:sldIdLst>
            <p14:sldId id="262"/>
            <p14:sldId id="300"/>
            <p14:sldId id="311"/>
            <p14:sldId id="301"/>
            <p14:sldId id="313"/>
            <p14:sldId id="312"/>
            <p14:sldId id="305"/>
            <p14:sldId id="321"/>
            <p14:sldId id="319"/>
            <p14:sldId id="320"/>
            <p14:sldId id="314"/>
            <p14:sldId id="310"/>
            <p14:sldId id="309"/>
            <p14:sldId id="335"/>
            <p14:sldId id="339"/>
            <p14:sldId id="341"/>
            <p14:sldId id="342"/>
            <p14:sldId id="343"/>
            <p14:sldId id="344"/>
          </p14:sldIdLst>
        </p14:section>
        <p14:section name="Implementations" id="{C6E80438-69BB-4F6E-8004-F7E9B3A06D1A}">
          <p14:sldIdLst>
            <p14:sldId id="265"/>
            <p14:sldId id="317"/>
            <p14:sldId id="318"/>
          </p14:sldIdLst>
        </p14:section>
        <p14:section name="Big Data Algorithms" id="{EF640DA3-6573-4B17-B2AC-72A6335498A5}">
          <p14:sldIdLst>
            <p14:sldId id="264"/>
            <p14:sldId id="322"/>
            <p14:sldId id="323"/>
            <p14:sldId id="325"/>
            <p14:sldId id="326"/>
            <p14:sldId id="327"/>
            <p14:sldId id="328"/>
            <p14:sldId id="324"/>
          </p14:sldIdLst>
        </p14:section>
        <p14:section name="Implementations" id="{4539F0D1-AD67-4D59-8193-38D180AB0D6C}">
          <p14:sldIdLst/>
        </p14:section>
        <p14:section name="In conclusion" id="{08605263-D8D1-44EF-8C8A-6F9E6B71E130}">
          <p14:sldIdLst>
            <p14:sldId id="336"/>
            <p14:sldId id="266"/>
            <p14:sldId id="337"/>
            <p14:sldId id="338"/>
            <p14:sldId id="345"/>
          </p14:sldIdLst>
        </p14:section>
      </p14:sectionLst>
    </p:ext>
    <p:ext uri="{EFAFB233-063F-42B5-8137-9DF3F51BA10A}">
      <p15:sldGuideLst xmlns:p15="http://schemas.microsoft.com/office/powerpoint/2012/main">
        <p15:guide id="1" orient="horz" pos="2183" userDrawn="1">
          <p15:clr>
            <a:srgbClr val="A4A3A4"/>
          </p15:clr>
        </p15:guide>
        <p15:guide id="2" pos="45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34"/>
    <a:srgbClr val="FF0000"/>
    <a:srgbClr val="000000"/>
    <a:srgbClr val="D2533C"/>
    <a:srgbClr val="CBDEEB"/>
    <a:srgbClr val="F8D8CA"/>
    <a:srgbClr val="0000FF"/>
    <a:srgbClr val="B6B7BA"/>
    <a:srgbClr val="DF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660"/>
  </p:normalViewPr>
  <p:slideViewPr>
    <p:cSldViewPr snapToGrid="0" showGuides="1">
      <p:cViewPr varScale="1">
        <p:scale>
          <a:sx n="87" d="100"/>
          <a:sy n="87" d="100"/>
        </p:scale>
        <p:origin x="90" y="186"/>
      </p:cViewPr>
      <p:guideLst>
        <p:guide orient="horz" pos="2183"/>
        <p:guide pos="452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3CEC86-9F19-425E-A2EC-007816528A40}" type="datetimeFigureOut">
              <a:rPr lang="en-US" smtClean="0"/>
              <a:t>8/14/2017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96A869-9A3D-4E42-A766-1CF1CEC79189}" type="slidenum">
              <a:rPr lang="en-US" smtClean="0"/>
              <a:t>‹#›</a:t>
            </a:fld>
            <a:endParaRPr lang="en-US"/>
          </a:p>
        </p:txBody>
      </p:sp>
    </p:spTree>
    <p:extLst>
      <p:ext uri="{BB962C8B-B14F-4D97-AF65-F5344CB8AC3E}">
        <p14:creationId xmlns:p14="http://schemas.microsoft.com/office/powerpoint/2010/main" val="400090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978BA-4B71-49AF-B370-4314013CD043}" type="datetimeFigureOut">
              <a:rPr lang="en-US" smtClean="0"/>
              <a:t>8/14/2017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57AED-AA8D-401A-BE69-527194516FB8}" type="slidenum">
              <a:rPr lang="en-US" smtClean="0"/>
              <a:t>‹#›</a:t>
            </a:fld>
            <a:endParaRPr lang="en-US"/>
          </a:p>
        </p:txBody>
      </p:sp>
    </p:spTree>
    <p:extLst>
      <p:ext uri="{BB962C8B-B14F-4D97-AF65-F5344CB8AC3E}">
        <p14:creationId xmlns:p14="http://schemas.microsoft.com/office/powerpoint/2010/main" val="268714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057AED-AA8D-401A-BE69-527194516FB8}" type="slidenum">
              <a:rPr lang="en-US" smtClean="0"/>
              <a:t>1</a:t>
            </a:fld>
            <a:endParaRPr lang="en-US"/>
          </a:p>
        </p:txBody>
      </p:sp>
    </p:spTree>
    <p:extLst>
      <p:ext uri="{BB962C8B-B14F-4D97-AF65-F5344CB8AC3E}">
        <p14:creationId xmlns:p14="http://schemas.microsoft.com/office/powerpoint/2010/main" val="242969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65</a:t>
            </a:fld>
            <a:endParaRPr lang="en-US"/>
          </a:p>
        </p:txBody>
      </p:sp>
    </p:spTree>
    <p:extLst>
      <p:ext uri="{BB962C8B-B14F-4D97-AF65-F5344CB8AC3E}">
        <p14:creationId xmlns:p14="http://schemas.microsoft.com/office/powerpoint/2010/main" val="35339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66</a:t>
            </a:fld>
            <a:endParaRPr lang="en-US"/>
          </a:p>
        </p:txBody>
      </p:sp>
    </p:spTree>
    <p:extLst>
      <p:ext uri="{BB962C8B-B14F-4D97-AF65-F5344CB8AC3E}">
        <p14:creationId xmlns:p14="http://schemas.microsoft.com/office/powerpoint/2010/main" val="332253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67</a:t>
            </a:fld>
            <a:endParaRPr lang="en-US"/>
          </a:p>
        </p:txBody>
      </p:sp>
    </p:spTree>
    <p:extLst>
      <p:ext uri="{BB962C8B-B14F-4D97-AF65-F5344CB8AC3E}">
        <p14:creationId xmlns:p14="http://schemas.microsoft.com/office/powerpoint/2010/main" val="85058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68</a:t>
            </a:fld>
            <a:endParaRPr lang="en-US"/>
          </a:p>
        </p:txBody>
      </p:sp>
    </p:spTree>
    <p:extLst>
      <p:ext uri="{BB962C8B-B14F-4D97-AF65-F5344CB8AC3E}">
        <p14:creationId xmlns:p14="http://schemas.microsoft.com/office/powerpoint/2010/main" val="277176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Bayesian Networks:</a:t>
            </a:r>
            <a:r>
              <a:rPr lang="en-US" baseline="0" dirty="0"/>
              <a:t> A Graph and a probability distribution</a:t>
            </a:r>
            <a:endParaRPr lang="el-GR" dirty="0"/>
          </a:p>
        </p:txBody>
      </p:sp>
      <p:sp>
        <p:nvSpPr>
          <p:cNvPr id="4" name="Slide Number Placeholder 3"/>
          <p:cNvSpPr>
            <a:spLocks noGrp="1"/>
          </p:cNvSpPr>
          <p:nvPr>
            <p:ph type="sldNum" sz="quarter" idx="10"/>
          </p:nvPr>
        </p:nvSpPr>
        <p:spPr/>
        <p:txBody>
          <a:bodyPr/>
          <a:lstStyle/>
          <a:p>
            <a:fld id="{5CE7445A-C056-4BEE-8C8F-947E9E37C734}" type="slidenum">
              <a:rPr lang="el-GR" smtClean="0"/>
              <a:pPr/>
              <a:t>17</a:t>
            </a:fld>
            <a:endParaRPr lang="el-GR"/>
          </a:p>
        </p:txBody>
      </p:sp>
    </p:spTree>
    <p:extLst>
      <p:ext uri="{BB962C8B-B14F-4D97-AF65-F5344CB8AC3E}">
        <p14:creationId xmlns:p14="http://schemas.microsoft.com/office/powerpoint/2010/main" val="396962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CE7445A-C056-4BEE-8C8F-947E9E37C734}" type="slidenum">
              <a:rPr lang="el-GR" smtClean="0"/>
              <a:pPr/>
              <a:t>18</a:t>
            </a:fld>
            <a:endParaRPr lang="el-GR"/>
          </a:p>
        </p:txBody>
      </p:sp>
    </p:spTree>
    <p:extLst>
      <p:ext uri="{BB962C8B-B14F-4D97-AF65-F5344CB8AC3E}">
        <p14:creationId xmlns:p14="http://schemas.microsoft.com/office/powerpoint/2010/main" val="315032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CE7445A-C056-4BEE-8C8F-947E9E37C734}" type="slidenum">
              <a:rPr lang="el-GR" smtClean="0"/>
              <a:pPr/>
              <a:t>19</a:t>
            </a:fld>
            <a:endParaRPr lang="el-GR"/>
          </a:p>
        </p:txBody>
      </p:sp>
    </p:spTree>
    <p:extLst>
      <p:ext uri="{BB962C8B-B14F-4D97-AF65-F5344CB8AC3E}">
        <p14:creationId xmlns:p14="http://schemas.microsoft.com/office/powerpoint/2010/main" val="111283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145749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46</a:t>
            </a:fld>
            <a:endParaRPr lang="en-US"/>
          </a:p>
        </p:txBody>
      </p:sp>
    </p:spTree>
    <p:extLst>
      <p:ext uri="{BB962C8B-B14F-4D97-AF65-F5344CB8AC3E}">
        <p14:creationId xmlns:p14="http://schemas.microsoft.com/office/powerpoint/2010/main" val="19745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47</a:t>
            </a:fld>
            <a:endParaRPr lang="en-US"/>
          </a:p>
        </p:txBody>
      </p:sp>
    </p:spTree>
    <p:extLst>
      <p:ext uri="{BB962C8B-B14F-4D97-AF65-F5344CB8AC3E}">
        <p14:creationId xmlns:p14="http://schemas.microsoft.com/office/powerpoint/2010/main" val="143859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48</a:t>
            </a:fld>
            <a:endParaRPr lang="en-US"/>
          </a:p>
        </p:txBody>
      </p:sp>
    </p:spTree>
    <p:extLst>
      <p:ext uri="{BB962C8B-B14F-4D97-AF65-F5344CB8AC3E}">
        <p14:creationId xmlns:p14="http://schemas.microsoft.com/office/powerpoint/2010/main" val="374509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1C29-1DB0-4945-9190-05271D9E1638}" type="slidenum">
              <a:rPr lang="en-US" smtClean="0"/>
              <a:t>64</a:t>
            </a:fld>
            <a:endParaRPr lang="en-US"/>
          </a:p>
        </p:txBody>
      </p:sp>
    </p:spTree>
    <p:extLst>
      <p:ext uri="{BB962C8B-B14F-4D97-AF65-F5344CB8AC3E}">
        <p14:creationId xmlns:p14="http://schemas.microsoft.com/office/powerpoint/2010/main" val="66926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lgn="ct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121554B-6429-47F5-9860-0F7635F935B7}" type="datetime1">
              <a:rPr lang="en-US" smtClean="0"/>
              <a:t>8/14/2017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9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NeueLT Std Blk Cn" panose="020B080603070204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8270A-209F-488A-8FEE-21936DB75615}" type="datetime1">
              <a:rPr lang="en-US" smtClean="0"/>
              <a:t>8/14/2017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623392" y="64533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88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lvl1pPr>
              <a:defRPr>
                <a:latin typeface="HelveticaNeueLT Std Blk Cn" panose="020B080603070204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78523-4D39-407C-ABEB-CD389D8CAF8B}" type="datetime1">
              <a:rPr lang="en-US" smtClean="0"/>
              <a:t>8/14/2017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623392" y="64533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93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p:cNvSpPr>
          <p:nvPr>
            <p:ph type="dt" sz="half" idx="10"/>
          </p:nvPr>
        </p:nvSpPr>
        <p:spPr>
          <a:xfrm>
            <a:off x="609600" y="6248400"/>
            <a:ext cx="2844800" cy="457200"/>
          </a:xfrm>
        </p:spPr>
        <p:txBody>
          <a:bodyPr/>
          <a:lstStyle>
            <a:lvl1pPr>
              <a:defRPr/>
            </a:lvl1pPr>
          </a:lstStyle>
          <a:p>
            <a:fld id="{6D613531-B1CE-4756-A85A-618878F264A1}" type="datetime1">
              <a:rPr lang="en-US" smtClean="0"/>
              <a:t>8/14/2017</a:t>
            </a:fld>
            <a:endParaRPr lang="en-US" dirty="0"/>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r>
              <a:rPr lang="en-US"/>
              <a:t>
              </a:t>
            </a:r>
            <a:endParaRPr lang="en-US" dirty="0"/>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339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4127" y="1075174"/>
            <a:ext cx="4754880" cy="5234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1075174"/>
            <a:ext cx="4754880" cy="5234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1A9368-7061-464F-BC67-E139178BF608}" type="datetime1">
              <a:rPr lang="en-US" smtClean="0"/>
              <a:t>8/14/2017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1024128" y="111082"/>
            <a:ext cx="9720072" cy="625517"/>
          </a:xfrm>
        </p:spPr>
        <p:txBody>
          <a:bodyPr/>
          <a:lstStyle/>
          <a:p>
            <a:r>
              <a:rPr lang="en-US" dirty="0"/>
              <a:t>Click to edit Master title style</a:t>
            </a:r>
          </a:p>
        </p:txBody>
      </p:sp>
    </p:spTree>
    <p:extLst>
      <p:ext uri="{BB962C8B-B14F-4D97-AF65-F5344CB8AC3E}">
        <p14:creationId xmlns:p14="http://schemas.microsoft.com/office/powerpoint/2010/main" val="269091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NeueLT Std Blk Cn" panose="020B0806030702040204" pitchFamily="34" charset="0"/>
              </a:defRPr>
            </a:lvl1pPr>
          </a:lstStyle>
          <a:p>
            <a:r>
              <a:rPr lang="en-US" dirty="0"/>
              <a:t>Click to edit Master title style</a:t>
            </a:r>
          </a:p>
        </p:txBody>
      </p:sp>
      <p:sp>
        <p:nvSpPr>
          <p:cNvPr id="3" name="Content Placeholder 2"/>
          <p:cNvSpPr>
            <a:spLocks noGrp="1"/>
          </p:cNvSpPr>
          <p:nvPr>
            <p:ph idx="1"/>
          </p:nvPr>
        </p:nvSpPr>
        <p:spPr>
          <a:xfrm>
            <a:off x="609600" y="1124744"/>
            <a:ext cx="10972800" cy="5161756"/>
          </a:xfrm>
        </p:spPr>
        <p:txBody>
          <a:bodyPr/>
          <a:lstStyle>
            <a:lvl1pPr>
              <a:defRPr b="0">
                <a:solidFill>
                  <a:schemeClr val="tx1"/>
                </a:solidFill>
              </a:defRPr>
            </a:lvl1pPr>
            <a:lvl2pPr>
              <a:defRPr>
                <a:solidFill>
                  <a:schemeClr val="bg2">
                    <a:lumMod val="25000"/>
                  </a:schemeClr>
                </a:solidFill>
                <a:latin typeface="Helvetica LT Std Light" pitchFamily="34" charset="0"/>
              </a:defRPr>
            </a:lvl2pPr>
            <a:lvl3pPr>
              <a:defRPr>
                <a:solidFill>
                  <a:schemeClr val="bg2">
                    <a:lumMod val="25000"/>
                  </a:schemeClr>
                </a:solidFill>
                <a:latin typeface="Helvetica LT Std Light" pitchFamily="34" charset="0"/>
              </a:defRPr>
            </a:lvl3pPr>
            <a:lvl4pPr>
              <a:defRPr>
                <a:solidFill>
                  <a:schemeClr val="bg2">
                    <a:lumMod val="25000"/>
                  </a:schemeClr>
                </a:solidFill>
                <a:latin typeface="Helvetica LT Std Light" pitchFamily="34" charset="0"/>
              </a:defRPr>
            </a:lvl4pPr>
            <a:lvl5pPr>
              <a:defRPr>
                <a:solidFill>
                  <a:schemeClr val="bg2">
                    <a:lumMod val="25000"/>
                  </a:schemeClr>
                </a:solidFill>
                <a:latin typeface="Helvetica LT Std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D0DBAE-9381-4B6D-94E1-0163B3E9765B}" type="datetime1">
              <a:rPr lang="en-US" smtClean="0"/>
              <a:t>8/14/2017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623392" y="6402660"/>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39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atin typeface="HelveticaNeueLT Std Blk Cn" panose="020B080603070204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361950" indent="0">
              <a:buNone/>
              <a:defRPr sz="2000" b="0">
                <a:solidFill>
                  <a:schemeClr val="accent1">
                    <a:lumMod val="75000"/>
                  </a:schemeClr>
                </a:solidFill>
                <a:latin typeface="Helvetica LT Std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44638BE-1F01-4E63-BC7C-E2877F5EE4C5}" type="datetime1">
              <a:rPr lang="en-US" smtClean="0"/>
              <a:t>8/14/2017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0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NeueLT Std Blk Cn" panose="020B0806030702040204" pitchFamily="34" charset="0"/>
              </a:defRPr>
            </a:lvl1pPr>
          </a:lstStyle>
          <a:p>
            <a:r>
              <a:rPr lang="en-US"/>
              <a:t>Click to edit Master title style</a:t>
            </a:r>
          </a:p>
        </p:txBody>
      </p:sp>
      <p:sp>
        <p:nvSpPr>
          <p:cNvPr id="3" name="Content Placeholder 2"/>
          <p:cNvSpPr>
            <a:spLocks noGrp="1"/>
          </p:cNvSpPr>
          <p:nvPr>
            <p:ph sz="half" idx="1"/>
          </p:nvPr>
        </p:nvSpPr>
        <p:spPr>
          <a:xfrm>
            <a:off x="609600" y="1124744"/>
            <a:ext cx="5384800" cy="5266912"/>
          </a:xfrm>
        </p:spPr>
        <p:txBody>
          <a:bodyPr/>
          <a:lstStyle>
            <a:lvl1pPr>
              <a:defRPr sz="2400">
                <a:latin typeface="Helvetica" pitchFamily="2" charset="-95"/>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24744"/>
            <a:ext cx="5384800" cy="5266912"/>
          </a:xfrm>
        </p:spPr>
        <p:txBody>
          <a:bodyPr/>
          <a:lstStyle>
            <a:lvl1pPr>
              <a:defRPr sz="2400">
                <a:latin typeface="Helvetica" pitchFamily="2" charset="-95"/>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6ABA9-93DA-4677-821E-1A3CAA9F35A9}" type="datetime1">
              <a:rPr lang="en-US" smtClean="0"/>
              <a:t>8/14/2017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623392" y="64533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4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NeueLT Std Blk Cn" panose="020B0806030702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124744"/>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0">
                <a:solidFill>
                  <a:schemeClr val="tx2"/>
                </a:solidFill>
                <a:latin typeface="Helvetica" pitchFamily="2" charset="-9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878"/>
            <a:ext cx="5242560" cy="4530810"/>
          </a:xfrm>
        </p:spPr>
        <p:txBody>
          <a:bodyPr/>
          <a:lstStyle>
            <a:lvl1pPr>
              <a:defRPr sz="2000">
                <a:latin typeface="Helvetica" pitchFamily="2" charset="-95"/>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124744"/>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0" kern="1200" dirty="0" smtClean="0">
                <a:solidFill>
                  <a:schemeClr val="tx2"/>
                </a:solidFill>
                <a:latin typeface="Helvetica" pitchFamily="2" charset="-95"/>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1858878"/>
            <a:ext cx="5242560" cy="4530810"/>
          </a:xfrm>
        </p:spPr>
        <p:txBody>
          <a:bodyPr/>
          <a:lstStyle>
            <a:lvl1pPr>
              <a:defRPr sz="2000">
                <a:latin typeface="Helvetica" pitchFamily="2" charset="-95"/>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D1229-8700-4CD3-AFB9-AA8C8158CBD5}" type="datetime1">
              <a:rPr lang="en-US" smtClean="0"/>
              <a:t>8/14/2017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6096000" y="1142456"/>
            <a:ext cx="0" cy="52583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3392" y="64533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9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NeueLT Std Blk Cn" panose="020B0806030702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98440A7-EFAD-4043-8AB6-F965E9D9A271}" type="datetime1">
              <a:rPr lang="en-US" smtClean="0"/>
              <a:t>8/14/2017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6" name="Straight Connector 5"/>
          <p:cNvCxnSpPr/>
          <p:nvPr/>
        </p:nvCxnSpPr>
        <p:spPr>
          <a:xfrm>
            <a:off x="623392" y="64025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4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20365-F22F-4C2B-AFE2-14C0A815CE79}" type="datetime1">
              <a:rPr lang="en-US" smtClean="0"/>
              <a:t>8/14/2017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5" name="Straight Connector 4"/>
          <p:cNvCxnSpPr/>
          <p:nvPr/>
        </p:nvCxnSpPr>
        <p:spPr>
          <a:xfrm>
            <a:off x="623392" y="64025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65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atin typeface="HelveticaNeueLT Std Blk Cn" panose="020B0806030702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4817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1432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6F7F99-DB14-4067-83C8-DAE4AD778987}" type="datetime1">
              <a:rPr lang="en-US" smtClean="0"/>
              <a:t>8/14/2017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3392" y="64025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58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02E4C-A75B-4373-B360-1A56A3D0CFE0}" type="datetime1">
              <a:rPr lang="en-US" smtClean="0"/>
              <a:t>8/14/2017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623392" y="6453336"/>
            <a:ext cx="109452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65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2372"/>
            <a:ext cx="109728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124744"/>
            <a:ext cx="10972800" cy="540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252000"/>
          </a:xfrm>
          <a:prstGeom prst="rect">
            <a:avLst/>
          </a:prstGeom>
        </p:spPr>
        <p:txBody>
          <a:bodyPr vert="horz" lIns="91440" tIns="45720" rIns="91440" bIns="45720" rtlCol="0" anchor="ctr"/>
          <a:lstStyle>
            <a:lvl1pPr algn="l">
              <a:defRPr sz="1000">
                <a:solidFill>
                  <a:srgbClr val="FFFFFF"/>
                </a:solidFill>
                <a:latin typeface="HelveticaNeueLT Std Lt Ext" panose="020B0503020202020204" pitchFamily="34" charset="0"/>
              </a:defRPr>
            </a:lvl1pPr>
          </a:lstStyle>
          <a:p>
            <a:fld id="{D894561A-216F-484C-B48B-24C8BDB34409}" type="datetime1">
              <a:rPr lang="en-US" smtClean="0"/>
              <a:t>8/14/2017</a:t>
            </a:fld>
            <a:endParaRPr lang="en-US" dirty="0"/>
          </a:p>
        </p:txBody>
      </p:sp>
      <p:sp>
        <p:nvSpPr>
          <p:cNvPr id="5" name="Footer Placeholder 4"/>
          <p:cNvSpPr>
            <a:spLocks noGrp="1"/>
          </p:cNvSpPr>
          <p:nvPr>
            <p:ph type="ftr" sz="quarter" idx="3"/>
          </p:nvPr>
        </p:nvSpPr>
        <p:spPr>
          <a:xfrm>
            <a:off x="4572000" y="18288"/>
            <a:ext cx="5486400" cy="252000"/>
          </a:xfrm>
          <a:prstGeom prst="rect">
            <a:avLst/>
          </a:prstGeom>
        </p:spPr>
        <p:txBody>
          <a:bodyPr vert="horz" lIns="91440" tIns="45720" rIns="91440" bIns="45720" rtlCol="0" anchor="ctr"/>
          <a:lstStyle>
            <a:lvl1pPr algn="ctr">
              <a:defRPr sz="1000">
                <a:solidFill>
                  <a:srgbClr val="FFFFFF"/>
                </a:solidFill>
                <a:latin typeface="HelveticaNeueLT Std Lt Ext" panose="020B0503020202020204" pitchFamily="34" charset="0"/>
              </a:defRPr>
            </a:lvl1pPr>
          </a:lstStyle>
          <a:p>
            <a:r>
              <a:rPr lang="en-US"/>
              <a:t>
              </a:t>
            </a:r>
            <a:endParaRPr lang="en-US" dirty="0"/>
          </a:p>
        </p:txBody>
      </p:sp>
      <p:sp>
        <p:nvSpPr>
          <p:cNvPr id="6" name="Slide Number Placeholder 5"/>
          <p:cNvSpPr>
            <a:spLocks noGrp="1"/>
          </p:cNvSpPr>
          <p:nvPr>
            <p:ph type="sldNum" sz="quarter" idx="4"/>
          </p:nvPr>
        </p:nvSpPr>
        <p:spPr>
          <a:xfrm>
            <a:off x="10160000" y="18288"/>
            <a:ext cx="1422400" cy="252000"/>
          </a:xfrm>
          <a:prstGeom prst="rect">
            <a:avLst/>
          </a:prstGeom>
        </p:spPr>
        <p:txBody>
          <a:bodyPr vert="horz" lIns="91440" tIns="45720" rIns="91440" bIns="45720" rtlCol="0" anchor="ctr"/>
          <a:lstStyle>
            <a:lvl1pPr algn="r">
              <a:defRPr sz="1000" b="1">
                <a:solidFill>
                  <a:srgbClr val="FFFFFF"/>
                </a:solidFill>
                <a:latin typeface="HelveticaNeueLT Std Lt Ext" panose="020B0503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600848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687" r:id="rId13"/>
  </p:sldLayoutIdLst>
  <p:hf hdr="0" ftr="0" dt="0"/>
  <p:txStyles>
    <p:titleStyle>
      <a:lvl1pPr algn="r" defTabSz="914400" rtl="0" eaLnBrk="1" latinLnBrk="0" hangingPunct="1">
        <a:spcBef>
          <a:spcPct val="0"/>
        </a:spcBef>
        <a:buNone/>
        <a:defRPr sz="3200" kern="1200" spc="-100" baseline="0">
          <a:solidFill>
            <a:schemeClr val="accent6"/>
          </a:solidFill>
          <a:latin typeface="Calibri" panose="020F0502020204030204" pitchFamily="34" charset="0"/>
          <a:ea typeface="+mj-ea"/>
          <a:cs typeface="+mj-cs"/>
        </a:defRPr>
      </a:lvl1pPr>
    </p:titleStyle>
    <p:bodyStyle>
      <a:lvl1pPr marL="182880" indent="-182880" algn="just" defTabSz="914400" rtl="0" eaLnBrk="1" latinLnBrk="0" hangingPunct="1">
        <a:spcBef>
          <a:spcPct val="20000"/>
        </a:spcBef>
        <a:buClr>
          <a:schemeClr val="accent1"/>
        </a:buClr>
        <a:buSzPct val="85000"/>
        <a:buFont typeface="Arial" pitchFamily="34" charset="0"/>
        <a:buChar char="•"/>
        <a:defRPr sz="2400" b="1" kern="1200">
          <a:solidFill>
            <a:schemeClr val="bg2">
              <a:lumMod val="25000"/>
            </a:schemeClr>
          </a:solidFill>
          <a:latin typeface="+mn-lt"/>
          <a:ea typeface="+mn-ea"/>
          <a:cs typeface="+mn-cs"/>
        </a:defRPr>
      </a:lvl1pPr>
      <a:lvl2pPr marL="457200" indent="-182880" algn="just"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just"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just"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just"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nsxmachin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cran.r-project.org/package=MX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emf"/><Relationship Id="rId4" Type="http://schemas.openxmlformats.org/officeDocument/2006/relationships/oleObject" Target="../embeddings/oleObject1.bin"/><Relationship Id="rId9" Type="http://schemas.openxmlformats.org/officeDocument/2006/relationships/image" Target="../media/image26.emf"/></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ensxmachina.or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067"/>
            <a:ext cx="10464800" cy="1664759"/>
          </a:xfrm>
        </p:spPr>
        <p:txBody>
          <a:bodyPr/>
          <a:lstStyle/>
          <a:p>
            <a:r>
              <a:rPr lang="en-US" dirty="0"/>
              <a:t>Advances in Causal-Based Feature Selection</a:t>
            </a:r>
          </a:p>
        </p:txBody>
      </p:sp>
      <p:sp>
        <p:nvSpPr>
          <p:cNvPr id="3" name="Subtitle 2"/>
          <p:cNvSpPr>
            <a:spLocks noGrp="1"/>
          </p:cNvSpPr>
          <p:nvPr>
            <p:ph type="subTitle" idx="1"/>
          </p:nvPr>
        </p:nvSpPr>
        <p:spPr>
          <a:xfrm>
            <a:off x="914400" y="4707466"/>
            <a:ext cx="8534400" cy="1693333"/>
          </a:xfrm>
        </p:spPr>
        <p:txBody>
          <a:bodyPr>
            <a:normAutofit fontScale="62500" lnSpcReduction="20000"/>
          </a:bodyPr>
          <a:lstStyle/>
          <a:p>
            <a:r>
              <a:rPr lang="en-US" b="0" i="1" u="sng" dirty="0"/>
              <a:t>Ioannis Tsamardinos</a:t>
            </a:r>
            <a:r>
              <a:rPr lang="en-US" b="0" i="1" dirty="0"/>
              <a:t> and Giorgos Borboudakis</a:t>
            </a:r>
          </a:p>
          <a:p>
            <a:r>
              <a:rPr lang="en-US" b="0" dirty="0"/>
              <a:t>Associate Prof. Computer Science Department, University of Crete</a:t>
            </a:r>
            <a:endParaRPr lang="el-GR" b="0" dirty="0"/>
          </a:p>
          <a:p>
            <a:r>
              <a:rPr lang="en-US" b="0" dirty="0"/>
              <a:t>CEO and co-founder, Gnosis Data Analysis PC</a:t>
            </a:r>
          </a:p>
          <a:p>
            <a:r>
              <a:rPr lang="en-US" b="0" dirty="0"/>
              <a:t>Visiting Professor, University of </a:t>
            </a:r>
            <a:r>
              <a:rPr lang="en-US" b="0" dirty="0" err="1"/>
              <a:t>Huddersfield</a:t>
            </a:r>
            <a:endParaRPr lang="en-US" b="0" dirty="0"/>
          </a:p>
          <a:p>
            <a:endParaRPr lang="en-US" b="0" dirty="0"/>
          </a:p>
          <a:p>
            <a:r>
              <a:rPr lang="en-US" b="0" i="1" dirty="0"/>
              <a:t>work performed by the </a:t>
            </a:r>
            <a:r>
              <a:rPr lang="en-US" b="0" i="1" dirty="0" err="1"/>
              <a:t>Mens</a:t>
            </a:r>
            <a:r>
              <a:rPr lang="en-US" b="0" i="1" dirty="0"/>
              <a:t> Ex Machina group </a:t>
            </a:r>
            <a:r>
              <a:rPr lang="en-US" b="0" i="1" dirty="0">
                <a:hlinkClick r:id="rId3"/>
              </a:rPr>
              <a:t>www.mensxmachina.org</a:t>
            </a:r>
            <a:r>
              <a:rPr lang="en-US" b="0" i="1" dirty="0"/>
              <a:t> </a:t>
            </a:r>
            <a:endParaRPr lang="en-US" b="0" i="1" u="sng" dirty="0"/>
          </a:p>
          <a:p>
            <a:r>
              <a:rPr lang="en-US" b="0" dirty="0"/>
              <a:t>Slides help: </a:t>
            </a:r>
            <a:r>
              <a:rPr lang="en-US" b="0" dirty="0" err="1"/>
              <a:t>Kleanthi</a:t>
            </a:r>
            <a:r>
              <a:rPr lang="en-US" b="0" dirty="0"/>
              <a:t> Lakiotaki, Sofia Triantafillou, Vincenzo Lagani</a:t>
            </a:r>
          </a:p>
          <a:p>
            <a:endParaRPr lang="el-GR" b="0" dirty="0">
              <a:solidFill>
                <a:schemeClr val="accent1">
                  <a:lumMod val="40000"/>
                  <a:lumOff val="60000"/>
                </a:schemeClr>
              </a:solidFill>
            </a:endParaRPr>
          </a:p>
        </p:txBody>
      </p:sp>
      <p:pic>
        <p:nvPicPr>
          <p:cNvPr id="6" name="Picture 5">
            <a:extLst>
              <a:ext uri="{FF2B5EF4-FFF2-40B4-BE49-F238E27FC236}">
                <a16:creationId xmlns:a16="http://schemas.microsoft.com/office/drawing/2014/main" id="{166AAC22-CE0F-4801-B538-E4E28C9E0AAF}"/>
              </a:ext>
            </a:extLst>
          </p:cNvPr>
          <p:cNvPicPr>
            <a:picLocks noChangeAspect="1"/>
          </p:cNvPicPr>
          <p:nvPr/>
        </p:nvPicPr>
        <p:blipFill rotWithShape="1">
          <a:blip r:embed="rId4"/>
          <a:srcRect l="46790" r="29146"/>
          <a:stretch/>
        </p:blipFill>
        <p:spPr>
          <a:xfrm>
            <a:off x="10769600" y="5594348"/>
            <a:ext cx="1092200" cy="986117"/>
          </a:xfrm>
          <a:prstGeom prst="rect">
            <a:avLst/>
          </a:prstGeom>
        </p:spPr>
      </p:pic>
      <p:pic>
        <p:nvPicPr>
          <p:cNvPr id="5" name="Picture 4">
            <a:extLst>
              <a:ext uri="{FF2B5EF4-FFF2-40B4-BE49-F238E27FC236}">
                <a16:creationId xmlns:a16="http://schemas.microsoft.com/office/drawing/2014/main" id="{B1D59A87-1641-49E6-92C1-A27F30039E74}"/>
              </a:ext>
            </a:extLst>
          </p:cNvPr>
          <p:cNvPicPr>
            <a:picLocks noChangeAspect="1"/>
          </p:cNvPicPr>
          <p:nvPr/>
        </p:nvPicPr>
        <p:blipFill rotWithShape="1">
          <a:blip r:embed="rId4"/>
          <a:srcRect r="81672"/>
          <a:stretch/>
        </p:blipFill>
        <p:spPr>
          <a:xfrm>
            <a:off x="9448800" y="5594348"/>
            <a:ext cx="831850" cy="986117"/>
          </a:xfrm>
          <a:prstGeom prst="rect">
            <a:avLst/>
          </a:prstGeom>
        </p:spPr>
      </p:pic>
      <p:sp>
        <p:nvSpPr>
          <p:cNvPr id="7" name="Slide Number Placeholder 3">
            <a:extLst>
              <a:ext uri="{FF2B5EF4-FFF2-40B4-BE49-F238E27FC236}">
                <a16:creationId xmlns:a16="http://schemas.microsoft.com/office/drawing/2014/main" id="{C32B2861-B210-4AB7-B6BD-3CF0A2C7BE74}"/>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0009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Feature Selection (Oracle)</a:t>
            </a:r>
          </a:p>
        </p:txBody>
      </p:sp>
      <p:sp>
        <p:nvSpPr>
          <p:cNvPr id="3" name="Content Placeholder 2"/>
          <p:cNvSpPr>
            <a:spLocks noGrp="1"/>
          </p:cNvSpPr>
          <p:nvPr>
            <p:ph idx="1"/>
          </p:nvPr>
        </p:nvSpPr>
        <p:spPr/>
        <p:txBody>
          <a:bodyPr>
            <a:normAutofit/>
          </a:bodyPr>
          <a:lstStyle/>
          <a:p>
            <a:r>
              <a:rPr lang="en-US" dirty="0"/>
              <a:t>Single Solution: Find a </a:t>
            </a:r>
            <a:r>
              <a:rPr lang="en-US" u="sng" dirty="0"/>
              <a:t>minimal-size</a:t>
            </a:r>
            <a:r>
              <a:rPr lang="en-US" dirty="0"/>
              <a:t> feature subset </a:t>
            </a:r>
            <a:r>
              <a:rPr lang="en-US" b="1" i="1" dirty="0">
                <a:latin typeface="Times New Roman" panose="02020603050405020304" pitchFamily="18" charset="0"/>
                <a:cs typeface="Times New Roman" panose="02020603050405020304" pitchFamily="18" charset="0"/>
              </a:rPr>
              <a:t>S</a:t>
            </a:r>
            <a:r>
              <a:rPr lang="en-US" b="1" i="1" dirty="0">
                <a:latin typeface="Times New Roman" panose="02020603050405020304" pitchFamily="18" charset="0"/>
                <a:cs typeface="Times New Roman" panose="02020603050405020304" pitchFamily="18" charset="0"/>
                <a:sym typeface="Symbol" panose="05050102010706020507" pitchFamily="18" charset="2"/>
              </a:rPr>
              <a:t> F</a:t>
            </a:r>
            <a:r>
              <a:rPr lang="en-US" i="1" dirty="0"/>
              <a:t>, </a:t>
            </a:r>
            <a:r>
              <a:rPr lang="en-US" dirty="0"/>
              <a:t> </a:t>
            </a:r>
            <a:r>
              <a:rPr lang="en-US" dirty="0" err="1"/>
              <a:t>s.t.</a:t>
            </a:r>
            <a:r>
              <a:rPr lang="en-US" dirty="0"/>
              <a:t> </a:t>
            </a:r>
            <a:r>
              <a:rPr lang="en-US" dirty="0" err="1"/>
              <a:t>Ind</a:t>
            </a:r>
            <a:r>
              <a:rPr lang="en-US" dirty="0"/>
              <a:t>(</a:t>
            </a:r>
            <a:r>
              <a:rPr lang="en-US" i="1" dirty="0"/>
              <a:t>T </a:t>
            </a:r>
            <a:r>
              <a:rPr lang="en-US" dirty="0"/>
              <a:t>; </a:t>
            </a:r>
            <a:r>
              <a:rPr lang="en-US" b="1" dirty="0"/>
              <a:t>F</a:t>
            </a:r>
            <a:r>
              <a:rPr lang="en-US" dirty="0"/>
              <a:t>\{</a:t>
            </a:r>
            <a:r>
              <a:rPr lang="en-US" b="1" dirty="0"/>
              <a:t>S</a:t>
            </a:r>
            <a:r>
              <a:rPr lang="en-US" dirty="0"/>
              <a:t>}| </a:t>
            </a:r>
            <a:r>
              <a:rPr lang="en-US" b="1" dirty="0"/>
              <a:t>S</a:t>
            </a:r>
            <a:r>
              <a:rPr lang="en-US" dirty="0"/>
              <a:t>)</a:t>
            </a:r>
          </a:p>
          <a:p>
            <a:pPr lvl="1"/>
            <a:r>
              <a:rPr lang="en-US" dirty="0"/>
              <a:t>Equivalently: </a:t>
            </a:r>
            <a:r>
              <a:rPr lang="en-US" dirty="0">
                <a:latin typeface="Times New Roman" panose="02020603050405020304" pitchFamily="18" charset="0"/>
                <a:cs typeface="Times New Roman" panose="02020603050405020304" pitchFamily="18" charset="0"/>
              </a:rPr>
              <a:t>P(T | </a:t>
            </a:r>
            <a:r>
              <a:rPr lang="en-US" b="1"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P(T | </a:t>
            </a:r>
            <a:r>
              <a:rPr lang="en-US" b="1"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p>
          <a:p>
            <a:pPr lvl="1"/>
            <a:r>
              <a:rPr lang="en-US" dirty="0"/>
              <a:t>Selected features </a:t>
            </a:r>
            <a:r>
              <a:rPr lang="en-US" b="1" i="1" dirty="0">
                <a:latin typeface="Times New Roman" panose="02020603050405020304" pitchFamily="18" charset="0"/>
                <a:cs typeface="Times New Roman" panose="02020603050405020304" pitchFamily="18" charset="0"/>
              </a:rPr>
              <a:t>S</a:t>
            </a:r>
            <a:r>
              <a:rPr lang="en-US" b="1" i="1" dirty="0"/>
              <a:t> </a:t>
            </a:r>
            <a:r>
              <a:rPr lang="en-US" dirty="0"/>
              <a:t>do not change the conditional probability of </a:t>
            </a:r>
            <a:r>
              <a:rPr lang="en-US" i="1" dirty="0">
                <a:latin typeface="Times New Roman" panose="02020603050405020304" pitchFamily="18" charset="0"/>
                <a:cs typeface="Times New Roman" panose="02020603050405020304" pitchFamily="18" charset="0"/>
              </a:rPr>
              <a:t>T</a:t>
            </a:r>
          </a:p>
          <a:p>
            <a:pPr lvl="1"/>
            <a:r>
              <a:rPr lang="en-US" dirty="0"/>
              <a:t>Selected features </a:t>
            </a:r>
            <a:r>
              <a:rPr lang="en-US" b="1" i="1" dirty="0">
                <a:latin typeface="Times New Roman" panose="02020603050405020304" pitchFamily="18" charset="0"/>
                <a:cs typeface="Times New Roman" panose="02020603050405020304" pitchFamily="18" charset="0"/>
              </a:rPr>
              <a:t>S</a:t>
            </a:r>
            <a:r>
              <a:rPr lang="en-US" b="1" i="1" dirty="0"/>
              <a:t> </a:t>
            </a:r>
            <a:r>
              <a:rPr lang="en-US" dirty="0"/>
              <a:t>carry all information to predict/diagnose </a:t>
            </a:r>
            <a:r>
              <a:rPr lang="en-US" i="1" dirty="0">
                <a:latin typeface="Times New Roman" panose="02020603050405020304" pitchFamily="18" charset="0"/>
                <a:cs typeface="Times New Roman" panose="02020603050405020304" pitchFamily="18" charset="0"/>
              </a:rPr>
              <a:t>T</a:t>
            </a:r>
          </a:p>
          <a:p>
            <a:pPr lvl="1"/>
            <a:r>
              <a:rPr lang="en-US" dirty="0"/>
              <a:t>There is no subset </a:t>
            </a:r>
            <a:r>
              <a:rPr lang="en-US"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sym typeface="Symbol" panose="05050102010706020507" pitchFamily="18" charset="2"/>
              </a:rPr>
              <a:t>  S </a:t>
            </a:r>
            <a:r>
              <a:rPr lang="en-US" dirty="0" err="1">
                <a:latin typeface="Times New Roman" panose="02020603050405020304" pitchFamily="18" charset="0"/>
                <a:cs typeface="Times New Roman" panose="02020603050405020304" pitchFamily="18" charset="0"/>
                <a:sym typeface="Symbol" panose="05050102010706020507" pitchFamily="18" charset="2"/>
              </a:rPr>
              <a:t>s.t.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rPr>
              <a:t>P(T | S</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 P(T | 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Definition requires knowledge of P(T | </a:t>
            </a:r>
            <a:r>
              <a:rPr lang="en-US" b="1"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p>
          <a:p>
            <a:endParaRPr lang="el-GR"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S</a:t>
            </a:r>
            <a:r>
              <a:rPr lang="en-US" i="1" dirty="0"/>
              <a:t> : </a:t>
            </a:r>
            <a:r>
              <a:rPr lang="en-US" dirty="0"/>
              <a:t>a minimal-size set that renders all other features conditionally independent of </a:t>
            </a:r>
            <a:r>
              <a:rPr lang="en-US" i="1" dirty="0">
                <a:latin typeface="Times New Roman" panose="02020603050405020304" pitchFamily="18" charset="0"/>
                <a:cs typeface="Times New Roman" panose="02020603050405020304" pitchFamily="18" charset="0"/>
              </a:rPr>
              <a:t>T</a:t>
            </a:r>
          </a:p>
          <a:p>
            <a:pPr lvl="1"/>
            <a:r>
              <a:rPr lang="en-US" i="1" dirty="0">
                <a:latin typeface="Times New Roman" panose="02020603050405020304" pitchFamily="18" charset="0"/>
                <a:cs typeface="Times New Roman" panose="02020603050405020304" pitchFamily="18" charset="0"/>
              </a:rPr>
              <a:t>S</a:t>
            </a:r>
            <a:r>
              <a:rPr lang="en-US" i="1" dirty="0"/>
              <a:t> </a:t>
            </a:r>
            <a:r>
              <a:rPr lang="en-US" dirty="0"/>
              <a:t>is called a </a:t>
            </a:r>
            <a:r>
              <a:rPr lang="en-US" b="1" dirty="0"/>
              <a:t>Markov Blanket of </a:t>
            </a:r>
            <a:r>
              <a:rPr lang="en-US" b="1" i="1" dirty="0"/>
              <a:t>T </a:t>
            </a:r>
            <a:r>
              <a:rPr lang="en-US" dirty="0"/>
              <a:t>(Pearl, 1988)</a:t>
            </a:r>
            <a:endParaRPr lang="en-US" b="1" i="1" dirty="0"/>
          </a:p>
          <a:p>
            <a:endParaRPr lang="el-GR" dirty="0"/>
          </a:p>
          <a:p>
            <a:r>
              <a:rPr lang="en-US" dirty="0"/>
              <a:t>NP-complete problem even for linear regression (Welch,1982)</a:t>
            </a:r>
          </a:p>
          <a:p>
            <a:pPr marL="27432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53439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Feature Selection: Subtleties</a:t>
            </a:r>
          </a:p>
        </p:txBody>
      </p:sp>
      <p:sp>
        <p:nvSpPr>
          <p:cNvPr id="3" name="Content Placeholder 2"/>
          <p:cNvSpPr>
            <a:spLocks noGrp="1"/>
          </p:cNvSpPr>
          <p:nvPr>
            <p:ph idx="1"/>
          </p:nvPr>
        </p:nvSpPr>
        <p:spPr/>
        <p:txBody>
          <a:bodyPr/>
          <a:lstStyle/>
          <a:p>
            <a:r>
              <a:rPr lang="en-US" dirty="0"/>
              <a:t>Implications of </a:t>
            </a:r>
            <a:r>
              <a:rPr lang="en-US" dirty="0">
                <a:solidFill>
                  <a:schemeClr val="tx2"/>
                </a:solidFill>
              </a:rPr>
              <a:t>“Minimal-size”</a:t>
            </a:r>
            <a:r>
              <a:rPr lang="en-US" dirty="0"/>
              <a:t>: encoding of observed quantities as features matters</a:t>
            </a:r>
          </a:p>
          <a:p>
            <a:pPr lvl="1"/>
            <a:r>
              <a:rPr lang="en-US" dirty="0"/>
              <a:t>Assume </a:t>
            </a:r>
            <a:r>
              <a:rPr lang="en-US" dirty="0">
                <a:latin typeface="Times New Roman" panose="02020603050405020304" pitchFamily="18" charset="0"/>
                <a:cs typeface="Times New Roman" panose="02020603050405020304" pitchFamily="18" charset="0"/>
              </a:rPr>
              <a:t>{X, Y} </a:t>
            </a:r>
            <a:r>
              <a:rPr lang="en-US" dirty="0"/>
              <a:t>a solution, </a:t>
            </a:r>
            <a:r>
              <a:rPr lang="en-US" dirty="0">
                <a:latin typeface="Times New Roman" panose="02020603050405020304" pitchFamily="18" charset="0"/>
                <a:cs typeface="Times New Roman" panose="02020603050405020304" pitchFamily="18" charset="0"/>
              </a:rPr>
              <a:t>L</a:t>
            </a:r>
            <a:r>
              <a:rPr lang="en-US" dirty="0"/>
              <a:t> not in solution</a:t>
            </a:r>
          </a:p>
          <a:p>
            <a:pPr lvl="1"/>
            <a:r>
              <a:rPr lang="en-US" dirty="0"/>
              <a:t>Create Cartesian product </a:t>
            </a:r>
            <a:r>
              <a:rPr lang="en-US" dirty="0">
                <a:latin typeface="Times New Roman" panose="02020603050405020304" pitchFamily="18" charset="0"/>
                <a:cs typeface="Times New Roman" panose="02020603050405020304" pitchFamily="18" charset="0"/>
              </a:rPr>
              <a:t>Z = X </a:t>
            </a:r>
            <a:r>
              <a:rPr lang="en-US" dirty="0">
                <a:latin typeface="Times New Roman" panose="02020603050405020304" pitchFamily="18" charset="0"/>
                <a:cs typeface="Times New Roman" panose="02020603050405020304" pitchFamily="18" charset="0"/>
                <a:sym typeface="Symbol" panose="05050102010706020507" pitchFamily="18" charset="2"/>
              </a:rPr>
              <a:t> Y  L</a:t>
            </a:r>
          </a:p>
          <a:p>
            <a:pPr lvl="1"/>
            <a:r>
              <a:rPr lang="en-US" dirty="0">
                <a:latin typeface="Times New Roman" panose="02020603050405020304" pitchFamily="18" charset="0"/>
                <a:cs typeface="Times New Roman" panose="02020603050405020304" pitchFamily="18" charset="0"/>
                <a:sym typeface="Symbol" panose="05050102010706020507" pitchFamily="18" charset="2"/>
              </a:rPr>
              <a:t>Z</a:t>
            </a:r>
            <a:r>
              <a:rPr lang="en-US" dirty="0">
                <a:sym typeface="Symbol" panose="05050102010706020507" pitchFamily="18" charset="2"/>
              </a:rPr>
              <a:t> becomes a solution even though {</a:t>
            </a:r>
            <a:r>
              <a:rPr lang="en-US" i="1" dirty="0">
                <a:sym typeface="Symbol" panose="05050102010706020507" pitchFamily="18" charset="2"/>
              </a:rPr>
              <a:t>X, Y, L</a:t>
            </a:r>
            <a:r>
              <a:rPr lang="en-US" dirty="0">
                <a:sym typeface="Symbol" panose="05050102010706020507" pitchFamily="18" charset="2"/>
              </a:rPr>
              <a:t>} is not</a:t>
            </a:r>
            <a:endParaRPr lang="en-US" dirty="0"/>
          </a:p>
          <a:p>
            <a:pPr lvl="1"/>
            <a:r>
              <a:rPr lang="en-US" dirty="0"/>
              <a:t>How observed quantities are encoded as features affects solutions!</a:t>
            </a:r>
          </a:p>
          <a:p>
            <a:endParaRPr lang="en-US" dirty="0"/>
          </a:p>
          <a:p>
            <a:r>
              <a:rPr lang="en-US" dirty="0"/>
              <a:t>Implications of </a:t>
            </a:r>
            <a:r>
              <a:rPr lang="en-US" dirty="0">
                <a:solidFill>
                  <a:schemeClr val="tx2"/>
                </a:solidFill>
              </a:rPr>
              <a:t>“minimal” </a:t>
            </a:r>
            <a:r>
              <a:rPr lang="en-US" dirty="0"/>
              <a:t>vs. </a:t>
            </a:r>
            <a:r>
              <a:rPr lang="en-US" dirty="0">
                <a:solidFill>
                  <a:schemeClr val="accent1">
                    <a:lumMod val="75000"/>
                  </a:schemeClr>
                </a:solidFill>
              </a:rPr>
              <a:t>“minimum”</a:t>
            </a:r>
          </a:p>
          <a:p>
            <a:pPr lvl="1"/>
            <a:r>
              <a:rPr lang="en-US" dirty="0"/>
              <a:t>Assume solution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a:t>
            </a:r>
            <a:r>
              <a:rPr lang="en-US" dirty="0"/>
              <a:t>discrete, </a:t>
            </a:r>
            <a:r>
              <a:rPr lang="en-US" b="1" dirty="0">
                <a:latin typeface="Times New Roman" panose="02020603050405020304" pitchFamily="18" charset="0"/>
                <a:cs typeface="Times New Roman" panose="02020603050405020304" pitchFamily="18" charset="0"/>
              </a:rPr>
              <a:t>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t>= distributed encoding of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1</a:t>
            </a:r>
            <a:endParaRPr lang="en-US" baseline="-25000" dirty="0">
              <a:latin typeface="Times New Roman" panose="02020603050405020304" pitchFamily="18" charset="0"/>
              <a:cs typeface="Times New Roman" panose="02020603050405020304" pitchFamily="18" charset="0"/>
            </a:endParaRPr>
          </a:p>
          <a:p>
            <a:pPr lvl="1"/>
            <a:r>
              <a:rPr lang="en-US" dirty="0">
                <a:solidFill>
                  <a:schemeClr val="tx2"/>
                </a:solidFill>
              </a:rPr>
              <a:t>“minimal” </a:t>
            </a:r>
            <a:r>
              <a:rPr lang="en-US" dirty="0"/>
              <a:t>in the definition: both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1</a:t>
            </a:r>
            <a:r>
              <a:rPr lang="en-US" dirty="0"/>
              <a:t> and </a:t>
            </a:r>
            <a:r>
              <a:rPr lang="en-US" b="1" i="1" dirty="0">
                <a:latin typeface="Times New Roman" panose="02020603050405020304" pitchFamily="18" charset="0"/>
                <a:cs typeface="Times New Roman" panose="02020603050405020304" pitchFamily="18" charset="0"/>
              </a:rPr>
              <a:t>S</a:t>
            </a:r>
            <a:r>
              <a:rPr lang="en-US" b="1" i="1" baseline="-25000" dirty="0">
                <a:latin typeface="Times New Roman" panose="02020603050405020304" pitchFamily="18" charset="0"/>
                <a:cs typeface="Times New Roman" panose="02020603050405020304" pitchFamily="18" charset="0"/>
              </a:rPr>
              <a:t>2</a:t>
            </a:r>
            <a:r>
              <a:rPr lang="en-US" dirty="0"/>
              <a:t> are solutions</a:t>
            </a:r>
          </a:p>
          <a:p>
            <a:pPr lvl="1"/>
            <a:r>
              <a:rPr lang="en-US" dirty="0">
                <a:solidFill>
                  <a:schemeClr val="accent1"/>
                </a:solidFill>
              </a:rPr>
              <a:t>“minimum” </a:t>
            </a:r>
            <a:r>
              <a:rPr lang="en-US" dirty="0"/>
              <a:t>in the definition: only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t>is a solution</a:t>
            </a:r>
          </a:p>
          <a:p>
            <a:pPr lv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5846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Feature Selection (no oracle)</a:t>
            </a:r>
          </a:p>
        </p:txBody>
      </p:sp>
      <p:sp>
        <p:nvSpPr>
          <p:cNvPr id="3" name="Content Placeholder 2"/>
          <p:cNvSpPr>
            <a:spLocks noGrp="1"/>
          </p:cNvSpPr>
          <p:nvPr>
            <p:ph idx="1"/>
          </p:nvPr>
        </p:nvSpPr>
        <p:spPr/>
        <p:txBody>
          <a:bodyPr>
            <a:normAutofit/>
          </a:bodyPr>
          <a:lstStyle/>
          <a:p>
            <a:r>
              <a:rPr lang="en-US" dirty="0"/>
              <a:t>Single Solution:</a:t>
            </a:r>
          </a:p>
          <a:p>
            <a:pPr lvl="1"/>
            <a:r>
              <a:rPr lang="en-US" dirty="0"/>
              <a:t>Maximize </a:t>
            </a:r>
            <a:r>
              <a:rPr lang="en-US" dirty="0">
                <a:solidFill>
                  <a:schemeClr val="tx2"/>
                </a:solidFill>
              </a:rPr>
              <a:t>performance</a:t>
            </a:r>
            <a:r>
              <a:rPr lang="en-US" dirty="0"/>
              <a:t> of model built with features </a:t>
            </a:r>
            <a:r>
              <a:rPr lang="en-US" b="1" i="1" dirty="0">
                <a:latin typeface="Times New Roman" panose="02020603050405020304" pitchFamily="18" charset="0"/>
                <a:cs typeface="Times New Roman" panose="02020603050405020304" pitchFamily="18" charset="0"/>
              </a:rPr>
              <a:t>S</a:t>
            </a:r>
            <a:r>
              <a:rPr lang="en-US" dirty="0"/>
              <a:t> using </a:t>
            </a:r>
            <a:r>
              <a:rPr lang="en-US" dirty="0">
                <a:solidFill>
                  <a:schemeClr val="tx2"/>
                </a:solidFill>
              </a:rPr>
              <a:t>learner </a:t>
            </a:r>
            <a:r>
              <a:rPr lang="en-US" i="1" dirty="0">
                <a:solidFill>
                  <a:schemeClr val="tx2"/>
                </a:solidFill>
              </a:rPr>
              <a:t>f,</a:t>
            </a:r>
            <a:r>
              <a:rPr lang="en-US" i="1" dirty="0"/>
              <a:t> </a:t>
            </a:r>
            <a:r>
              <a:rPr lang="en-US" dirty="0" err="1"/>
              <a:t>s.t.</a:t>
            </a:r>
            <a:r>
              <a:rPr lang="en-US" dirty="0"/>
              <a:t> </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S|</a:t>
            </a:r>
            <a:r>
              <a:rPr lang="en-US" b="1" i="1" dirty="0"/>
              <a:t> </a:t>
            </a:r>
            <a:r>
              <a:rPr lang="en-US" dirty="0"/>
              <a:t>is minimal</a:t>
            </a:r>
          </a:p>
          <a:p>
            <a:endParaRPr lang="en-US" dirty="0"/>
          </a:p>
          <a:p>
            <a:r>
              <a:rPr lang="en-US" dirty="0"/>
              <a:t>No knowledge of conditional distribution of </a:t>
            </a:r>
            <a:r>
              <a:rPr lang="en-US" i="1" dirty="0"/>
              <a:t>T</a:t>
            </a:r>
            <a:r>
              <a:rPr lang="en-US" dirty="0"/>
              <a:t>, need to estimate from finite sample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91536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Feature Selection: Subtleties</a:t>
            </a:r>
          </a:p>
        </p:txBody>
      </p:sp>
      <p:sp>
        <p:nvSpPr>
          <p:cNvPr id="3" name="Content Placeholder 2"/>
          <p:cNvSpPr>
            <a:spLocks noGrp="1"/>
          </p:cNvSpPr>
          <p:nvPr>
            <p:ph idx="1"/>
          </p:nvPr>
        </p:nvSpPr>
        <p:spPr/>
        <p:txBody>
          <a:bodyPr/>
          <a:lstStyle/>
          <a:p>
            <a:r>
              <a:rPr lang="en-US" dirty="0">
                <a:solidFill>
                  <a:schemeClr val="tx2"/>
                </a:solidFill>
              </a:rPr>
              <a:t>“Maximizing performance”</a:t>
            </a:r>
            <a:r>
              <a:rPr lang="en-US" dirty="0"/>
              <a:t>: solution depends on performance metric</a:t>
            </a:r>
          </a:p>
          <a:p>
            <a:pPr lvl="1"/>
            <a:r>
              <a:rPr lang="en-US" dirty="0"/>
              <a:t>Example, </a:t>
            </a:r>
            <a:r>
              <a:rPr lang="en-US" dirty="0">
                <a:latin typeface="Times New Roman" panose="02020603050405020304" pitchFamily="18" charset="0"/>
                <a:cs typeface="Times New Roman" panose="02020603050405020304" pitchFamily="18" charset="0"/>
              </a:rPr>
              <a:t>P(T+ | X+) = 0.6, P(T+ | X-) = 0.7. </a:t>
            </a:r>
            <a:r>
              <a:rPr lang="en-US" dirty="0"/>
              <a:t>and metric is accuracy: accuracy is maximized without </a:t>
            </a:r>
            <a:r>
              <a:rPr lang="en-US" i="1" dirty="0">
                <a:latin typeface="Times New Roman" panose="02020603050405020304" pitchFamily="18" charset="0"/>
                <a:cs typeface="Times New Roman" panose="02020603050405020304" pitchFamily="18" charset="0"/>
              </a:rPr>
              <a:t>X</a:t>
            </a:r>
            <a:r>
              <a:rPr lang="en-US" dirty="0"/>
              <a:t>!</a:t>
            </a:r>
          </a:p>
          <a:p>
            <a:r>
              <a:rPr lang="en-US" dirty="0">
                <a:solidFill>
                  <a:schemeClr val="tx2"/>
                </a:solidFill>
              </a:rPr>
              <a:t>“using learner </a:t>
            </a:r>
            <a:r>
              <a:rPr lang="en-US" i="1" dirty="0">
                <a:solidFill>
                  <a:schemeClr val="tx2"/>
                </a:solidFill>
              </a:rPr>
              <a:t>f</a:t>
            </a:r>
            <a:r>
              <a:rPr lang="en-US" dirty="0">
                <a:solidFill>
                  <a:schemeClr val="tx2"/>
                </a:solidFill>
              </a:rPr>
              <a:t>”</a:t>
            </a:r>
            <a:r>
              <a:rPr lang="en-US" dirty="0"/>
              <a:t>: solution depends on learner</a:t>
            </a:r>
          </a:p>
          <a:p>
            <a:pPr lvl="1"/>
            <a:r>
              <a:rPr lang="en-US" dirty="0"/>
              <a:t>Example by (</a:t>
            </a:r>
            <a:r>
              <a:rPr lang="en-US" dirty="0" err="1"/>
              <a:t>Kohavi</a:t>
            </a:r>
            <a:r>
              <a:rPr lang="en-US" dirty="0"/>
              <a:t> &amp; John, 1997) </a:t>
            </a:r>
          </a:p>
          <a:p>
            <a:pPr lvl="1"/>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 + constant + </a:t>
            </a:r>
            <a:r>
              <a:rPr lang="en-US" dirty="0">
                <a:latin typeface="Times New Roman" panose="02020603050405020304" pitchFamily="18" charset="0"/>
                <a:cs typeface="Times New Roman" panose="02020603050405020304" pitchFamily="18" charset="0"/>
                <a:sym typeface="Symbol" panose="05050102010706020507" pitchFamily="18" charset="2"/>
              </a:rPr>
              <a:t>, ~N(0,1), </a:t>
            </a:r>
            <a:r>
              <a:rPr lang="en-US" i="1" dirty="0">
                <a:latin typeface="Times New Roman" panose="02020603050405020304" pitchFamily="18" charset="0"/>
                <a:cs typeface="Times New Roman" panose="02020603050405020304" pitchFamily="18" charset="0"/>
                <a:sym typeface="Symbol" panose="05050102010706020507" pitchFamily="18" charset="2"/>
              </a:rPr>
              <a:t>Y = 1 </a:t>
            </a:r>
            <a:r>
              <a:rPr lang="en-US" dirty="0">
                <a:sym typeface="Symbol" panose="05050102010706020507" pitchFamily="18" charset="2"/>
              </a:rPr>
              <a:t>always, and learner </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sym typeface="Symbol" panose="05050102010706020507" pitchFamily="18" charset="2"/>
              </a:rPr>
              <a:t> is a linear classifier without a constant term</a:t>
            </a:r>
          </a:p>
          <a:p>
            <a:pPr lvl="1"/>
            <a:r>
              <a:rPr lang="en-US" dirty="0"/>
              <a:t>Optimal model fit with </a:t>
            </a:r>
            <a:r>
              <a:rPr lang="en-US" i="1" dirty="0">
                <a:latin typeface="Times New Roman" panose="02020603050405020304" pitchFamily="18" charset="0"/>
                <a:cs typeface="Times New Roman" panose="02020603050405020304" pitchFamily="18" charset="0"/>
              </a:rPr>
              <a:t>f</a:t>
            </a:r>
            <a:r>
              <a:rPr lang="en-US" i="1" dirty="0"/>
              <a:t> </a:t>
            </a:r>
            <a:r>
              <a:rPr lang="en-US" dirty="0"/>
              <a:t>as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 + constant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rPr>
              <a:t>Y, </a:t>
            </a:r>
            <a:r>
              <a:rPr lang="en-US" dirty="0">
                <a:latin typeface="Times New Roman" panose="02020603050405020304" pitchFamily="18" charset="0"/>
                <a:cs typeface="Times New Roman" panose="02020603050405020304" pitchFamily="18" charset="0"/>
              </a:rPr>
              <a:t>Y </a:t>
            </a:r>
            <a:r>
              <a:rPr lang="en-US" dirty="0"/>
              <a:t>participates in the solution!</a:t>
            </a:r>
          </a:p>
          <a:p>
            <a:pPr lvl="1"/>
            <a:endParaRPr lang="en-US" i="1" dirty="0"/>
          </a:p>
          <a:p>
            <a:r>
              <a:rPr lang="en-US" dirty="0"/>
              <a:t>Sufficient conditions for finite-sample solution to converge to the asymptotic one</a:t>
            </a:r>
          </a:p>
          <a:p>
            <a:pPr lvl="1"/>
            <a:r>
              <a:rPr lang="en-US" dirty="0"/>
              <a:t>Learner should converge to (learn) </a:t>
            </a:r>
            <a:r>
              <a:rPr lang="en-US" i="1" dirty="0">
                <a:latin typeface="Times New Roman" panose="02020603050405020304" pitchFamily="18" charset="0"/>
                <a:cs typeface="Times New Roman" panose="02020603050405020304" pitchFamily="18" charset="0"/>
              </a:rPr>
              <a:t>P(T | </a:t>
            </a:r>
            <a:r>
              <a:rPr lang="en-US" b="1" i="1" dirty="0">
                <a:latin typeface="Times New Roman" panose="02020603050405020304" pitchFamily="18" charset="0"/>
                <a:cs typeface="Times New Roman" panose="02020603050405020304" pitchFamily="18" charset="0"/>
              </a:rPr>
              <a:t>S</a:t>
            </a:r>
            <a:r>
              <a:rPr lang="en-US" i="1" dirty="0">
                <a:latin typeface="Times New Roman" panose="02020603050405020304" pitchFamily="18" charset="0"/>
                <a:cs typeface="Times New Roman" panose="02020603050405020304" pitchFamily="18" charset="0"/>
              </a:rPr>
              <a:t>) </a:t>
            </a:r>
            <a:r>
              <a:rPr lang="en-US" dirty="0"/>
              <a:t>for a solution </a:t>
            </a:r>
            <a:r>
              <a:rPr lang="en-US" b="1" i="1" dirty="0">
                <a:latin typeface="Times New Roman" panose="02020603050405020304" pitchFamily="18" charset="0"/>
                <a:cs typeface="Times New Roman" panose="02020603050405020304" pitchFamily="18" charset="0"/>
              </a:rPr>
              <a:t>S</a:t>
            </a:r>
            <a:r>
              <a:rPr lang="en-US" b="1" i="1" dirty="0"/>
              <a:t> </a:t>
            </a:r>
          </a:p>
          <a:p>
            <a:pPr lvl="1"/>
            <a:r>
              <a:rPr lang="en-US" dirty="0"/>
              <a:t>Performance metric (loss) is optimized asymptotically </a:t>
            </a:r>
            <a:r>
              <a:rPr lang="en-US" b="1" dirty="0"/>
              <a:t>only</a:t>
            </a:r>
            <a:r>
              <a:rPr lang="en-US" dirty="0"/>
              <a:t> when </a:t>
            </a:r>
            <a:r>
              <a:rPr lang="en-US" dirty="0" err="1"/>
              <a:t>Ind</a:t>
            </a:r>
            <a:r>
              <a:rPr lang="en-US" dirty="0"/>
              <a:t>(</a:t>
            </a:r>
            <a:r>
              <a:rPr lang="en-US" i="1" dirty="0"/>
              <a:t>T </a:t>
            </a:r>
            <a:r>
              <a:rPr lang="en-US" dirty="0"/>
              <a:t>; </a:t>
            </a:r>
            <a:r>
              <a:rPr lang="en-US" b="1" dirty="0"/>
              <a:t>F</a:t>
            </a:r>
            <a:r>
              <a:rPr lang="en-US" dirty="0"/>
              <a:t>\{</a:t>
            </a:r>
            <a:r>
              <a:rPr lang="en-US" b="1" dirty="0"/>
              <a:t>S</a:t>
            </a:r>
            <a:r>
              <a:rPr lang="en-US" dirty="0"/>
              <a:t>}| </a:t>
            </a:r>
            <a:r>
              <a:rPr lang="en-US" b="1" dirty="0"/>
              <a:t>S</a:t>
            </a:r>
            <a:r>
              <a:rPr lang="en-US" dirty="0"/>
              <a:t>)</a:t>
            </a:r>
            <a:endParaRPr lang="en-US" dirty="0">
              <a:latin typeface="Times New Roman" panose="02020603050405020304" pitchFamily="18" charset="0"/>
              <a:cs typeface="Times New Roman" panose="02020603050405020304" pitchFamily="18" charset="0"/>
            </a:endParaRPr>
          </a:p>
          <a:p>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26411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Feature Selection</a:t>
            </a:r>
          </a:p>
        </p:txBody>
      </p:sp>
      <p:sp>
        <p:nvSpPr>
          <p:cNvPr id="3" name="Content Placeholder 2"/>
          <p:cNvSpPr>
            <a:spLocks noGrp="1"/>
          </p:cNvSpPr>
          <p:nvPr>
            <p:ph idx="1"/>
          </p:nvPr>
        </p:nvSpPr>
        <p:spPr/>
        <p:txBody>
          <a:bodyPr>
            <a:normAutofit fontScale="77500" lnSpcReduction="20000"/>
          </a:bodyPr>
          <a:lstStyle/>
          <a:p>
            <a:r>
              <a:rPr lang="en-US" dirty="0"/>
              <a:t>Important problem!</a:t>
            </a:r>
          </a:p>
          <a:p>
            <a:pPr lvl="1"/>
            <a:r>
              <a:rPr lang="en-US" dirty="0"/>
              <a:t>Knowledge discovery: Misleading to inform a biologist that only genes in </a:t>
            </a:r>
            <a:r>
              <a:rPr lang="en-US" i="1" dirty="0"/>
              <a:t>S</a:t>
            </a:r>
            <a:r>
              <a:rPr lang="en-US" dirty="0"/>
              <a:t> are “important” when other genes </a:t>
            </a:r>
            <a:r>
              <a:rPr lang="en-US" i="1" dirty="0"/>
              <a:t>S</a:t>
            </a:r>
            <a:r>
              <a:rPr lang="en-US" i="1" dirty="0">
                <a:sym typeface="Symbol" panose="05050102010706020507" pitchFamily="18" charset="2"/>
              </a:rPr>
              <a:t> </a:t>
            </a:r>
            <a:r>
              <a:rPr lang="en-US" dirty="0">
                <a:sym typeface="Symbol" panose="05050102010706020507" pitchFamily="18" charset="2"/>
              </a:rPr>
              <a:t>could replace them!</a:t>
            </a:r>
          </a:p>
          <a:p>
            <a:pPr lvl="1"/>
            <a:r>
              <a:rPr lang="en-US" dirty="0">
                <a:sym typeface="Symbol" panose="05050102010706020507" pitchFamily="18" charset="2"/>
              </a:rPr>
              <a:t>Cost-aware feature selection: when features have measurement cost, give options what to measure</a:t>
            </a:r>
          </a:p>
          <a:p>
            <a:pPr lvl="1"/>
            <a:endParaRPr lang="en-US" dirty="0">
              <a:sym typeface="Symbol" panose="05050102010706020507" pitchFamily="18" charset="2"/>
            </a:endParaRPr>
          </a:p>
          <a:p>
            <a:pPr lvl="1"/>
            <a:endParaRPr lang="en-US" dirty="0"/>
          </a:p>
          <a:p>
            <a:r>
              <a:rPr lang="en-US" dirty="0"/>
              <a:t>Multiple Solutions: Find </a:t>
            </a:r>
            <a:r>
              <a:rPr lang="en-US" i="1" dirty="0"/>
              <a:t>all </a:t>
            </a:r>
            <a:r>
              <a:rPr lang="en-US" dirty="0"/>
              <a:t>minimal-size subsets, </a:t>
            </a:r>
            <a:r>
              <a:rPr lang="en-US" dirty="0" err="1"/>
              <a:t>s.t.</a:t>
            </a:r>
            <a:r>
              <a:rPr lang="en-US" dirty="0"/>
              <a:t> </a:t>
            </a:r>
            <a:r>
              <a:rPr lang="en-US" b="1" i="1" dirty="0">
                <a:latin typeface="Times New Roman" panose="02020603050405020304" pitchFamily="18" charset="0"/>
                <a:cs typeface="Times New Roman" panose="02020603050405020304" pitchFamily="18" charset="0"/>
              </a:rPr>
              <a:t>S</a:t>
            </a:r>
            <a:r>
              <a:rPr lang="en-US" b="1" i="1" dirty="0">
                <a:latin typeface="Times New Roman" panose="02020603050405020304" pitchFamily="18" charset="0"/>
                <a:cs typeface="Times New Roman" panose="02020603050405020304" pitchFamily="18" charset="0"/>
                <a:sym typeface="Symbol" panose="05050102010706020507" pitchFamily="18" charset="2"/>
              </a:rPr>
              <a:t> F</a:t>
            </a:r>
            <a:r>
              <a:rPr lang="en-US" i="1" dirty="0"/>
              <a:t>, </a:t>
            </a:r>
            <a:r>
              <a:rPr lang="en-US" dirty="0"/>
              <a:t> </a:t>
            </a:r>
            <a:r>
              <a:rPr lang="en-US" dirty="0" err="1"/>
              <a:t>s.t.</a:t>
            </a:r>
            <a:r>
              <a:rPr lang="en-US" dirty="0"/>
              <a:t> </a:t>
            </a:r>
            <a:r>
              <a:rPr lang="en-US" dirty="0" err="1"/>
              <a:t>Ind</a:t>
            </a:r>
            <a:r>
              <a:rPr lang="en-US" dirty="0"/>
              <a:t>(</a:t>
            </a:r>
            <a:r>
              <a:rPr lang="en-US" i="1" dirty="0"/>
              <a:t>T </a:t>
            </a:r>
            <a:r>
              <a:rPr lang="en-US" dirty="0"/>
              <a:t>; </a:t>
            </a:r>
            <a:r>
              <a:rPr lang="en-US" b="1" dirty="0"/>
              <a:t>F</a:t>
            </a:r>
            <a:r>
              <a:rPr lang="en-US" dirty="0"/>
              <a:t>\{</a:t>
            </a:r>
            <a:r>
              <a:rPr lang="en-US" b="1" dirty="0"/>
              <a:t>S</a:t>
            </a:r>
            <a:r>
              <a:rPr lang="en-US" dirty="0"/>
              <a:t>}| </a:t>
            </a:r>
            <a:r>
              <a:rPr lang="en-US" b="1" dirty="0"/>
              <a:t>S</a:t>
            </a:r>
            <a:r>
              <a:rPr lang="en-US" dirty="0"/>
              <a:t>)</a:t>
            </a:r>
          </a:p>
          <a:p>
            <a:pPr lvl="1"/>
            <a:r>
              <a:rPr lang="en-US" dirty="0"/>
              <a:t>Not all minimal-size subsets have to have the same size!</a:t>
            </a:r>
          </a:p>
          <a:p>
            <a:pPr lvl="1"/>
            <a:endParaRPr lang="en-US" dirty="0"/>
          </a:p>
          <a:p>
            <a:r>
              <a:rPr lang="en-US" dirty="0"/>
              <a:t>Much less studied problem</a:t>
            </a:r>
          </a:p>
          <a:p>
            <a:pPr marL="274320" lvl="1" indent="0">
              <a:buNone/>
            </a:pPr>
            <a:r>
              <a:rPr lang="en-US" dirty="0"/>
              <a:t>See KIAMB (Peña et al., 2007), TIE* (</a:t>
            </a:r>
            <a:r>
              <a:rPr lang="en-US" dirty="0" err="1"/>
              <a:t>Statnikov</a:t>
            </a:r>
            <a:r>
              <a:rPr lang="en-US" dirty="0"/>
              <a:t> et al., 2013), SES (Tsamardinos et al., 2012) &amp; (Lagani et al., 2017) for current approaches</a:t>
            </a:r>
          </a:p>
          <a:p>
            <a:pPr lvl="1"/>
            <a:endParaRPr lang="en-US" dirty="0"/>
          </a:p>
          <a:p>
            <a:r>
              <a:rPr lang="en-US" dirty="0"/>
              <a:t>Related to </a:t>
            </a:r>
            <a:r>
              <a:rPr lang="en-US" b="1" dirty="0"/>
              <a:t>stability</a:t>
            </a:r>
            <a:r>
              <a:rPr lang="en-US" dirty="0"/>
              <a:t> of solutions!</a:t>
            </a:r>
          </a:p>
          <a:p>
            <a:pPr marL="274320" lvl="1" indent="0">
              <a:buNone/>
            </a:pPr>
            <a:endParaRPr lang="en-US" dirty="0"/>
          </a:p>
          <a:p>
            <a:r>
              <a:rPr lang="en-US" dirty="0"/>
              <a:t>With finite sample, find all solutions that are “</a:t>
            </a:r>
            <a:r>
              <a:rPr lang="en-US" b="1" dirty="0"/>
              <a:t>statistically indistinguishable</a:t>
            </a:r>
            <a:r>
              <a:rPr lang="en-US" dirty="0"/>
              <a:t>”</a:t>
            </a:r>
          </a:p>
          <a:p>
            <a:pPr lvl="1"/>
            <a:r>
              <a:rPr lang="en-US" dirty="0"/>
              <a:t>Possible definitions of indistinguishable feature subsets </a:t>
            </a:r>
            <a:r>
              <a:rPr lang="en-US" b="1" i="1" dirty="0">
                <a:latin typeface="Times New Roman" panose="02020603050405020304" pitchFamily="18" charset="0"/>
                <a:cs typeface="Times New Roman" panose="02020603050405020304" pitchFamily="18" charset="0"/>
              </a:rPr>
              <a:t>S</a:t>
            </a:r>
            <a:r>
              <a:rPr lang="en-US" b="1" i="1" baseline="-25000" dirty="0">
                <a:latin typeface="Times New Roman" panose="02020603050405020304" pitchFamily="18" charset="0"/>
                <a:cs typeface="Times New Roman" panose="02020603050405020304" pitchFamily="18" charset="0"/>
              </a:rPr>
              <a:t>1</a:t>
            </a:r>
            <a:r>
              <a:rPr lang="en-US" dirty="0"/>
              <a:t> and </a:t>
            </a:r>
            <a:r>
              <a:rPr lang="en-US" b="1" i="1" dirty="0">
                <a:latin typeface="Times New Roman" panose="02020603050405020304" pitchFamily="18" charset="0"/>
                <a:cs typeface="Times New Roman" panose="02020603050405020304" pitchFamily="18" charset="0"/>
              </a:rPr>
              <a:t>S</a:t>
            </a:r>
            <a:r>
              <a:rPr lang="en-US" b="1" i="1" baseline="-25000" dirty="0">
                <a:latin typeface="Times New Roman" panose="02020603050405020304" pitchFamily="18" charset="0"/>
                <a:cs typeface="Times New Roman" panose="02020603050405020304" pitchFamily="18" charset="0"/>
              </a:rPr>
              <a:t>2</a:t>
            </a:r>
            <a:r>
              <a:rPr lang="en-US" dirty="0"/>
              <a:t> </a:t>
            </a:r>
          </a:p>
          <a:p>
            <a:pPr lvl="2"/>
            <a:r>
              <a:rPr lang="en-US" b="1" u="sng" dirty="0">
                <a:solidFill>
                  <a:schemeClr val="tx2"/>
                </a:solidFill>
              </a:rPr>
              <a:t>Performance Equivalence</a:t>
            </a:r>
            <a:r>
              <a:rPr lang="en-US" dirty="0">
                <a:solidFill>
                  <a:schemeClr val="tx2"/>
                </a:solidFill>
              </a:rPr>
              <a:t>: </a:t>
            </a:r>
            <a:r>
              <a:rPr lang="en-US" dirty="0"/>
              <a:t>performance metrics on predictions are the same (in a statistical sense) given the learning method </a:t>
            </a:r>
          </a:p>
          <a:p>
            <a:pPr lvl="2"/>
            <a:r>
              <a:rPr lang="en-US" b="1" u="sng" dirty="0">
                <a:solidFill>
                  <a:schemeClr val="tx2"/>
                </a:solidFill>
              </a:rPr>
              <a:t>Model Equivalence</a:t>
            </a:r>
            <a:r>
              <a:rPr lang="en-US" dirty="0">
                <a:solidFill>
                  <a:schemeClr val="tx2"/>
                </a:solidFill>
              </a:rPr>
              <a:t>: </a:t>
            </a:r>
            <a:r>
              <a:rPr lang="en-US" dirty="0"/>
              <a:t>conditional distribution of predictions is the same given the learning method (independent of performance metric)</a:t>
            </a:r>
          </a:p>
          <a:p>
            <a:pPr lvl="2"/>
            <a:r>
              <a:rPr lang="en-US" b="1" u="sng" dirty="0">
                <a:solidFill>
                  <a:schemeClr val="tx2"/>
                </a:solidFill>
              </a:rPr>
              <a:t>Information Equivalence</a:t>
            </a:r>
            <a:r>
              <a:rPr lang="en-US" dirty="0">
                <a:solidFill>
                  <a:schemeClr val="tx2"/>
                </a:solidFill>
              </a:rPr>
              <a:t>: </a:t>
            </a:r>
            <a:r>
              <a:rPr lang="en-US" dirty="0"/>
              <a:t>conditional distribution of predictions is the same (independently of performance metric and learner)</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7980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Classification </a:t>
            </a:r>
            <a:r>
              <a:rPr lang="en-US"/>
              <a:t>of Feature Types</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X</a:t>
            </a:r>
            <a:r>
              <a:rPr lang="en-US" i="1" dirty="0">
                <a:latin typeface="Times New Roman" panose="02020603050405020304" pitchFamily="18" charset="0"/>
                <a:cs typeface="Times New Roman" panose="02020603050405020304" pitchFamily="18" charset="0"/>
                <a:sym typeface="Symbol" panose="05050102010706020507" pitchFamily="18" charset="2"/>
              </a:rPr>
              <a:t> </a:t>
            </a:r>
            <a:r>
              <a:rPr lang="en-US" dirty="0">
                <a:sym typeface="Symbol" panose="05050102010706020507" pitchFamily="18" charset="2"/>
              </a:rPr>
              <a:t>provides no information for </a:t>
            </a:r>
            <a:r>
              <a:rPr lang="en-US" i="1" dirty="0">
                <a:latin typeface="Times New Roman" panose="02020603050405020304" pitchFamily="18" charset="0"/>
                <a:cs typeface="Times New Roman" panose="02020603050405020304" pitchFamily="18" charset="0"/>
                <a:sym typeface="Symbol" panose="05050102010706020507" pitchFamily="18" charset="2"/>
              </a:rPr>
              <a:t>T</a:t>
            </a:r>
            <a:r>
              <a:rPr lang="en-US" dirty="0">
                <a:sym typeface="Symbol" panose="05050102010706020507" pitchFamily="18" charset="2"/>
              </a:rPr>
              <a:t> in all contexts: </a:t>
            </a:r>
          </a:p>
          <a:p>
            <a:pPr lvl="1"/>
            <a:r>
              <a:rPr lang="en-US" dirty="0"/>
              <a:t>If </a:t>
            </a:r>
            <a:r>
              <a:rPr lang="en-US" dirty="0" err="1">
                <a:latin typeface="Times New Roman" panose="02020603050405020304" pitchFamily="18" charset="0"/>
                <a:cs typeface="Times New Roman" panose="02020603050405020304" pitchFamily="18" charset="0"/>
              </a:rPr>
              <a:t>Ind</a:t>
            </a:r>
            <a:r>
              <a:rPr lang="en-US" dirty="0">
                <a:latin typeface="Times New Roman" panose="02020603050405020304" pitchFamily="18" charset="0"/>
                <a:cs typeface="Times New Roman" panose="02020603050405020304" pitchFamily="18" charset="0"/>
              </a:rPr>
              <a:t>(X ; T | </a:t>
            </a:r>
            <a:r>
              <a:rPr lang="en-US" b="1" dirty="0">
                <a:latin typeface="Times New Roman" panose="02020603050405020304" pitchFamily="18" charset="0"/>
                <a:cs typeface="Times New Roman" panose="02020603050405020304" pitchFamily="18" charset="0"/>
                <a:sym typeface="Symbol" panose="05050102010706020507" pitchFamily="18" charset="2"/>
              </a:rPr>
              <a:t>Z</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b="1" i="1" dirty="0">
                <a:latin typeface="Times New Roman" panose="02020603050405020304" pitchFamily="18" charset="0"/>
                <a:cs typeface="Times New Roman" panose="02020603050405020304" pitchFamily="18" charset="0"/>
                <a:sym typeface="Symbol" panose="05050102010706020507" pitchFamily="18" charset="2"/>
              </a:rPr>
              <a:t>Z</a:t>
            </a:r>
            <a:r>
              <a:rPr lang="en-US" b="1" dirty="0">
                <a:latin typeface="Times New Roman" panose="02020603050405020304" pitchFamily="18" charset="0"/>
                <a:cs typeface="Times New Roman" panose="02020603050405020304" pitchFamily="18" charset="0"/>
                <a:sym typeface="Symbol" panose="05050102010706020507" pitchFamily="18" charset="2"/>
              </a:rPr>
              <a:t>  F</a:t>
            </a: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lvl="1"/>
            <a:r>
              <a:rPr lang="en-US" dirty="0">
                <a:sym typeface="Symbol" panose="05050102010706020507" pitchFamily="18" charset="2"/>
              </a:rPr>
              <a:t>Then </a:t>
            </a:r>
            <a:r>
              <a:rPr lang="en-US" i="1" dirty="0">
                <a:latin typeface="Times New Roman" panose="02020603050405020304" pitchFamily="18" charset="0"/>
                <a:cs typeface="Times New Roman" panose="02020603050405020304" pitchFamily="18" charset="0"/>
                <a:sym typeface="Symbol" panose="05050102010706020507" pitchFamily="18" charset="2"/>
              </a:rPr>
              <a:t>X</a:t>
            </a:r>
            <a:r>
              <a:rPr lang="en-US" i="1" dirty="0">
                <a:sym typeface="Symbol" panose="05050102010706020507" pitchFamily="18" charset="2"/>
              </a:rPr>
              <a:t> </a:t>
            </a:r>
            <a:r>
              <a:rPr lang="en-US" dirty="0">
                <a:sym typeface="Symbol" panose="05050102010706020507" pitchFamily="18" charset="2"/>
              </a:rPr>
              <a:t>is </a:t>
            </a:r>
            <a:r>
              <a:rPr lang="en-US" b="1" i="1" dirty="0">
                <a:solidFill>
                  <a:srgbClr val="FF0000"/>
                </a:solidFill>
                <a:sym typeface="Symbol" panose="05050102010706020507" pitchFamily="18" charset="2"/>
              </a:rPr>
              <a:t>irrelevant</a:t>
            </a:r>
          </a:p>
          <a:p>
            <a:r>
              <a:rPr lang="en-US" dirty="0">
                <a:latin typeface="Times New Roman" panose="02020603050405020304" pitchFamily="18" charset="0"/>
                <a:cs typeface="Times New Roman" panose="02020603050405020304" pitchFamily="18" charset="0"/>
              </a:rPr>
              <a:t>X</a:t>
            </a:r>
            <a:r>
              <a:rPr lang="en-US" dirty="0"/>
              <a:t> in all solutions (Markov Blankets)</a:t>
            </a:r>
          </a:p>
          <a:p>
            <a:pPr lvl="1"/>
            <a:r>
              <a:rPr lang="en-US" dirty="0"/>
              <a:t>If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b="1" i="1"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sym typeface="Symbol" panose="05050102010706020507" pitchFamily="18" charset="2"/>
              </a:rPr>
              <a:t>  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S </a:t>
            </a:r>
            <a:r>
              <a:rPr lang="en-US" dirty="0"/>
              <a:t>minimal, </a:t>
            </a:r>
            <a:r>
              <a:rPr lang="en-US" dirty="0" err="1">
                <a:latin typeface="Times New Roman" panose="02020603050405020304" pitchFamily="18" charset="0"/>
                <a:cs typeface="Times New Roman" panose="02020603050405020304" pitchFamily="18" charset="0"/>
              </a:rPr>
              <a:t>Ind</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T | </a:t>
            </a:r>
            <a:r>
              <a:rPr lang="en-US" b="1" dirty="0">
                <a:latin typeface="Times New Roman" panose="02020603050405020304" pitchFamily="18" charset="0"/>
                <a:cs typeface="Times New Roman" panose="02020603050405020304" pitchFamily="18" charset="0"/>
                <a:sym typeface="Symbol" panose="05050102010706020507" pitchFamily="18" charset="2"/>
              </a:rPr>
              <a:t>S</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sym typeface="Symbol" panose="05050102010706020507" pitchFamily="18" charset="2"/>
              </a:rPr>
              <a:t>then </a:t>
            </a:r>
            <a:r>
              <a:rPr lang="en-US" i="1" dirty="0">
                <a:latin typeface="Times New Roman" panose="02020603050405020304" pitchFamily="18" charset="0"/>
                <a:cs typeface="Times New Roman" panose="02020603050405020304" pitchFamily="18" charset="0"/>
                <a:sym typeface="Symbol" panose="05050102010706020507" pitchFamily="18" charset="2"/>
              </a:rPr>
              <a:t>X</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b="1" i="1" dirty="0">
                <a:latin typeface="Times New Roman" panose="02020603050405020304" pitchFamily="18" charset="0"/>
                <a:cs typeface="Times New Roman" panose="02020603050405020304" pitchFamily="18" charset="0"/>
                <a:sym typeface="Symbol" panose="05050102010706020507" pitchFamily="18" charset="2"/>
              </a:rPr>
              <a:t>S</a:t>
            </a:r>
            <a:endParaRPr lang="en-US" dirty="0">
              <a:latin typeface="Times New Roman" panose="02020603050405020304" pitchFamily="18" charset="0"/>
              <a:cs typeface="Times New Roman" panose="02020603050405020304" pitchFamily="18" charset="0"/>
            </a:endParaRPr>
          </a:p>
          <a:p>
            <a:pPr lvl="1"/>
            <a:r>
              <a:rPr lang="en-US" dirty="0"/>
              <a:t>Then </a:t>
            </a:r>
            <a:r>
              <a:rPr lang="en-US" i="1" dirty="0"/>
              <a:t>X </a:t>
            </a:r>
            <a:r>
              <a:rPr lang="en-US" b="1" i="1" dirty="0">
                <a:solidFill>
                  <a:srgbClr val="FF0000"/>
                </a:solidFill>
              </a:rPr>
              <a:t>indispensable</a:t>
            </a:r>
            <a:endParaRPr lang="en-US" b="1" dirty="0">
              <a:solidFill>
                <a:srgbClr val="FF0000"/>
              </a:solidFill>
            </a:endParaRPr>
          </a:p>
          <a:p>
            <a:r>
              <a:rPr lang="en-US" dirty="0">
                <a:latin typeface="Times New Roman" panose="02020603050405020304" pitchFamily="18" charset="0"/>
                <a:cs typeface="Times New Roman" panose="02020603050405020304" pitchFamily="18" charset="0"/>
              </a:rPr>
              <a:t>X</a:t>
            </a:r>
            <a:r>
              <a:rPr lang="en-US" i="1" dirty="0"/>
              <a:t> </a:t>
            </a:r>
            <a:r>
              <a:rPr lang="en-US" dirty="0"/>
              <a:t>not </a:t>
            </a:r>
            <a:r>
              <a:rPr lang="en-US" i="1" dirty="0"/>
              <a:t>indispensable</a:t>
            </a:r>
            <a:r>
              <a:rPr lang="en-US" dirty="0"/>
              <a:t>, but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dirty="0"/>
              <a:t>in some solutions</a:t>
            </a:r>
          </a:p>
          <a:p>
            <a:pPr lvl="1"/>
            <a:r>
              <a:rPr lang="en-US" dirty="0"/>
              <a:t>The information provided by </a:t>
            </a:r>
            <a:r>
              <a:rPr lang="en-US" i="1" dirty="0">
                <a:latin typeface="Times New Roman" panose="02020603050405020304" pitchFamily="18" charset="0"/>
                <a:cs typeface="Times New Roman" panose="02020603050405020304" pitchFamily="18" charset="0"/>
              </a:rPr>
              <a:t>X</a:t>
            </a:r>
            <a:r>
              <a:rPr lang="en-US" dirty="0"/>
              <a:t> is necessary for optimal prediction, yet, it can be substituted with other features</a:t>
            </a:r>
          </a:p>
          <a:p>
            <a:pPr lvl="1"/>
            <a:r>
              <a:rPr lang="en-US" i="1" dirty="0">
                <a:latin typeface="Times New Roman" panose="02020603050405020304" pitchFamily="18" charset="0"/>
                <a:cs typeface="Times New Roman" panose="02020603050405020304" pitchFamily="18" charset="0"/>
              </a:rPr>
              <a:t>X</a:t>
            </a:r>
            <a:r>
              <a:rPr lang="en-US" i="1" dirty="0"/>
              <a:t> </a:t>
            </a:r>
            <a:r>
              <a:rPr lang="en-US" sz="2100" b="1" i="1" dirty="0">
                <a:solidFill>
                  <a:srgbClr val="FF0000"/>
                </a:solidFill>
              </a:rPr>
              <a:t>replaceable</a:t>
            </a:r>
          </a:p>
          <a:p>
            <a:pPr lvl="1"/>
            <a:r>
              <a:rPr lang="en-GB" sz="2400" dirty="0">
                <a:solidFill>
                  <a:schemeClr val="tx1"/>
                </a:solidFill>
                <a:latin typeface="+mn-lt"/>
              </a:rPr>
              <a:t>Replaceable features will not be stable!</a:t>
            </a:r>
            <a:endParaRPr lang="en-US" sz="2400" dirty="0">
              <a:solidFill>
                <a:schemeClr val="tx1"/>
              </a:solidFill>
              <a:latin typeface="+mn-lt"/>
            </a:endParaRPr>
          </a:p>
          <a:p>
            <a:r>
              <a:rPr lang="en-US" dirty="0">
                <a:latin typeface="Times New Roman" panose="02020603050405020304" pitchFamily="18" charset="0"/>
                <a:cs typeface="Times New Roman" panose="02020603050405020304" pitchFamily="18" charset="0"/>
              </a:rPr>
              <a:t>X</a:t>
            </a:r>
            <a:r>
              <a:rPr lang="en-US" dirty="0"/>
              <a:t> not irrelevant, or indispensable, or replaceable</a:t>
            </a:r>
          </a:p>
          <a:p>
            <a:pPr lvl="1"/>
            <a:r>
              <a:rPr lang="en-US" dirty="0">
                <a:latin typeface="Times New Roman" panose="02020603050405020304" pitchFamily="18" charset="0"/>
                <a:cs typeface="Times New Roman" panose="02020603050405020304" pitchFamily="18" charset="0"/>
              </a:rPr>
              <a:t>X</a:t>
            </a:r>
            <a:r>
              <a:rPr lang="en-US" dirty="0"/>
              <a:t> provides information for predicting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a:t>in some context (conditioned on some </a:t>
            </a:r>
            <a:r>
              <a:rPr lang="en-US" b="1" i="1" dirty="0">
                <a:latin typeface="Times New Roman" panose="02020603050405020304" pitchFamily="18" charset="0"/>
                <a:cs typeface="Times New Roman" panose="02020603050405020304" pitchFamily="18" charset="0"/>
                <a:sym typeface="Symbol" panose="05050102010706020507" pitchFamily="18" charset="2"/>
              </a:rPr>
              <a:t>Z</a:t>
            </a:r>
            <a:r>
              <a:rPr lang="en-US" b="1" dirty="0">
                <a:latin typeface="Times New Roman" panose="02020603050405020304" pitchFamily="18" charset="0"/>
                <a:cs typeface="Times New Roman" panose="02020603050405020304" pitchFamily="18" charset="0"/>
                <a:sym typeface="Symbol" panose="05050102010706020507" pitchFamily="18" charset="2"/>
              </a:rPr>
              <a:t>  F</a:t>
            </a:r>
            <a:r>
              <a:rPr lang="en-US" dirty="0">
                <a:sym typeface="Symbol" panose="05050102010706020507" pitchFamily="18" charset="2"/>
              </a:rPr>
              <a:t>),</a:t>
            </a:r>
            <a:r>
              <a:rPr lang="en-US" dirty="0"/>
              <a:t> but not required</a:t>
            </a:r>
          </a:p>
          <a:p>
            <a:pPr lvl="1"/>
            <a:r>
              <a:rPr lang="en-US" dirty="0"/>
              <a:t>Then </a:t>
            </a:r>
            <a:r>
              <a:rPr lang="en-US" i="1" dirty="0">
                <a:latin typeface="Times New Roman" panose="02020603050405020304" pitchFamily="18" charset="0"/>
                <a:cs typeface="Times New Roman" panose="02020603050405020304" pitchFamily="18" charset="0"/>
              </a:rPr>
              <a:t>X</a:t>
            </a:r>
            <a:r>
              <a:rPr lang="en-US" i="1" dirty="0"/>
              <a:t> is </a:t>
            </a:r>
            <a:r>
              <a:rPr lang="en-US" b="1" i="1" dirty="0">
                <a:solidFill>
                  <a:srgbClr val="FF0000"/>
                </a:solidFill>
              </a:rPr>
              <a:t>redundant</a:t>
            </a:r>
          </a:p>
          <a:p>
            <a:endParaRPr lang="en-US" dirty="0"/>
          </a:p>
          <a:p>
            <a:r>
              <a:rPr lang="en-US" dirty="0"/>
              <a:t>Older classification to irrelevant, weakly relevant, strongly relevant (</a:t>
            </a:r>
            <a:r>
              <a:rPr lang="en-US" dirty="0" err="1"/>
              <a:t>Kohavi</a:t>
            </a:r>
            <a:r>
              <a:rPr lang="en-US" dirty="0"/>
              <a:t> &amp; John, 1997) coincides with irrelevant, redundant, indispensable when solution is unique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85918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Causal models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85649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Networks (BNs)</a:t>
            </a:r>
            <a:endParaRPr lang="el-GR" dirty="0"/>
          </a:p>
        </p:txBody>
      </p:sp>
      <p:sp>
        <p:nvSpPr>
          <p:cNvPr id="32" name="Slide Number Placeholder 31"/>
          <p:cNvSpPr>
            <a:spLocks noGrp="1"/>
          </p:cNvSpPr>
          <p:nvPr>
            <p:ph type="sldNum" sz="quarter" idx="12"/>
          </p:nvPr>
        </p:nvSpPr>
        <p:spPr/>
        <p:txBody>
          <a:bodyPr/>
          <a:lstStyle/>
          <a:p>
            <a:pPr>
              <a:defRPr/>
            </a:pPr>
            <a:fld id="{05CCDCE5-4316-4054-8E01-72147F453FFE}" type="slidenum">
              <a:rPr lang="el-GR" smtClean="0"/>
              <a:pPr>
                <a:defRPr/>
              </a:pPr>
              <a:t>17</a:t>
            </a:fld>
            <a:endParaRPr lang="el-GR" dirty="0"/>
          </a:p>
        </p:txBody>
      </p:sp>
      <p:sp>
        <p:nvSpPr>
          <p:cNvPr id="10" name="TextBox 9"/>
          <p:cNvSpPr txBox="1"/>
          <p:nvPr/>
        </p:nvSpPr>
        <p:spPr>
          <a:xfrm>
            <a:off x="1049108" y="1645312"/>
            <a:ext cx="3435477" cy="461665"/>
          </a:xfrm>
          <a:prstGeom prst="rect">
            <a:avLst/>
          </a:prstGeom>
          <a:noFill/>
        </p:spPr>
        <p:txBody>
          <a:bodyPr wrap="square" rtlCol="0">
            <a:spAutoFit/>
          </a:bodyPr>
          <a:lstStyle/>
          <a:p>
            <a:r>
              <a:rPr lang="en-US" sz="2400" dirty="0">
                <a:latin typeface="+mj-lt"/>
              </a:rPr>
              <a:t>Directed Acyclic Graph </a:t>
            </a:r>
            <a:r>
              <a:rPr lang="en-US" sz="2400" dirty="0">
                <a:latin typeface="Lucida Calligraphy" pitchFamily="66" charset="0"/>
              </a:rPr>
              <a:t>G</a:t>
            </a:r>
            <a:endParaRPr lang="el-GR" sz="2400" dirty="0"/>
          </a:p>
        </p:txBody>
      </p:sp>
      <p:grpSp>
        <p:nvGrpSpPr>
          <p:cNvPr id="19" name="Group 18"/>
          <p:cNvGrpSpPr/>
          <p:nvPr/>
        </p:nvGrpSpPr>
        <p:grpSpPr>
          <a:xfrm>
            <a:off x="694266" y="2289487"/>
            <a:ext cx="3623734" cy="1531515"/>
            <a:chOff x="787399" y="3694956"/>
            <a:chExt cx="3623734" cy="1531515"/>
          </a:xfrm>
        </p:grpSpPr>
        <p:sp>
          <p:nvSpPr>
            <p:cNvPr id="26" name="Rounded Rectangle 25"/>
            <p:cNvSpPr/>
            <p:nvPr/>
          </p:nvSpPr>
          <p:spPr>
            <a:xfrm>
              <a:off x="2104876" y="3694956"/>
              <a:ext cx="1224136"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25000"/>
                    </a:schemeClr>
                  </a:solidFill>
                </a:rPr>
                <a:t>Smoking</a:t>
              </a:r>
              <a:endParaRPr lang="el-GR" dirty="0">
                <a:solidFill>
                  <a:schemeClr val="bg2">
                    <a:lumMod val="25000"/>
                  </a:schemeClr>
                </a:solidFill>
              </a:endParaRPr>
            </a:p>
          </p:txBody>
        </p:sp>
        <p:sp>
          <p:nvSpPr>
            <p:cNvPr id="27" name="Rounded Rectangle 26"/>
            <p:cNvSpPr/>
            <p:nvPr/>
          </p:nvSpPr>
          <p:spPr>
            <a:xfrm>
              <a:off x="787399" y="4817848"/>
              <a:ext cx="1317477" cy="4086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C000"/>
                  </a:solidFill>
                </a:rPr>
                <a:t>Yellow Teeth</a:t>
              </a:r>
              <a:endParaRPr lang="el-GR" sz="1400" dirty="0">
                <a:solidFill>
                  <a:srgbClr val="FFC000"/>
                </a:solidFill>
              </a:endParaRPr>
            </a:p>
          </p:txBody>
        </p:sp>
        <p:sp>
          <p:nvSpPr>
            <p:cNvPr id="28" name="Rounded Rectangle 27"/>
            <p:cNvSpPr/>
            <p:nvPr/>
          </p:nvSpPr>
          <p:spPr>
            <a:xfrm>
              <a:off x="3000487" y="4817848"/>
              <a:ext cx="1410646" cy="408623"/>
            </a:xfrm>
            <a:prstGeom prst="roundRect">
              <a:avLst/>
            </a:prstGeom>
          </p:spPr>
          <p:style>
            <a:lnRef idx="2">
              <a:schemeClr val="dk1"/>
            </a:lnRef>
            <a:fillRef idx="1">
              <a:schemeClr val="lt1"/>
            </a:fillRef>
            <a:effectRef idx="0">
              <a:schemeClr val="dk1"/>
            </a:effectRef>
            <a:fontRef idx="minor">
              <a:schemeClr val="dk1"/>
            </a:fontRef>
          </p:style>
          <p:txBody>
            <a:bodyPr wrap="square" lIns="36000" rIns="36000" rtlCol="0" anchor="ctr">
              <a:spAutoFit/>
            </a:bodyPr>
            <a:lstStyle/>
            <a:p>
              <a:pPr algn="ctr"/>
              <a:r>
                <a:rPr lang="en-US" dirty="0">
                  <a:solidFill>
                    <a:srgbClr val="0070C0"/>
                  </a:solidFill>
                </a:rPr>
                <a:t>CVD</a:t>
              </a:r>
              <a:endParaRPr lang="el-GR" dirty="0">
                <a:solidFill>
                  <a:srgbClr val="0070C0"/>
                </a:solidFill>
              </a:endParaRPr>
            </a:p>
          </p:txBody>
        </p:sp>
        <p:cxnSp>
          <p:nvCxnSpPr>
            <p:cNvPr id="29" name="Straight Arrow Connector 28"/>
            <p:cNvCxnSpPr>
              <a:stCxn id="26" idx="2"/>
              <a:endCxn id="27" idx="0"/>
            </p:cNvCxnSpPr>
            <p:nvPr/>
          </p:nvCxnSpPr>
          <p:spPr>
            <a:xfrm flipH="1">
              <a:off x="1446138" y="4127004"/>
              <a:ext cx="1270806" cy="6908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6" idx="2"/>
              <a:endCxn id="28" idx="0"/>
            </p:cNvCxnSpPr>
            <p:nvPr/>
          </p:nvCxnSpPr>
          <p:spPr>
            <a:xfrm>
              <a:off x="2716944" y="4127004"/>
              <a:ext cx="988866" cy="6908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 name="Rectangle 2"/>
          <p:cNvSpPr/>
          <p:nvPr/>
        </p:nvSpPr>
        <p:spPr>
          <a:xfrm>
            <a:off x="341654" y="4910057"/>
            <a:ext cx="10930467" cy="1938992"/>
          </a:xfrm>
          <a:prstGeom prst="rect">
            <a:avLst/>
          </a:prstGeom>
        </p:spPr>
        <p:txBody>
          <a:bodyPr wrap="square">
            <a:spAutoFit/>
          </a:bodyPr>
          <a:lstStyle/>
          <a:p>
            <a:pPr lvl="1"/>
            <a:r>
              <a:rPr lang="en-US" sz="2400" b="1" dirty="0"/>
              <a:t>(Causal) Markov Condition (MC):</a:t>
            </a:r>
          </a:p>
          <a:p>
            <a:pPr lvl="1"/>
            <a:r>
              <a:rPr lang="en-US" sz="2400" dirty="0">
                <a:latin typeface="Calibri" pitchFamily="34" charset="0"/>
              </a:rPr>
              <a:t>Every variable is </a:t>
            </a:r>
            <a:r>
              <a:rPr lang="en-US" sz="2400" b="1" dirty="0">
                <a:solidFill>
                  <a:schemeClr val="tx2"/>
                </a:solidFill>
                <a:latin typeface="Calibri" pitchFamily="34" charset="0"/>
              </a:rPr>
              <a:t>independent</a:t>
            </a:r>
            <a:r>
              <a:rPr lang="en-US" sz="2400" dirty="0">
                <a:solidFill>
                  <a:schemeClr val="tx2"/>
                </a:solidFill>
                <a:latin typeface="Calibri" pitchFamily="34" charset="0"/>
              </a:rPr>
              <a:t> </a:t>
            </a:r>
            <a:r>
              <a:rPr lang="en-US" sz="2400" dirty="0">
                <a:latin typeface="Calibri" pitchFamily="34" charset="0"/>
              </a:rPr>
              <a:t>of its </a:t>
            </a:r>
            <a:r>
              <a:rPr lang="en-US" sz="2400" b="1" dirty="0">
                <a:solidFill>
                  <a:schemeClr val="tx2"/>
                </a:solidFill>
                <a:latin typeface="Calibri" pitchFamily="34" charset="0"/>
              </a:rPr>
              <a:t>non-descendants</a:t>
            </a:r>
            <a:r>
              <a:rPr lang="en-US" sz="2400" dirty="0">
                <a:latin typeface="Calibri" pitchFamily="34" charset="0"/>
              </a:rPr>
              <a:t> given its </a:t>
            </a:r>
            <a:r>
              <a:rPr lang="en-US" sz="2400" b="1" dirty="0">
                <a:solidFill>
                  <a:schemeClr val="tx2"/>
                </a:solidFill>
                <a:latin typeface="Calibri" pitchFamily="34" charset="0"/>
              </a:rPr>
              <a:t>parents</a:t>
            </a:r>
          </a:p>
          <a:p>
            <a:pPr lvl="1"/>
            <a:r>
              <a:rPr lang="en-US" sz="2400" dirty="0">
                <a:solidFill>
                  <a:srgbClr val="000000"/>
                </a:solidFill>
                <a:latin typeface="Calibri" pitchFamily="34" charset="0"/>
              </a:rPr>
              <a:t>Causal interpretation: substitute “direct cause” for “parent” and “non-effect” for “non-descendant”</a:t>
            </a:r>
            <a:endParaRPr lang="el-GR" sz="2000" dirty="0">
              <a:solidFill>
                <a:srgbClr val="000000"/>
              </a:solidFill>
              <a:latin typeface="Calibri" pitchFamily="34" charset="0"/>
            </a:endParaRPr>
          </a:p>
          <a:p>
            <a:pPr lvl="1"/>
            <a:endParaRPr lang="en-US" sz="2400" b="1" dirty="0"/>
          </a:p>
        </p:txBody>
      </p:sp>
      <mc:AlternateContent xmlns:mc="http://schemas.openxmlformats.org/markup-compatibility/2006" xmlns:a14="http://schemas.microsoft.com/office/drawing/2010/main">
        <mc:Choice Requires="a14">
          <p:sp>
            <p:nvSpPr>
              <p:cNvPr id="17" name="TextBox 16"/>
              <p:cNvSpPr txBox="1"/>
              <p:nvPr/>
            </p:nvSpPr>
            <p:spPr>
              <a:xfrm>
                <a:off x="7620000" y="1356938"/>
                <a:ext cx="2758338" cy="461665"/>
              </a:xfrm>
              <a:prstGeom prst="rect">
                <a:avLst/>
              </a:prstGeom>
              <a:noFill/>
            </p:spPr>
            <p:txBody>
              <a:bodyPr wrap="square" rtlCol="0">
                <a:spAutoFit/>
              </a:bodyPr>
              <a:lstStyle/>
              <a:p>
                <a:pPr lvl="0"/>
                <a:r>
                  <a:rPr lang="en-US" sz="2400" dirty="0">
                    <a:solidFill>
                      <a:prstClr val="black"/>
                    </a:solidFill>
                  </a:rPr>
                  <a:t>JPD</a:t>
                </a:r>
                <a:r>
                  <a:rPr lang="en-US" sz="2400" dirty="0">
                    <a:solidFill>
                      <a:prstClr val="black"/>
                    </a:solidFill>
                    <a:latin typeface="Kozuka Gothic Pro EL" panose="020B0200000000000000" pitchFamily="34" charset="-128"/>
                    <a:ea typeface="Kozuka Gothic Pro EL" panose="020B0200000000000000" pitchFamily="34" charset="-128"/>
                  </a:rPr>
                  <a:t>(</a:t>
                </a:r>
                <a14:m>
                  <m:oMath xmlns:m="http://schemas.openxmlformats.org/officeDocument/2006/math">
                    <m:r>
                      <a:rPr lang="en-US" sz="2400" b="1" i="1" smtClean="0">
                        <a:solidFill>
                          <a:prstClr val="black"/>
                        </a:solidFill>
                        <a:latin typeface="Cambria Math" panose="02040503050406030204" pitchFamily="18" charset="0"/>
                        <a:ea typeface="Kozuka Gothic Pro EL" panose="020B0200000000000000" pitchFamily="34" charset="-128"/>
                      </a:rPr>
                      <m:t>𝑽</m:t>
                    </m:r>
                  </m:oMath>
                </a14:m>
                <a:r>
                  <a:rPr lang="en-US" sz="2400" dirty="0">
                    <a:solidFill>
                      <a:prstClr val="black"/>
                    </a:solidFill>
                    <a:latin typeface="Kozuka Gothic Pro EL" panose="020B0200000000000000" pitchFamily="34" charset="-128"/>
                    <a:ea typeface="Kozuka Gothic Pro EL" panose="020B0200000000000000" pitchFamily="34" charset="-128"/>
                  </a:rPr>
                  <a:t>):</a:t>
                </a:r>
                <a:r>
                  <a:rPr lang="en-US" sz="2400" dirty="0">
                    <a:solidFill>
                      <a:prstClr val="black"/>
                    </a:solidFill>
                  </a:rPr>
                  <a:t> </a:t>
                </a:r>
                <a:r>
                  <a:rPr lang="en-US" sz="2400" dirty="0">
                    <a:solidFill>
                      <a:prstClr val="black"/>
                    </a:solidFill>
                    <a:latin typeface="Lucida Calligraphy" pitchFamily="66" charset="0"/>
                  </a:rPr>
                  <a:t>P</a:t>
                </a:r>
                <a:endParaRPr lang="el-GR" sz="2400"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620000" y="1356938"/>
                <a:ext cx="2758338" cy="461665"/>
              </a:xfrm>
              <a:prstGeom prst="rect">
                <a:avLst/>
              </a:prstGeom>
              <a:blipFill rotWithShape="0">
                <a:blip r:embed="rId3"/>
                <a:stretch>
                  <a:fillRect l="-3319" t="-13333" b="-30667"/>
                </a:stretch>
              </a:blipFill>
            </p:spPr>
            <p:txBody>
              <a:bodyPr/>
              <a:lstStyle/>
              <a:p>
                <a:r>
                  <a:rPr lang="en-US">
                    <a:noFill/>
                  </a:rPr>
                  <a:t> </a:t>
                </a:r>
              </a:p>
            </p:txBody>
          </p:sp>
        </mc:Fallback>
      </mc:AlternateContent>
      <p:graphicFrame>
        <p:nvGraphicFramePr>
          <p:cNvPr id="14" name="Table 13"/>
          <p:cNvGraphicFramePr>
            <a:graphicFrameLocks noGrp="1"/>
          </p:cNvGraphicFramePr>
          <p:nvPr>
            <p:extLst/>
          </p:nvPr>
        </p:nvGraphicFramePr>
        <p:xfrm>
          <a:off x="6962294" y="2229850"/>
          <a:ext cx="4654551" cy="2646680"/>
        </p:xfrm>
        <a:graphic>
          <a:graphicData uri="http://schemas.openxmlformats.org/drawingml/2006/table">
            <a:tbl>
              <a:tblPr firstRow="1" bandRow="1">
                <a:tableStyleId>{5940675A-B579-460E-94D1-54222C63F5DA}</a:tableStyleId>
              </a:tblPr>
              <a:tblGrid>
                <a:gridCol w="1183005">
                  <a:extLst>
                    <a:ext uri="{9D8B030D-6E8A-4147-A177-3AD203B41FA5}">
                      <a16:colId xmlns:a16="http://schemas.microsoft.com/office/drawing/2014/main" val="20000"/>
                    </a:ext>
                  </a:extLst>
                </a:gridCol>
                <a:gridCol w="14528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89293">
                  <a:extLst>
                    <a:ext uri="{9D8B030D-6E8A-4147-A177-3AD203B41FA5}">
                      <a16:colId xmlns:a16="http://schemas.microsoft.com/office/drawing/2014/main" val="20003"/>
                    </a:ext>
                  </a:extLst>
                </a:gridCol>
                <a:gridCol w="689293">
                  <a:extLst>
                    <a:ext uri="{9D8B030D-6E8A-4147-A177-3AD203B41FA5}">
                      <a16:colId xmlns:a16="http://schemas.microsoft.com/office/drawing/2014/main" val="20004"/>
                    </a:ext>
                  </a:extLst>
                </a:gridCol>
              </a:tblGrid>
              <a:tr h="370840">
                <a:tc>
                  <a:txBody>
                    <a:bodyPr/>
                    <a:lstStyle/>
                    <a:p>
                      <a:pPr algn="ctr"/>
                      <a:endParaRPr lang="en-US" sz="20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kern="1200" dirty="0">
                          <a:solidFill>
                            <a:srgbClr val="0070C0"/>
                          </a:solidFill>
                          <a:latin typeface="+mn-lt"/>
                          <a:ea typeface="+mn-ea"/>
                          <a:cs typeface="+mn-cs"/>
                        </a:rPr>
                        <a:t>CVD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rowSpan="2">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1400" kern="1200" dirty="0">
                          <a:solidFill>
                            <a:srgbClr val="FFC000"/>
                          </a:solidFill>
                          <a:latin typeface="+mn-lt"/>
                          <a:ea typeface="+mn-ea"/>
                          <a:cs typeface="+mn-cs"/>
                        </a:rPr>
                        <a:t>Yellow Teeth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a:solidFill>
                            <a:schemeClr val="bg2">
                              <a:lumMod val="25000"/>
                            </a:schemeClr>
                          </a:solidFill>
                          <a:latin typeface="+mn-lt"/>
                          <a:ea typeface="+mn-ea"/>
                          <a:cs typeface="+mn-cs"/>
                        </a:rPr>
                        <a:t>Smoking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800" kern="1200" dirty="0">
                          <a:solidFill>
                            <a:schemeClr val="tx1"/>
                          </a:solidFill>
                          <a:latin typeface="+mn-lt"/>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600" kern="1200" dirty="0">
                          <a:solidFill>
                            <a:schemeClr val="tx1"/>
                          </a:solidFill>
                          <a:latin typeface="+mn-lt"/>
                          <a:ea typeface="+mn-ea"/>
                          <a:cs typeface="+mn-cs"/>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sz="1600" dirty="0"/>
                        <a: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0.13</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70840">
                <a:tc>
                  <a:txBody>
                    <a:bodyPr/>
                    <a:lstStyle/>
                    <a:p>
                      <a:pPr algn="ctr"/>
                      <a:r>
                        <a:rPr lang="en-US" sz="1600" dirty="0"/>
                        <a:t>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0.08</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370840">
                <a:tc>
                  <a:txBody>
                    <a:bodyPr/>
                    <a:lstStyle/>
                    <a:p>
                      <a:pPr algn="ctr"/>
                      <a:r>
                        <a:rPr lang="en-US" sz="1600" dirty="0"/>
                        <a: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 0.08</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70840">
                <a:tc>
                  <a:txBody>
                    <a:bodyPr/>
                    <a:lstStyle/>
                    <a:p>
                      <a:pPr algn="ctr"/>
                      <a:r>
                        <a:rPr lang="en-US" sz="1600" dirty="0"/>
                        <a:t>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0.61</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r h="370840">
                <a:tc gridSpan="2">
                  <a:txBody>
                    <a:bodyPr/>
                    <a:lstStyle/>
                    <a:p>
                      <a:pPr algn="ctr"/>
                      <a:endParaRPr lang="en-US"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400" dirty="0"/>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400" dirty="0"/>
                        <a:t>1</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6"/>
                  </a:ext>
                </a:extLst>
              </a:tr>
            </a:tbl>
          </a:graphicData>
        </a:graphic>
      </p:graphicFrame>
      <p:sp>
        <p:nvSpPr>
          <p:cNvPr id="15" name="Left-Right Arrow 14"/>
          <p:cNvSpPr/>
          <p:nvPr/>
        </p:nvSpPr>
        <p:spPr>
          <a:xfrm>
            <a:off x="5298429" y="2786041"/>
            <a:ext cx="1016919" cy="1169615"/>
          </a:xfrm>
          <a:prstGeom prst="leftRightArrow">
            <a:avLst>
              <a:gd name="adj1" fmla="val 50000"/>
              <a:gd name="adj2" fmla="val 20446"/>
            </a:avLst>
          </a:prstGeom>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a:t>What connects the two?</a:t>
            </a:r>
          </a:p>
        </p:txBody>
      </p:sp>
    </p:spTree>
    <p:extLst>
      <p:ext uri="{BB962C8B-B14F-4D97-AF65-F5344CB8AC3E}">
        <p14:creationId xmlns:p14="http://schemas.microsoft.com/office/powerpoint/2010/main" val="33349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Factorization with the MC</a:t>
            </a:r>
            <a:endParaRPr lang="el-GR" dirty="0"/>
          </a:p>
        </p:txBody>
      </p:sp>
      <p:sp>
        <p:nvSpPr>
          <p:cNvPr id="20" name="Rectangle 19"/>
          <p:cNvSpPr/>
          <p:nvPr/>
        </p:nvSpPr>
        <p:spPr>
          <a:xfrm>
            <a:off x="5503056" y="1264957"/>
            <a:ext cx="6264696" cy="1569660"/>
          </a:xfrm>
          <a:prstGeom prst="rect">
            <a:avLst/>
          </a:prstGeom>
        </p:spPr>
        <p:txBody>
          <a:bodyPr wrap="square">
            <a:spAutoFit/>
          </a:bodyPr>
          <a:lstStyle/>
          <a:p>
            <a:r>
              <a:rPr lang="en-US" sz="2400" dirty="0"/>
              <a:t>P(Smoking, </a:t>
            </a:r>
            <a:r>
              <a:rPr lang="en-US" sz="2400" dirty="0">
                <a:solidFill>
                  <a:srgbClr val="FFC000"/>
                </a:solidFill>
              </a:rPr>
              <a:t>Yellow Teeth</a:t>
            </a:r>
            <a:r>
              <a:rPr lang="en-US" sz="2400" dirty="0"/>
              <a:t>, </a:t>
            </a:r>
            <a:r>
              <a:rPr lang="en-US" sz="2400" dirty="0">
                <a:solidFill>
                  <a:srgbClr val="0070C0"/>
                </a:solidFill>
              </a:rPr>
              <a:t>CVD</a:t>
            </a:r>
            <a:r>
              <a:rPr lang="en-US" sz="2400" dirty="0"/>
              <a:t>) =</a:t>
            </a:r>
          </a:p>
          <a:p>
            <a:r>
              <a:rPr lang="en-US" sz="2400" dirty="0"/>
              <a:t>P(Smoking) </a:t>
            </a:r>
            <a:r>
              <a:rPr lang="en-US" sz="2400" dirty="0">
                <a:sym typeface="Symbol"/>
              </a:rPr>
              <a:t></a:t>
            </a:r>
            <a:endParaRPr lang="en-US" sz="2400" dirty="0"/>
          </a:p>
          <a:p>
            <a:r>
              <a:rPr lang="en-US" sz="2400" dirty="0"/>
              <a:t>P(</a:t>
            </a:r>
            <a:r>
              <a:rPr lang="en-US" sz="2400" dirty="0">
                <a:solidFill>
                  <a:srgbClr val="FFC000"/>
                </a:solidFill>
              </a:rPr>
              <a:t>Yellow Teeth </a:t>
            </a:r>
            <a:r>
              <a:rPr lang="en-US" sz="2400" dirty="0"/>
              <a:t>| Smoking ) </a:t>
            </a:r>
            <a:r>
              <a:rPr lang="en-US" sz="2400" dirty="0">
                <a:sym typeface="Symbol"/>
              </a:rPr>
              <a:t></a:t>
            </a:r>
            <a:endParaRPr lang="en-US" sz="2400" dirty="0"/>
          </a:p>
          <a:p>
            <a:r>
              <a:rPr lang="en-US" sz="2400" dirty="0"/>
              <a:t>P(</a:t>
            </a:r>
            <a:r>
              <a:rPr lang="en-US" sz="2400" dirty="0">
                <a:solidFill>
                  <a:srgbClr val="0070C0"/>
                </a:solidFill>
              </a:rPr>
              <a:t>CVD</a:t>
            </a:r>
            <a:r>
              <a:rPr lang="en-US" sz="2400" dirty="0"/>
              <a:t> | Smoking, </a:t>
            </a:r>
            <a:r>
              <a:rPr lang="en-US" sz="2400" dirty="0">
                <a:solidFill>
                  <a:srgbClr val="FFC000"/>
                </a:solidFill>
              </a:rPr>
              <a:t>Yellow Teeth</a:t>
            </a:r>
            <a:r>
              <a:rPr lang="en-US" sz="2400" dirty="0"/>
              <a:t>)  </a:t>
            </a:r>
          </a:p>
        </p:txBody>
      </p:sp>
      <p:sp>
        <p:nvSpPr>
          <p:cNvPr id="22" name="Slide Number Placeholder 21"/>
          <p:cNvSpPr>
            <a:spLocks noGrp="1"/>
          </p:cNvSpPr>
          <p:nvPr>
            <p:ph type="sldNum" sz="quarter" idx="12"/>
          </p:nvPr>
        </p:nvSpPr>
        <p:spPr/>
        <p:txBody>
          <a:bodyPr/>
          <a:lstStyle/>
          <a:p>
            <a:pPr>
              <a:defRPr/>
            </a:pPr>
            <a:fld id="{05CCDCE5-4316-4054-8E01-72147F453FFE}" type="slidenum">
              <a:rPr lang="el-GR" smtClean="0"/>
              <a:pPr>
                <a:defRPr/>
              </a:pPr>
              <a:t>18</a:t>
            </a:fld>
            <a:endParaRPr lang="el-GR"/>
          </a:p>
        </p:txBody>
      </p:sp>
      <p:grpSp>
        <p:nvGrpSpPr>
          <p:cNvPr id="13" name="Group 12"/>
          <p:cNvGrpSpPr/>
          <p:nvPr/>
        </p:nvGrpSpPr>
        <p:grpSpPr>
          <a:xfrm>
            <a:off x="609600" y="2016508"/>
            <a:ext cx="3623734" cy="1531515"/>
            <a:chOff x="787399" y="3694956"/>
            <a:chExt cx="3623734" cy="1531515"/>
          </a:xfrm>
        </p:grpSpPr>
        <p:sp>
          <p:nvSpPr>
            <p:cNvPr id="14" name="Rounded Rectangle 13"/>
            <p:cNvSpPr/>
            <p:nvPr/>
          </p:nvSpPr>
          <p:spPr>
            <a:xfrm>
              <a:off x="2104876" y="3694956"/>
              <a:ext cx="1224136"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25000"/>
                    </a:schemeClr>
                  </a:solidFill>
                </a:rPr>
                <a:t>Smoking</a:t>
              </a:r>
              <a:endParaRPr lang="el-GR" dirty="0">
                <a:solidFill>
                  <a:schemeClr val="bg2">
                    <a:lumMod val="25000"/>
                  </a:schemeClr>
                </a:solidFill>
              </a:endParaRPr>
            </a:p>
          </p:txBody>
        </p:sp>
        <p:sp>
          <p:nvSpPr>
            <p:cNvPr id="15" name="Rounded Rectangle 14"/>
            <p:cNvSpPr/>
            <p:nvPr/>
          </p:nvSpPr>
          <p:spPr>
            <a:xfrm>
              <a:off x="787399" y="4817848"/>
              <a:ext cx="1317477" cy="4086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C000"/>
                  </a:solidFill>
                </a:rPr>
                <a:t>Yellow Teeth</a:t>
              </a:r>
              <a:endParaRPr lang="el-GR" sz="1400" dirty="0">
                <a:solidFill>
                  <a:srgbClr val="FFC000"/>
                </a:solidFill>
              </a:endParaRPr>
            </a:p>
          </p:txBody>
        </p:sp>
        <p:sp>
          <p:nvSpPr>
            <p:cNvPr id="16" name="Rounded Rectangle 15"/>
            <p:cNvSpPr/>
            <p:nvPr/>
          </p:nvSpPr>
          <p:spPr>
            <a:xfrm>
              <a:off x="3000487" y="4817848"/>
              <a:ext cx="1410646" cy="408623"/>
            </a:xfrm>
            <a:prstGeom prst="roundRect">
              <a:avLst/>
            </a:prstGeom>
          </p:spPr>
          <p:style>
            <a:lnRef idx="2">
              <a:schemeClr val="dk1"/>
            </a:lnRef>
            <a:fillRef idx="1">
              <a:schemeClr val="lt1"/>
            </a:fillRef>
            <a:effectRef idx="0">
              <a:schemeClr val="dk1"/>
            </a:effectRef>
            <a:fontRef idx="minor">
              <a:schemeClr val="dk1"/>
            </a:fontRef>
          </p:style>
          <p:txBody>
            <a:bodyPr wrap="square" lIns="36000" rIns="36000" rtlCol="0" anchor="ctr">
              <a:spAutoFit/>
            </a:bodyPr>
            <a:lstStyle/>
            <a:p>
              <a:pPr algn="ctr"/>
              <a:r>
                <a:rPr lang="en-US" dirty="0">
                  <a:solidFill>
                    <a:srgbClr val="0070C0"/>
                  </a:solidFill>
                </a:rPr>
                <a:t>CVD</a:t>
              </a:r>
              <a:endParaRPr lang="el-GR" dirty="0">
                <a:solidFill>
                  <a:srgbClr val="0070C0"/>
                </a:solidFill>
              </a:endParaRPr>
            </a:p>
          </p:txBody>
        </p:sp>
        <p:cxnSp>
          <p:nvCxnSpPr>
            <p:cNvPr id="17" name="Straight Arrow Connector 16"/>
            <p:cNvCxnSpPr>
              <a:stCxn id="14" idx="2"/>
              <a:endCxn id="15" idx="0"/>
            </p:cNvCxnSpPr>
            <p:nvPr/>
          </p:nvCxnSpPr>
          <p:spPr>
            <a:xfrm flipH="1">
              <a:off x="1446138" y="4127004"/>
              <a:ext cx="1270806" cy="6908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4" idx="2"/>
              <a:endCxn id="16" idx="0"/>
            </p:cNvCxnSpPr>
            <p:nvPr/>
          </p:nvCxnSpPr>
          <p:spPr>
            <a:xfrm>
              <a:off x="2716944" y="4127004"/>
              <a:ext cx="988866" cy="6908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7664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Factorization with the MC</a:t>
            </a:r>
            <a:endParaRPr lang="el-GR" dirty="0"/>
          </a:p>
        </p:txBody>
      </p:sp>
      <p:sp>
        <p:nvSpPr>
          <p:cNvPr id="20" name="Rectangle 19"/>
          <p:cNvSpPr/>
          <p:nvPr/>
        </p:nvSpPr>
        <p:spPr>
          <a:xfrm>
            <a:off x="5503056" y="1264957"/>
            <a:ext cx="6264696" cy="1569660"/>
          </a:xfrm>
          <a:prstGeom prst="rect">
            <a:avLst/>
          </a:prstGeom>
        </p:spPr>
        <p:txBody>
          <a:bodyPr wrap="square">
            <a:spAutoFit/>
          </a:bodyPr>
          <a:lstStyle/>
          <a:p>
            <a:r>
              <a:rPr lang="en-US" sz="2400" dirty="0"/>
              <a:t>P(Smoking, </a:t>
            </a:r>
            <a:r>
              <a:rPr lang="en-US" sz="2400" dirty="0">
                <a:solidFill>
                  <a:srgbClr val="FFC000"/>
                </a:solidFill>
              </a:rPr>
              <a:t>Yellow Teeth</a:t>
            </a:r>
            <a:r>
              <a:rPr lang="en-US" sz="2400" dirty="0"/>
              <a:t>, </a:t>
            </a:r>
            <a:r>
              <a:rPr lang="en-US" sz="2400" dirty="0">
                <a:solidFill>
                  <a:srgbClr val="0070C0"/>
                </a:solidFill>
              </a:rPr>
              <a:t>CVD</a:t>
            </a:r>
            <a:r>
              <a:rPr lang="en-US" sz="2400" dirty="0"/>
              <a:t>) =</a:t>
            </a:r>
          </a:p>
          <a:p>
            <a:r>
              <a:rPr lang="en-US" sz="2400" dirty="0"/>
              <a:t>P(Smoking) </a:t>
            </a:r>
            <a:r>
              <a:rPr lang="en-US" sz="2400" dirty="0">
                <a:sym typeface="Symbol"/>
              </a:rPr>
              <a:t></a:t>
            </a:r>
            <a:endParaRPr lang="en-US" sz="2400" dirty="0"/>
          </a:p>
          <a:p>
            <a:r>
              <a:rPr lang="en-US" sz="2400" dirty="0"/>
              <a:t>P(</a:t>
            </a:r>
            <a:r>
              <a:rPr lang="en-US" sz="2400" dirty="0">
                <a:solidFill>
                  <a:srgbClr val="FFC000"/>
                </a:solidFill>
              </a:rPr>
              <a:t>Yellow Teeth </a:t>
            </a:r>
            <a:r>
              <a:rPr lang="en-US" sz="2400" dirty="0"/>
              <a:t>| Smoking ) </a:t>
            </a:r>
            <a:r>
              <a:rPr lang="en-US" sz="2400" dirty="0">
                <a:sym typeface="Symbol"/>
              </a:rPr>
              <a:t></a:t>
            </a:r>
            <a:endParaRPr lang="en-US" sz="2400" dirty="0"/>
          </a:p>
          <a:p>
            <a:r>
              <a:rPr lang="en-US" sz="2400" dirty="0"/>
              <a:t>P(</a:t>
            </a:r>
            <a:r>
              <a:rPr lang="en-US" sz="2400" dirty="0">
                <a:solidFill>
                  <a:srgbClr val="0070C0"/>
                </a:solidFill>
              </a:rPr>
              <a:t>CVD</a:t>
            </a:r>
            <a:r>
              <a:rPr lang="en-US" sz="2400" dirty="0"/>
              <a:t> | Smoking, </a:t>
            </a:r>
            <a:r>
              <a:rPr lang="en-US" sz="2400" strike="sngStrike" dirty="0">
                <a:solidFill>
                  <a:srgbClr val="FFC000"/>
                </a:solidFill>
              </a:rPr>
              <a:t>Yellow Teeth</a:t>
            </a:r>
            <a:r>
              <a:rPr lang="en-US" sz="2400" dirty="0"/>
              <a:t>)  </a:t>
            </a:r>
          </a:p>
        </p:txBody>
      </p:sp>
      <mc:AlternateContent xmlns:mc="http://schemas.openxmlformats.org/markup-compatibility/2006" xmlns:a14="http://schemas.microsoft.com/office/drawing/2010/main">
        <mc:Choice Requires="a14">
          <p:sp>
            <p:nvSpPr>
              <p:cNvPr id="3" name="TextBox 2"/>
              <p:cNvSpPr txBox="1"/>
              <p:nvPr/>
            </p:nvSpPr>
            <p:spPr>
              <a:xfrm>
                <a:off x="3157092" y="4206724"/>
                <a:ext cx="7556043" cy="1195007"/>
              </a:xfrm>
              <a:prstGeom prst="rect">
                <a:avLst/>
              </a:prstGeom>
              <a:solidFill>
                <a:schemeClr val="tx2">
                  <a:lumMod val="20000"/>
                  <a:lumOff val="80000"/>
                </a:schemeClr>
              </a:solidFill>
              <a:ln w="381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𝑃</m:t>
                      </m:r>
                      <m:d>
                        <m:dPr>
                          <m:ctrlPr>
                            <a:rPr lang="en-US" sz="3200" i="1">
                              <a:latin typeface="Cambria Math" panose="02040503050406030204" pitchFamily="18" charset="0"/>
                            </a:rPr>
                          </m:ctrlPr>
                        </m:dPr>
                        <m:e>
                          <m:r>
                            <m:rPr>
                              <m:nor/>
                            </m:rPr>
                            <a:rPr lang="en-US" sz="3200"/>
                            <m:t>V</m:t>
                          </m:r>
                        </m:e>
                      </m:d>
                      <m:r>
                        <a:rPr lang="en-US" sz="3200">
                          <a:latin typeface="Cambria Math" panose="02040503050406030204" pitchFamily="18" charset="0"/>
                        </a:rPr>
                        <m:t>=</m:t>
                      </m:r>
                      <m:nary>
                        <m:naryPr>
                          <m:chr m:val="∏"/>
                          <m:supHide m:val="on"/>
                          <m:ctrlPr>
                            <a:rPr lang="en-US" sz="3200" i="1">
                              <a:latin typeface="Cambria Math" panose="02040503050406030204" pitchFamily="18" charset="0"/>
                            </a:rPr>
                          </m:ctrlPr>
                        </m:naryPr>
                        <m:sub>
                          <m:r>
                            <m:rPr>
                              <m:brk m:alnAt="7"/>
                            </m:rPr>
                            <a:rPr lang="en-US" sz="3200">
                              <a:latin typeface="Cambria Math" panose="02040503050406030204" pitchFamily="18" charset="0"/>
                            </a:rPr>
                            <m:t>𝑖</m:t>
                          </m:r>
                        </m:sub>
                        <m:sup/>
                        <m:e>
                          <m:r>
                            <a:rPr lang="en-US" sz="3200">
                              <a:latin typeface="Cambria Math" panose="02040503050406030204" pitchFamily="18" charset="0"/>
                            </a:rPr>
                            <m:t>𝑃</m:t>
                          </m:r>
                          <m:d>
                            <m:dPr>
                              <m:ctrlPr>
                                <a:rPr lang="en-US" sz="3200" i="1">
                                  <a:latin typeface="Cambria Math" panose="02040503050406030204" pitchFamily="18" charset="0"/>
                                </a:rPr>
                              </m:ctrlPr>
                            </m:dPr>
                            <m:e>
                              <m:d>
                                <m:dPr>
                                  <m:begChr m:val=""/>
                                  <m:endChr m:val="|"/>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a:latin typeface="Cambria Math" panose="02040503050406030204" pitchFamily="18" charset="0"/>
                                        </a:rPr>
                                        <m:t>𝑉</m:t>
                                      </m:r>
                                    </m:e>
                                    <m:sub>
                                      <m:r>
                                        <a:rPr lang="en-US" sz="3200">
                                          <a:latin typeface="Cambria Math" panose="02040503050406030204" pitchFamily="18" charset="0"/>
                                        </a:rPr>
                                        <m:t>𝑖</m:t>
                                      </m:r>
                                    </m:sub>
                                  </m:sSub>
                                </m:e>
                              </m:d>
                              <m:r>
                                <m:rPr>
                                  <m:nor/>
                                </m:rPr>
                                <a:rPr lang="en-US" sz="3200"/>
                                <m:t>Parents</m:t>
                              </m:r>
                              <m:r>
                                <m:rPr>
                                  <m:nor/>
                                </m:rPr>
                                <a:rPr lang="en-US" sz="3200" b="0" i="0" smtClean="0"/>
                                <m:t> </m:t>
                              </m:r>
                              <m:r>
                                <m:rPr>
                                  <m:nor/>
                                </m:rPr>
                                <a:rPr lang="en-US" sz="3200"/>
                                <m:t>of</m:t>
                              </m:r>
                              <m:r>
                                <m:rPr>
                                  <m:nor/>
                                </m:rPr>
                                <a:rPr lang="en-US" sz="3200"/>
                                <m:t> </m:t>
                              </m:r>
                              <m:r>
                                <a:rPr lang="en-US" sz="3200">
                                  <a:latin typeface="Cambria Math" panose="02040503050406030204" pitchFamily="18" charset="0"/>
                                </a:rPr>
                                <m:t> </m:t>
                              </m:r>
                              <m:sSub>
                                <m:sSubPr>
                                  <m:ctrlPr>
                                    <a:rPr lang="en-US" sz="3200" i="1">
                                      <a:latin typeface="Cambria Math" panose="02040503050406030204" pitchFamily="18" charset="0"/>
                                    </a:rPr>
                                  </m:ctrlPr>
                                </m:sSubPr>
                                <m:e>
                                  <m:r>
                                    <a:rPr lang="en-US" sz="3200">
                                      <a:latin typeface="Cambria Math" panose="02040503050406030204" pitchFamily="18" charset="0"/>
                                    </a:rPr>
                                    <m:t>𝑉</m:t>
                                  </m:r>
                                </m:e>
                                <m:sub>
                                  <m:r>
                                    <a:rPr lang="en-US" sz="3200">
                                      <a:latin typeface="Cambria Math" panose="02040503050406030204" pitchFamily="18" charset="0"/>
                                    </a:rPr>
                                    <m:t>𝑖</m:t>
                                  </m:r>
                                </m:sub>
                              </m:sSub>
                              <m:r>
                                <a:rPr lang="en-US" sz="3200" smtClean="0">
                                  <a:latin typeface="Cambria Math" panose="02040503050406030204" pitchFamily="18" charset="0"/>
                                </a:rPr>
                                <m:t> </m:t>
                              </m:r>
                              <m:r>
                                <m:rPr>
                                  <m:nor/>
                                </m:rPr>
                                <a:rPr lang="en-US" sz="3200" b="0" i="0" smtClean="0"/>
                                <m:t>in</m:t>
                              </m:r>
                              <m:r>
                                <m:rPr>
                                  <m:nor/>
                                </m:rPr>
                                <a:rPr lang="en-US" sz="3200" b="0" i="0" smtClean="0"/>
                                <m:t> </m:t>
                              </m:r>
                              <m:r>
                                <m:rPr>
                                  <m:nor/>
                                </m:rPr>
                                <a:rPr lang="en-US" sz="3200" b="0" i="0" smtClean="0"/>
                                <m:t>the</m:t>
                              </m:r>
                              <m:r>
                                <m:rPr>
                                  <m:nor/>
                                </m:rPr>
                                <a:rPr lang="en-US" sz="3200" b="0" i="0" smtClean="0"/>
                                <m:t> </m:t>
                              </m:r>
                              <m:r>
                                <m:rPr>
                                  <m:nor/>
                                </m:rPr>
                                <a:rPr lang="en-US" sz="3200" b="0" i="0" smtClean="0"/>
                                <m:t>graph</m:t>
                              </m:r>
                            </m:e>
                          </m:d>
                        </m:e>
                      </m:nary>
                    </m:oMath>
                  </m:oMathPara>
                </a14:m>
                <a:endParaRPr lang="el-GR"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3157092" y="4206724"/>
                <a:ext cx="7556043" cy="1195007"/>
              </a:xfrm>
              <a:prstGeom prst="rect">
                <a:avLst/>
              </a:prstGeom>
              <a:blipFill rotWithShape="0">
                <a:blip r:embed="rId3"/>
                <a:stretch>
                  <a:fillRect/>
                </a:stretch>
              </a:blipFill>
              <a:ln w="38100">
                <a:noFill/>
              </a:ln>
            </p:spPr>
            <p:txBody>
              <a:bodyPr/>
              <a:lstStyle/>
              <a:p>
                <a:r>
                  <a:rPr lang="en-US">
                    <a:noFill/>
                  </a:rPr>
                  <a:t> </a:t>
                </a:r>
              </a:p>
            </p:txBody>
          </p:sp>
        </mc:Fallback>
      </mc:AlternateContent>
      <p:sp>
        <p:nvSpPr>
          <p:cNvPr id="5" name="TextBox 4"/>
          <p:cNvSpPr txBox="1"/>
          <p:nvPr/>
        </p:nvSpPr>
        <p:spPr>
          <a:xfrm>
            <a:off x="1249609" y="4573395"/>
            <a:ext cx="1656223" cy="461665"/>
          </a:xfrm>
          <a:prstGeom prst="rect">
            <a:avLst/>
          </a:prstGeom>
          <a:noFill/>
        </p:spPr>
        <p:txBody>
          <a:bodyPr wrap="none" rtlCol="0">
            <a:spAutoFit/>
          </a:bodyPr>
          <a:lstStyle/>
          <a:p>
            <a:r>
              <a:rPr lang="en-US" sz="2400" dirty="0"/>
              <a:t>In general:</a:t>
            </a:r>
            <a:endParaRPr lang="el-GR" sz="2400" dirty="0"/>
          </a:p>
        </p:txBody>
      </p:sp>
      <p:sp>
        <p:nvSpPr>
          <p:cNvPr id="22" name="Slide Number Placeholder 21"/>
          <p:cNvSpPr>
            <a:spLocks noGrp="1"/>
          </p:cNvSpPr>
          <p:nvPr>
            <p:ph type="sldNum" sz="quarter" idx="12"/>
          </p:nvPr>
        </p:nvSpPr>
        <p:spPr/>
        <p:txBody>
          <a:bodyPr/>
          <a:lstStyle/>
          <a:p>
            <a:pPr>
              <a:defRPr/>
            </a:pPr>
            <a:fld id="{05CCDCE5-4316-4054-8E01-72147F453FFE}" type="slidenum">
              <a:rPr lang="el-GR" smtClean="0"/>
              <a:pPr>
                <a:defRPr/>
              </a:pPr>
              <a:t>19</a:t>
            </a:fld>
            <a:endParaRPr lang="el-GR"/>
          </a:p>
        </p:txBody>
      </p:sp>
      <p:grpSp>
        <p:nvGrpSpPr>
          <p:cNvPr id="13" name="Group 12"/>
          <p:cNvGrpSpPr/>
          <p:nvPr/>
        </p:nvGrpSpPr>
        <p:grpSpPr>
          <a:xfrm>
            <a:off x="609600" y="2016508"/>
            <a:ext cx="3623734" cy="1531515"/>
            <a:chOff x="787399" y="3694956"/>
            <a:chExt cx="3623734" cy="1531515"/>
          </a:xfrm>
        </p:grpSpPr>
        <p:sp>
          <p:nvSpPr>
            <p:cNvPr id="14" name="Rounded Rectangle 13"/>
            <p:cNvSpPr/>
            <p:nvPr/>
          </p:nvSpPr>
          <p:spPr>
            <a:xfrm>
              <a:off x="2104876" y="3694956"/>
              <a:ext cx="1224136"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25000"/>
                    </a:schemeClr>
                  </a:solidFill>
                </a:rPr>
                <a:t>Smoking</a:t>
              </a:r>
              <a:endParaRPr lang="el-GR" dirty="0">
                <a:solidFill>
                  <a:schemeClr val="bg2">
                    <a:lumMod val="25000"/>
                  </a:schemeClr>
                </a:solidFill>
              </a:endParaRPr>
            </a:p>
          </p:txBody>
        </p:sp>
        <p:sp>
          <p:nvSpPr>
            <p:cNvPr id="15" name="Rounded Rectangle 14"/>
            <p:cNvSpPr/>
            <p:nvPr/>
          </p:nvSpPr>
          <p:spPr>
            <a:xfrm>
              <a:off x="787399" y="4817848"/>
              <a:ext cx="1317477" cy="4086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C000"/>
                  </a:solidFill>
                </a:rPr>
                <a:t>Yellow Teeth</a:t>
              </a:r>
              <a:endParaRPr lang="el-GR" sz="1400" dirty="0">
                <a:solidFill>
                  <a:srgbClr val="FFC000"/>
                </a:solidFill>
              </a:endParaRPr>
            </a:p>
          </p:txBody>
        </p:sp>
        <p:sp>
          <p:nvSpPr>
            <p:cNvPr id="16" name="Rounded Rectangle 15"/>
            <p:cNvSpPr/>
            <p:nvPr/>
          </p:nvSpPr>
          <p:spPr>
            <a:xfrm>
              <a:off x="3000487" y="4817848"/>
              <a:ext cx="1410646" cy="408623"/>
            </a:xfrm>
            <a:prstGeom prst="roundRect">
              <a:avLst/>
            </a:prstGeom>
          </p:spPr>
          <p:style>
            <a:lnRef idx="2">
              <a:schemeClr val="dk1"/>
            </a:lnRef>
            <a:fillRef idx="1">
              <a:schemeClr val="lt1"/>
            </a:fillRef>
            <a:effectRef idx="0">
              <a:schemeClr val="dk1"/>
            </a:effectRef>
            <a:fontRef idx="minor">
              <a:schemeClr val="dk1"/>
            </a:fontRef>
          </p:style>
          <p:txBody>
            <a:bodyPr wrap="square" lIns="36000" rIns="36000" rtlCol="0" anchor="ctr">
              <a:spAutoFit/>
            </a:bodyPr>
            <a:lstStyle/>
            <a:p>
              <a:pPr algn="ctr"/>
              <a:r>
                <a:rPr lang="en-US" dirty="0">
                  <a:solidFill>
                    <a:srgbClr val="0070C0"/>
                  </a:solidFill>
                </a:rPr>
                <a:t>CVD</a:t>
              </a:r>
              <a:endParaRPr lang="el-GR" dirty="0">
                <a:solidFill>
                  <a:srgbClr val="0070C0"/>
                </a:solidFill>
              </a:endParaRPr>
            </a:p>
          </p:txBody>
        </p:sp>
        <p:cxnSp>
          <p:nvCxnSpPr>
            <p:cNvPr id="17" name="Straight Arrow Connector 16"/>
            <p:cNvCxnSpPr>
              <a:stCxn id="14" idx="2"/>
              <a:endCxn id="15" idx="0"/>
            </p:cNvCxnSpPr>
            <p:nvPr/>
          </p:nvCxnSpPr>
          <p:spPr>
            <a:xfrm flipH="1">
              <a:off x="1446138" y="4127004"/>
              <a:ext cx="1270806" cy="6908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4" idx="2"/>
              <a:endCxn id="16" idx="0"/>
            </p:cNvCxnSpPr>
            <p:nvPr/>
          </p:nvCxnSpPr>
          <p:spPr>
            <a:xfrm>
              <a:off x="2716944" y="4127004"/>
              <a:ext cx="988866" cy="6908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sp>
        <p:nvSpPr>
          <p:cNvPr id="4" name="TextBox 3"/>
          <p:cNvSpPr txBox="1"/>
          <p:nvPr/>
        </p:nvSpPr>
        <p:spPr>
          <a:xfrm>
            <a:off x="8242110" y="3252105"/>
            <a:ext cx="3111690" cy="646331"/>
          </a:xfrm>
          <a:prstGeom prst="rect">
            <a:avLst/>
          </a:prstGeom>
          <a:noFill/>
          <a:ln>
            <a:solidFill>
              <a:schemeClr val="accent1"/>
            </a:solidFill>
          </a:ln>
        </p:spPr>
        <p:txBody>
          <a:bodyPr wrap="square" rtlCol="0">
            <a:spAutoFit/>
          </a:bodyPr>
          <a:lstStyle/>
          <a:p>
            <a:r>
              <a:rPr lang="en-US" dirty="0"/>
              <a:t>Dropped because of the Markov Condition</a:t>
            </a:r>
          </a:p>
        </p:txBody>
      </p:sp>
      <p:cxnSp>
        <p:nvCxnSpPr>
          <p:cNvPr id="7" name="Straight Arrow Connector 6"/>
          <p:cNvCxnSpPr>
            <a:stCxn id="4" idx="0"/>
          </p:cNvCxnSpPr>
          <p:nvPr/>
        </p:nvCxnSpPr>
        <p:spPr>
          <a:xfrm flipH="1" flipV="1">
            <a:off x="9082007" y="2834617"/>
            <a:ext cx="715948" cy="417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0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Messages</a:t>
            </a:r>
          </a:p>
        </p:txBody>
      </p:sp>
      <p:sp>
        <p:nvSpPr>
          <p:cNvPr id="3" name="Content Placeholder 2"/>
          <p:cNvSpPr>
            <a:spLocks noGrp="1"/>
          </p:cNvSpPr>
          <p:nvPr>
            <p:ph idx="1"/>
          </p:nvPr>
        </p:nvSpPr>
        <p:spPr/>
        <p:txBody>
          <a:bodyPr/>
          <a:lstStyle/>
          <a:p>
            <a:r>
              <a:rPr lang="en-US" dirty="0"/>
              <a:t>Feature Selection is </a:t>
            </a:r>
            <a:r>
              <a:rPr lang="en-US" i="1" dirty="0"/>
              <a:t>arguably the main tool</a:t>
            </a:r>
            <a:r>
              <a:rPr lang="en-US" dirty="0"/>
              <a:t> for knowledge discovery</a:t>
            </a:r>
          </a:p>
          <a:p>
            <a:r>
              <a:rPr lang="en-US" dirty="0"/>
              <a:t>Causal models help understand the feature selection problem, in a non-parametric way</a:t>
            </a:r>
          </a:p>
          <a:p>
            <a:r>
              <a:rPr lang="en-US" dirty="0"/>
              <a:t>Causally-inspired algorithms</a:t>
            </a:r>
          </a:p>
          <a:p>
            <a:pPr lvl="1"/>
            <a:r>
              <a:rPr lang="en-US" dirty="0"/>
              <a:t>Provide theoretical guarantees</a:t>
            </a:r>
          </a:p>
          <a:p>
            <a:pPr lvl="1"/>
            <a:r>
              <a:rPr lang="en-US" dirty="0"/>
              <a:t>Applicable to any type of data for which a conditional independence test is available</a:t>
            </a:r>
          </a:p>
          <a:p>
            <a:pPr lvl="1"/>
            <a:r>
              <a:rPr lang="en-US" dirty="0"/>
              <a:t>Scale up to tens of millions of features </a:t>
            </a:r>
            <a:r>
              <a:rPr lang="en-US" b="1" dirty="0"/>
              <a:t>and</a:t>
            </a:r>
            <a:r>
              <a:rPr lang="en-US" dirty="0"/>
              <a:t> tens of millions of rows (</a:t>
            </a:r>
            <a:r>
              <a:rPr lang="en-US" b="1" dirty="0"/>
              <a:t>Big Volume Data</a:t>
            </a:r>
            <a:r>
              <a:rPr lang="en-US" dirty="0"/>
              <a:t>)</a:t>
            </a:r>
          </a:p>
          <a:p>
            <a:pPr lvl="1"/>
            <a:r>
              <a:rPr lang="en-US" dirty="0"/>
              <a:t>Competitive predictive performance against alternatives (e.g., Lasso)</a:t>
            </a:r>
          </a:p>
          <a:p>
            <a:pPr lvl="1"/>
            <a:r>
              <a:rPr lang="en-US" dirty="0"/>
              <a:t>Can find multiple, statistically-equivalent solutions</a:t>
            </a:r>
          </a:p>
          <a:p>
            <a:pPr lvl="1"/>
            <a:r>
              <a:rPr lang="en-US" dirty="0"/>
              <a:t>Solution(s) has intuitive causal interpretation</a:t>
            </a:r>
          </a:p>
          <a:p>
            <a:pPr lvl="1"/>
            <a:r>
              <a:rPr lang="en-US" dirty="0"/>
              <a:t>Robust, efficient implementations available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8776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ASSUMPTIONS</a:t>
            </a:r>
          </a:p>
        </p:txBody>
      </p:sp>
      <p:sp>
        <p:nvSpPr>
          <p:cNvPr id="8" name="Rectangle 7"/>
          <p:cNvSpPr/>
          <p:nvPr/>
        </p:nvSpPr>
        <p:spPr>
          <a:xfrm>
            <a:off x="6096000" y="1508789"/>
            <a:ext cx="5280587" cy="954302"/>
          </a:xfrm>
          <a:prstGeom prst="rect">
            <a:avLst/>
          </a:prstGeom>
          <a:ln>
            <a:noFill/>
          </a:ln>
        </p:spPr>
        <p:txBody>
          <a:bodyPr wrap="square" lIns="91440" tIns="45721" rIns="91440" bIns="45721">
            <a:spAutoFit/>
          </a:bodyPr>
          <a:lstStyle/>
          <a:p>
            <a:r>
              <a:rPr lang="en-US" sz="1867" b="1" dirty="0">
                <a:latin typeface="Calibri" pitchFamily="34" charset="0"/>
              </a:rPr>
              <a:t>Markov Condition:</a:t>
            </a:r>
          </a:p>
          <a:p>
            <a:r>
              <a:rPr lang="en-US" sz="1867" dirty="0">
                <a:latin typeface="Calibri" pitchFamily="34" charset="0"/>
              </a:rPr>
              <a:t>Every variable is independent of </a:t>
            </a:r>
            <a:r>
              <a:rPr lang="en-US" sz="1867" b="1" dirty="0">
                <a:solidFill>
                  <a:schemeClr val="accent2"/>
                </a:solidFill>
                <a:latin typeface="Calibri" pitchFamily="34" charset="0"/>
              </a:rPr>
              <a:t>its non-descendants </a:t>
            </a:r>
            <a:r>
              <a:rPr lang="en-US" sz="1867" dirty="0">
                <a:latin typeface="Calibri" pitchFamily="34" charset="0"/>
              </a:rPr>
              <a:t>given its </a:t>
            </a:r>
            <a:r>
              <a:rPr lang="en-US" sz="1867" b="1" dirty="0">
                <a:solidFill>
                  <a:schemeClr val="accent2"/>
                </a:solidFill>
                <a:latin typeface="Calibri" pitchFamily="34" charset="0"/>
              </a:rPr>
              <a:t>parents</a:t>
            </a:r>
            <a:r>
              <a:rPr lang="en-US" sz="1867" dirty="0">
                <a:latin typeface="Calibri" pitchFamily="34" charset="0"/>
              </a:rPr>
              <a:t>.</a:t>
            </a:r>
            <a:endParaRPr lang="el-GR" sz="1600" dirty="0">
              <a:latin typeface="Calibri"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2047028" y="3746231"/>
                <a:ext cx="1488741" cy="379658"/>
              </a:xfrm>
              <a:prstGeom prst="rect">
                <a:avLst/>
              </a:prstGeom>
            </p:spPr>
            <p:txBody>
              <a:bodyPr wrap="none" lIns="91440" tIns="45721" rIns="91440" bIns="45721">
                <a:spAutoFit/>
              </a:bodyPr>
              <a:lstStyle/>
              <a:p>
                <a:pPr/>
                <a14:m>
                  <m:oMathPara xmlns:m="http://schemas.openxmlformats.org/officeDocument/2006/math">
                    <m:oMathParaPr>
                      <m:jc m:val="centerGroup"/>
                    </m:oMathParaPr>
                    <m:oMath xmlns:m="http://schemas.openxmlformats.org/officeDocument/2006/math">
                      <m:r>
                        <a:rPr lang="en-US" sz="1867" i="1" dirty="0">
                          <a:latin typeface="Cambria Math"/>
                          <a:sym typeface="Symbol"/>
                        </a:rPr>
                        <m:t>𝐼𝑛𝑑</m:t>
                      </m:r>
                      <m:r>
                        <a:rPr lang="en-US" sz="1867" i="1" dirty="0">
                          <a:latin typeface="Cambria Math" panose="02040503050406030204" pitchFamily="18" charset="0"/>
                          <a:sym typeface="Symbol"/>
                        </a:rPr>
                        <m:t>(</m:t>
                      </m:r>
                      <m:r>
                        <a:rPr lang="en-US" sz="1867" i="1" dirty="0">
                          <a:latin typeface="Cambria Math" panose="02040503050406030204" pitchFamily="18" charset="0"/>
                          <a:sym typeface="Symbol"/>
                        </a:rPr>
                        <m:t>𝑌</m:t>
                      </m:r>
                      <m:r>
                        <a:rPr lang="en-US" sz="1867" i="1" dirty="0">
                          <a:latin typeface="Cambria Math"/>
                        </a:rPr>
                        <m:t>,</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𝑍</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𝑋</m:t>
                      </m:r>
                      <m:r>
                        <a:rPr lang="en-US" sz="1867" i="1" dirty="0">
                          <a:latin typeface="Cambria Math" panose="02040503050406030204" pitchFamily="18" charset="0"/>
                          <a:sym typeface="Symbol"/>
                        </a:rPr>
                        <m:t>)</m:t>
                      </m:r>
                    </m:oMath>
                  </m:oMathPara>
                </a14:m>
                <a:endParaRPr lang="en-US" sz="1867" dirty="0"/>
              </a:p>
            </p:txBody>
          </p:sp>
        </mc:Choice>
        <mc:Fallback xmlns="">
          <p:sp>
            <p:nvSpPr>
              <p:cNvPr id="16" name="Rectangle 15"/>
              <p:cNvSpPr>
                <a:spLocks noRot="1" noChangeAspect="1" noMove="1" noResize="1" noEditPoints="1" noAdjustHandles="1" noChangeArrowheads="1" noChangeShapeType="1" noTextEdit="1"/>
              </p:cNvSpPr>
              <p:nvPr/>
            </p:nvSpPr>
            <p:spPr>
              <a:xfrm>
                <a:off x="1535271" y="2809673"/>
                <a:ext cx="1110560" cy="284693"/>
              </a:xfrm>
              <a:prstGeom prst="rect">
                <a:avLst/>
              </a:prstGeom>
              <a:blipFill rotWithShape="1">
                <a:blip r:embed="rId3"/>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871531" y="4320685"/>
                <a:ext cx="1641796" cy="1528947"/>
              </a:xfrm>
              <a:prstGeom prst="rect">
                <a:avLst/>
              </a:prstGeom>
            </p:spPr>
            <p:txBody>
              <a:bodyPr wrap="none" lIns="91440" tIns="45721" rIns="91440" bIns="45721">
                <a:spAutoFit/>
              </a:bodyPr>
              <a:lstStyle/>
              <a:p>
                <a:pPr/>
                <a14:m>
                  <m:oMathPara xmlns:m="http://schemas.openxmlformats.org/officeDocument/2006/math">
                    <m:oMathParaPr>
                      <m:jc m:val="centerGroup"/>
                    </m:oMathParaPr>
                    <m:oMath xmlns:m="http://schemas.openxmlformats.org/officeDocument/2006/math">
                      <m:r>
                        <a:rPr lang="en-US" sz="1867" i="1" dirty="0" smtClean="0">
                          <a:latin typeface="Cambria Math"/>
                          <a:sym typeface="Symbol"/>
                        </a:rPr>
                        <m:t>𝐷</m:t>
                      </m:r>
                      <m:r>
                        <m:rPr>
                          <m:sty m:val="p"/>
                        </m:rPr>
                        <a:rPr lang="en-US" sz="1867" dirty="0">
                          <a:latin typeface="Cambria Math"/>
                          <a:sym typeface="Symbol"/>
                        </a:rPr>
                        <m:t>e</m:t>
                      </m:r>
                      <m:r>
                        <a:rPr lang="en-US" sz="1867" i="1" dirty="0">
                          <a:latin typeface="Cambria Math"/>
                          <a:sym typeface="Symbol"/>
                        </a:rPr>
                        <m:t>𝑝</m:t>
                      </m:r>
                      <m:r>
                        <a:rPr lang="en-US" sz="1867" i="1" dirty="0">
                          <a:latin typeface="Cambria Math" panose="02040503050406030204" pitchFamily="18" charset="0"/>
                          <a:sym typeface="Symbol"/>
                        </a:rPr>
                        <m:t>(</m:t>
                      </m:r>
                      <m:r>
                        <a:rPr lang="en-US" sz="1867" i="1" dirty="0">
                          <a:latin typeface="Cambria Math" panose="02040503050406030204" pitchFamily="18" charset="0"/>
                          <a:sym typeface="Symbol"/>
                        </a:rPr>
                        <m:t>𝑌</m:t>
                      </m:r>
                      <m:r>
                        <a:rPr lang="en-US" sz="1867" i="1" dirty="0">
                          <a:latin typeface="Cambria Math"/>
                        </a:rPr>
                        <m:t>,</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𝑍</m:t>
                      </m:r>
                      <m:r>
                        <a:rPr lang="en-US" sz="1867" i="1" dirty="0">
                          <a:latin typeface="Cambria Math" panose="02040503050406030204" pitchFamily="18" charset="0"/>
                          <a:sym typeface="Symbol"/>
                        </a:rPr>
                        <m:t> |  ∅)</m:t>
                      </m:r>
                    </m:oMath>
                  </m:oMathPara>
                </a14:m>
                <a:endParaRPr lang="en-US" sz="1867" dirty="0">
                  <a:sym typeface="Symbol"/>
                </a:endParaRPr>
              </a:p>
              <a:p>
                <a:pPr/>
                <a14:m>
                  <m:oMathPara xmlns:m="http://schemas.openxmlformats.org/officeDocument/2006/math">
                    <m:oMathParaPr>
                      <m:jc m:val="centerGroup"/>
                    </m:oMathParaPr>
                    <m:oMath xmlns:m="http://schemas.openxmlformats.org/officeDocument/2006/math">
                      <m:r>
                        <a:rPr lang="en-US" sz="1867" i="1" dirty="0">
                          <a:latin typeface="Cambria Math"/>
                          <a:sym typeface="Symbol"/>
                        </a:rPr>
                        <m:t>𝐷</m:t>
                      </m:r>
                      <m:r>
                        <m:rPr>
                          <m:sty m:val="p"/>
                        </m:rPr>
                        <a:rPr lang="en-US" sz="1867" dirty="0">
                          <a:latin typeface="Cambria Math"/>
                          <a:sym typeface="Symbol"/>
                        </a:rPr>
                        <m:t>e</m:t>
                      </m:r>
                      <m:r>
                        <a:rPr lang="en-US" sz="1867" i="1" dirty="0">
                          <a:latin typeface="Cambria Math"/>
                          <a:sym typeface="Symbol"/>
                        </a:rPr>
                        <m:t>𝑝</m:t>
                      </m:r>
                      <m:r>
                        <a:rPr lang="en-US" sz="1867" i="1" dirty="0">
                          <a:latin typeface="Cambria Math" panose="02040503050406030204" pitchFamily="18" charset="0"/>
                          <a:sym typeface="Symbol"/>
                        </a:rPr>
                        <m:t>(</m:t>
                      </m:r>
                      <m:r>
                        <a:rPr lang="en-US" sz="1867" b="0" i="1" dirty="0" smtClean="0">
                          <a:latin typeface="Cambria Math" panose="02040503050406030204" pitchFamily="18" charset="0"/>
                          <a:sym typeface="Symbol"/>
                        </a:rPr>
                        <m:t>𝑋</m:t>
                      </m:r>
                      <m:r>
                        <a:rPr lang="en-US" sz="1867" i="1" dirty="0">
                          <a:latin typeface="Cambria Math"/>
                        </a:rPr>
                        <m:t>,</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𝑍</m:t>
                      </m:r>
                      <m:r>
                        <a:rPr lang="en-US" sz="1867" i="1" dirty="0">
                          <a:latin typeface="Cambria Math" panose="02040503050406030204" pitchFamily="18" charset="0"/>
                          <a:sym typeface="Symbol"/>
                        </a:rPr>
                        <m:t> |  ∅)</m:t>
                      </m:r>
                    </m:oMath>
                  </m:oMathPara>
                </a14:m>
                <a:endParaRPr lang="en-US" sz="1867" dirty="0">
                  <a:sym typeface="Symbol"/>
                </a:endParaRPr>
              </a:p>
              <a:p>
                <a:pPr/>
                <a14:m>
                  <m:oMathPara xmlns:m="http://schemas.openxmlformats.org/officeDocument/2006/math">
                    <m:oMathParaPr>
                      <m:jc m:val="centerGroup"/>
                    </m:oMathParaPr>
                    <m:oMath xmlns:m="http://schemas.openxmlformats.org/officeDocument/2006/math">
                      <m:r>
                        <a:rPr lang="en-US" sz="1867" i="1" dirty="0">
                          <a:latin typeface="Cambria Math"/>
                          <a:sym typeface="Symbol"/>
                        </a:rPr>
                        <m:t>𝐷𝑒𝑝</m:t>
                      </m:r>
                      <m:r>
                        <a:rPr lang="en-US" sz="1867" i="1" dirty="0">
                          <a:latin typeface="Cambria Math" panose="02040503050406030204" pitchFamily="18" charset="0"/>
                          <a:sym typeface="Symbol"/>
                        </a:rPr>
                        <m:t>(</m:t>
                      </m:r>
                      <m:r>
                        <a:rPr lang="en-US" sz="1867" i="1" dirty="0">
                          <a:latin typeface="Cambria Math"/>
                          <a:sym typeface="Symbol"/>
                        </a:rPr>
                        <m:t>𝑋</m:t>
                      </m:r>
                      <m:r>
                        <a:rPr lang="en-US" sz="1867" i="1" dirty="0">
                          <a:latin typeface="Cambria Math"/>
                        </a:rPr>
                        <m:t>,</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𝑍</m:t>
                      </m:r>
                      <m:r>
                        <a:rPr lang="en-US" sz="1867" i="1" dirty="0">
                          <a:latin typeface="Cambria Math" panose="02040503050406030204" pitchFamily="18" charset="0"/>
                          <a:sym typeface="Symbol"/>
                        </a:rPr>
                        <m:t> |  </m:t>
                      </m:r>
                      <m:r>
                        <a:rPr lang="en-US" sz="1867" i="1" dirty="0">
                          <a:latin typeface="Cambria Math" panose="02040503050406030204" pitchFamily="18" charset="0"/>
                          <a:sym typeface="Symbol"/>
                        </a:rPr>
                        <m:t>𝑌</m:t>
                      </m:r>
                      <m:r>
                        <a:rPr lang="en-US" sz="1867" i="1" dirty="0">
                          <a:latin typeface="Cambria Math" panose="02040503050406030204" pitchFamily="18" charset="0"/>
                          <a:sym typeface="Symbol"/>
                        </a:rPr>
                        <m:t>)</m:t>
                      </m:r>
                    </m:oMath>
                  </m:oMathPara>
                </a14:m>
                <a:endParaRPr lang="en-US" sz="1867" dirty="0"/>
              </a:p>
              <a:p>
                <a:pPr/>
                <a14:m>
                  <m:oMathPara xmlns:m="http://schemas.openxmlformats.org/officeDocument/2006/math">
                    <m:oMathParaPr>
                      <m:jc m:val="centerGroup"/>
                    </m:oMathParaPr>
                    <m:oMath xmlns:m="http://schemas.openxmlformats.org/officeDocument/2006/math">
                      <m:r>
                        <a:rPr lang="en-US" sz="1867" i="1" dirty="0">
                          <a:latin typeface="Cambria Math"/>
                          <a:sym typeface="Symbol"/>
                        </a:rPr>
                        <m:t>𝐷𝑒𝑝</m:t>
                      </m:r>
                      <m:r>
                        <a:rPr lang="en-US" sz="1867" i="1" dirty="0">
                          <a:latin typeface="Cambria Math" panose="02040503050406030204" pitchFamily="18" charset="0"/>
                          <a:sym typeface="Symbol"/>
                        </a:rPr>
                        <m:t>(</m:t>
                      </m:r>
                      <m:r>
                        <a:rPr lang="en-US" sz="1867" i="1" dirty="0">
                          <a:latin typeface="Cambria Math" panose="02040503050406030204" pitchFamily="18" charset="0"/>
                          <a:sym typeface="Symbol"/>
                        </a:rPr>
                        <m:t>𝑌</m:t>
                      </m:r>
                      <m:r>
                        <a:rPr lang="en-US" sz="1867" i="1" dirty="0">
                          <a:latin typeface="Cambria Math"/>
                          <a:sym typeface="Symbol"/>
                        </a:rPr>
                        <m:t>,</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𝑋</m:t>
                      </m:r>
                      <m:r>
                        <a:rPr lang="en-US" sz="1867" i="1" dirty="0">
                          <a:latin typeface="Cambria Math" panose="02040503050406030204" pitchFamily="18" charset="0"/>
                          <a:sym typeface="Symbol"/>
                        </a:rPr>
                        <m:t> |  ∅)</m:t>
                      </m:r>
                    </m:oMath>
                  </m:oMathPara>
                </a14:m>
                <a:endParaRPr lang="en-US" sz="1867" dirty="0"/>
              </a:p>
              <a:p>
                <a:pPr/>
                <a14:m>
                  <m:oMathPara xmlns:m="http://schemas.openxmlformats.org/officeDocument/2006/math">
                    <m:oMathParaPr>
                      <m:jc m:val="centerGroup"/>
                    </m:oMathParaPr>
                    <m:oMath xmlns:m="http://schemas.openxmlformats.org/officeDocument/2006/math">
                      <m:r>
                        <a:rPr lang="en-US" sz="1867" i="1" dirty="0">
                          <a:latin typeface="Cambria Math"/>
                          <a:sym typeface="Symbol"/>
                        </a:rPr>
                        <m:t>𝐷𝑒𝑝</m:t>
                      </m:r>
                      <m:r>
                        <a:rPr lang="en-US" sz="1867" i="1" dirty="0">
                          <a:latin typeface="Cambria Math" panose="02040503050406030204" pitchFamily="18" charset="0"/>
                          <a:sym typeface="Symbol"/>
                        </a:rPr>
                        <m:t>(</m:t>
                      </m:r>
                      <m:r>
                        <a:rPr lang="en-US" sz="1867" i="1" dirty="0">
                          <a:latin typeface="Cambria Math" panose="02040503050406030204" pitchFamily="18" charset="0"/>
                          <a:sym typeface="Symbol"/>
                        </a:rPr>
                        <m:t>𝑌</m:t>
                      </m:r>
                      <m:r>
                        <a:rPr lang="en-US" sz="1867" i="1" dirty="0">
                          <a:latin typeface="Cambria Math"/>
                        </a:rPr>
                        <m:t>,</m:t>
                      </m:r>
                      <m:r>
                        <a:rPr lang="en-US" sz="1867" i="1" dirty="0">
                          <a:latin typeface="Cambria Math" panose="02040503050406030204" pitchFamily="18" charset="0"/>
                          <a:sym typeface="Symbol"/>
                        </a:rPr>
                        <m:t> </m:t>
                      </m:r>
                      <m:r>
                        <a:rPr lang="en-US" sz="1867" i="1" dirty="0">
                          <a:latin typeface="Cambria Math" panose="02040503050406030204" pitchFamily="18" charset="0"/>
                          <a:sym typeface="Symbol"/>
                        </a:rPr>
                        <m:t>𝑋</m:t>
                      </m:r>
                      <m:r>
                        <a:rPr lang="en-US" sz="1867" i="1" dirty="0">
                          <a:latin typeface="Cambria Math" panose="02040503050406030204" pitchFamily="18" charset="0"/>
                          <a:sym typeface="Symbol"/>
                        </a:rPr>
                        <m:t> |  </m:t>
                      </m:r>
                      <m:r>
                        <a:rPr lang="en-US" sz="1867" i="1" dirty="0">
                          <a:latin typeface="Cambria Math" panose="02040503050406030204" pitchFamily="18" charset="0"/>
                          <a:sym typeface="Symbol"/>
                        </a:rPr>
                        <m:t>𝑍</m:t>
                      </m:r>
                      <m:r>
                        <a:rPr lang="en-US" sz="1867" i="1" dirty="0">
                          <a:latin typeface="Cambria Math" panose="02040503050406030204" pitchFamily="18" charset="0"/>
                          <a:sym typeface="Symbol"/>
                        </a:rPr>
                        <m:t>)</m:t>
                      </m:r>
                    </m:oMath>
                  </m:oMathPara>
                </a14:m>
                <a:endParaRPr lang="en-US" sz="1867" dirty="0"/>
              </a:p>
            </p:txBody>
          </p:sp>
        </mc:Choice>
        <mc:Fallback xmlns="">
          <p:sp>
            <p:nvSpPr>
              <p:cNvPr id="17" name="Rectangle 16"/>
              <p:cNvSpPr>
                <a:spLocks noRot="1" noChangeAspect="1" noMove="1" noResize="1" noEditPoints="1" noAdjustHandles="1" noChangeArrowheads="1" noChangeShapeType="1" noTextEdit="1"/>
              </p:cNvSpPr>
              <p:nvPr/>
            </p:nvSpPr>
            <p:spPr>
              <a:xfrm>
                <a:off x="1871531" y="4320685"/>
                <a:ext cx="1641796" cy="1528947"/>
              </a:xfrm>
              <a:prstGeom prst="rect">
                <a:avLst/>
              </a:prstGeom>
              <a:blipFill>
                <a:blip r:embed="rId4"/>
                <a:stretch>
                  <a:fillRect b="-2789"/>
                </a:stretch>
              </a:blipFill>
            </p:spPr>
            <p:txBody>
              <a:bodyPr/>
              <a:lstStyle/>
              <a:p>
                <a:r>
                  <a:rPr lang="el-GR">
                    <a:noFill/>
                  </a:rPr>
                  <a:t> </a:t>
                </a:r>
              </a:p>
            </p:txBody>
          </p:sp>
        </mc:Fallback>
      </mc:AlternateContent>
      <p:sp>
        <p:nvSpPr>
          <p:cNvPr id="18" name="Rectangle 17"/>
          <p:cNvSpPr/>
          <p:nvPr/>
        </p:nvSpPr>
        <p:spPr>
          <a:xfrm>
            <a:off x="6096000" y="3236205"/>
            <a:ext cx="5280587" cy="1241624"/>
          </a:xfrm>
          <a:prstGeom prst="rect">
            <a:avLst/>
          </a:prstGeom>
          <a:ln>
            <a:noFill/>
          </a:ln>
        </p:spPr>
        <p:txBody>
          <a:bodyPr wrap="square" lIns="91440" tIns="45721" rIns="91440" bIns="45721">
            <a:spAutoFit/>
          </a:bodyPr>
          <a:lstStyle/>
          <a:p>
            <a:r>
              <a:rPr lang="en-US" sz="1867" b="1" dirty="0">
                <a:latin typeface="Calibri" pitchFamily="34" charset="0"/>
              </a:rPr>
              <a:t>Faithfulness Assumption:</a:t>
            </a:r>
          </a:p>
          <a:p>
            <a:r>
              <a:rPr lang="en-US" sz="1867" dirty="0"/>
              <a:t>Independences stem </a:t>
            </a:r>
            <a:r>
              <a:rPr lang="en-US" sz="1867" b="1" dirty="0">
                <a:solidFill>
                  <a:schemeClr val="accent2"/>
                </a:solidFill>
                <a:latin typeface="Calibri" pitchFamily="34" charset="0"/>
              </a:rPr>
              <a:t>only</a:t>
            </a:r>
            <a:r>
              <a:rPr lang="en-US" sz="1867" dirty="0"/>
              <a:t> from the network structure, </a:t>
            </a:r>
            <a:r>
              <a:rPr lang="en-US" sz="1867" b="1" dirty="0">
                <a:solidFill>
                  <a:schemeClr val="accent2"/>
                </a:solidFill>
                <a:latin typeface="Calibri" pitchFamily="34" charset="0"/>
              </a:rPr>
              <a:t>not the parameterization </a:t>
            </a:r>
            <a:r>
              <a:rPr lang="en-US" sz="1867" dirty="0"/>
              <a:t>of the distribution.</a:t>
            </a:r>
            <a:endParaRPr lang="el-GR" sz="1600" dirty="0">
              <a:latin typeface="Calibri" pitchFamily="34" charset="0"/>
            </a:endParaRPr>
          </a:p>
        </p:txBody>
      </p:sp>
      <p:sp>
        <p:nvSpPr>
          <p:cNvPr id="19" name="TextBox 18"/>
          <p:cNvSpPr txBox="1"/>
          <p:nvPr/>
        </p:nvSpPr>
        <p:spPr>
          <a:xfrm>
            <a:off x="6096000" y="4921749"/>
            <a:ext cx="5208587" cy="1528947"/>
          </a:xfrm>
          <a:prstGeom prst="rect">
            <a:avLst/>
          </a:prstGeom>
          <a:noFill/>
          <a:ln>
            <a:noFill/>
          </a:ln>
        </p:spPr>
        <p:txBody>
          <a:bodyPr wrap="square" lIns="91440" tIns="45721" rIns="91440" bIns="45721" rtlCol="0">
            <a:spAutoFit/>
          </a:bodyPr>
          <a:lstStyle/>
          <a:p>
            <a:r>
              <a:rPr lang="en-US" sz="1867" dirty="0"/>
              <a:t>Some independencies are determined explicitly by the MC, some are entailed using probability theory</a:t>
            </a:r>
          </a:p>
          <a:p>
            <a:endParaRPr lang="en-US" sz="1867" dirty="0"/>
          </a:p>
          <a:p>
            <a:r>
              <a:rPr lang="en-US" sz="1867" dirty="0"/>
              <a:t>All independencies in </a:t>
            </a:r>
            <a:r>
              <a:rPr lang="en-US" sz="1867" b="1" dirty="0">
                <a:latin typeface="Lucida Calligraphy" panose="03010101010101010101" pitchFamily="66" charset="0"/>
              </a:rPr>
              <a:t>J</a:t>
            </a:r>
            <a:r>
              <a:rPr lang="en-US" sz="1867" b="1" dirty="0">
                <a:solidFill>
                  <a:schemeClr val="accent1"/>
                </a:solidFill>
                <a:latin typeface="Lucida Calligraphy" panose="03010101010101010101" pitchFamily="66" charset="0"/>
              </a:rPr>
              <a:t> </a:t>
            </a:r>
            <a:r>
              <a:rPr lang="en-US" sz="1867" dirty="0"/>
              <a:t>can be identified in </a:t>
            </a:r>
            <a:r>
              <a:rPr lang="en-US" sz="1867" b="1" dirty="0">
                <a:latin typeface="Lucida Calligraphy" panose="03010101010101010101" pitchFamily="66" charset="0"/>
              </a:rPr>
              <a:t>G</a:t>
            </a:r>
            <a:r>
              <a:rPr lang="en-US" sz="1867" b="1" dirty="0">
                <a:solidFill>
                  <a:schemeClr val="accent1"/>
                </a:solidFill>
                <a:latin typeface="Lucida Calligraphy" panose="03010101010101010101" pitchFamily="66" charset="0"/>
              </a:rPr>
              <a:t> </a:t>
            </a:r>
            <a:r>
              <a:rPr lang="en-US" sz="1867" dirty="0"/>
              <a:t> using the graphical criterion of </a:t>
            </a:r>
            <a:r>
              <a:rPr lang="en-US" sz="1867" b="1" dirty="0">
                <a:solidFill>
                  <a:schemeClr val="accent2">
                    <a:lumMod val="75000"/>
                  </a:schemeClr>
                </a:solidFill>
              </a:rPr>
              <a:t>d-separation. </a:t>
            </a:r>
          </a:p>
        </p:txBody>
      </p:sp>
      <p:grpSp>
        <p:nvGrpSpPr>
          <p:cNvPr id="27" name="Group 26"/>
          <p:cNvGrpSpPr/>
          <p:nvPr/>
        </p:nvGrpSpPr>
        <p:grpSpPr>
          <a:xfrm>
            <a:off x="1854748" y="1780325"/>
            <a:ext cx="1933017" cy="1582055"/>
            <a:chOff x="899500" y="2765220"/>
            <a:chExt cx="1911412" cy="1727315"/>
          </a:xfrm>
        </p:grpSpPr>
        <p:sp>
          <p:nvSpPr>
            <p:cNvPr id="29" name="Rounded Rectangle 28"/>
            <p:cNvSpPr/>
            <p:nvPr/>
          </p:nvSpPr>
          <p:spPr>
            <a:xfrm>
              <a:off x="1698104" y="2765220"/>
              <a:ext cx="488896"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1" dirty="0">
                  <a:solidFill>
                    <a:schemeClr val="bg2">
                      <a:lumMod val="25000"/>
                    </a:schemeClr>
                  </a:solidFill>
                </a:rPr>
                <a:t>X</a:t>
              </a:r>
              <a:endParaRPr lang="el-GR" sz="1351" dirty="0">
                <a:solidFill>
                  <a:schemeClr val="bg2">
                    <a:lumMod val="25000"/>
                  </a:schemeClr>
                </a:solidFill>
              </a:endParaRPr>
            </a:p>
          </p:txBody>
        </p:sp>
        <p:sp>
          <p:nvSpPr>
            <p:cNvPr id="30" name="Rounded Rectangle 29"/>
            <p:cNvSpPr/>
            <p:nvPr/>
          </p:nvSpPr>
          <p:spPr>
            <a:xfrm>
              <a:off x="899500" y="4060487"/>
              <a:ext cx="504496" cy="432048"/>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351" dirty="0">
                  <a:solidFill>
                    <a:schemeClr val="tx1"/>
                  </a:solidFill>
                </a:rPr>
                <a:t>Y</a:t>
              </a:r>
              <a:endParaRPr lang="el-GR" sz="1351" dirty="0">
                <a:solidFill>
                  <a:schemeClr val="tx1"/>
                </a:solidFill>
              </a:endParaRPr>
            </a:p>
          </p:txBody>
        </p:sp>
        <p:sp>
          <p:nvSpPr>
            <p:cNvPr id="31" name="Rounded Rectangle 30"/>
            <p:cNvSpPr/>
            <p:nvPr/>
          </p:nvSpPr>
          <p:spPr>
            <a:xfrm>
              <a:off x="2357504" y="4071192"/>
              <a:ext cx="453408" cy="362645"/>
            </a:xfrm>
            <a:prstGeom prst="roundRect">
              <a:avLst/>
            </a:prstGeom>
            <a:solidFill>
              <a:srgbClr val="56CAA6"/>
            </a:solidFill>
          </p:spPr>
          <p:style>
            <a:lnRef idx="2">
              <a:schemeClr val="dk1"/>
            </a:lnRef>
            <a:fillRef idx="1">
              <a:schemeClr val="lt1"/>
            </a:fillRef>
            <a:effectRef idx="0">
              <a:schemeClr val="dk1"/>
            </a:effectRef>
            <a:fontRef idx="minor">
              <a:schemeClr val="dk1"/>
            </a:fontRef>
          </p:style>
          <p:txBody>
            <a:bodyPr wrap="square" lIns="27001" rIns="27001" rtlCol="0" anchor="ctr">
              <a:spAutoFit/>
            </a:bodyPr>
            <a:lstStyle/>
            <a:p>
              <a:pPr algn="ctr"/>
              <a:r>
                <a:rPr lang="en-US" sz="1351" dirty="0">
                  <a:solidFill>
                    <a:schemeClr val="tx1"/>
                  </a:solidFill>
                </a:rPr>
                <a:t>Z</a:t>
              </a:r>
              <a:endParaRPr lang="el-GR" sz="1351" dirty="0">
                <a:solidFill>
                  <a:schemeClr val="tx1"/>
                </a:solidFill>
              </a:endParaRPr>
            </a:p>
          </p:txBody>
        </p:sp>
        <p:cxnSp>
          <p:nvCxnSpPr>
            <p:cNvPr id="32" name="Straight Arrow Connector 31"/>
            <p:cNvCxnSpPr>
              <a:stCxn id="29" idx="2"/>
              <a:endCxn id="30" idx="0"/>
            </p:cNvCxnSpPr>
            <p:nvPr/>
          </p:nvCxnSpPr>
          <p:spPr>
            <a:xfrm flipH="1">
              <a:off x="1151748" y="3197268"/>
              <a:ext cx="790804" cy="863219"/>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29" idx="2"/>
              <a:endCxn id="31" idx="0"/>
            </p:cNvCxnSpPr>
            <p:nvPr/>
          </p:nvCxnSpPr>
          <p:spPr>
            <a:xfrm>
              <a:off x="1942552" y="3197268"/>
              <a:ext cx="641656" cy="873923"/>
            </a:xfrm>
            <a:prstGeom prst="straightConnector1">
              <a:avLst/>
            </a:prstGeom>
            <a:ln>
              <a:tailEnd type="stealth" w="lg" len="lg"/>
            </a:ln>
          </p:spPr>
          <p:style>
            <a:lnRef idx="2">
              <a:schemeClr val="dk1"/>
            </a:lnRef>
            <a:fillRef idx="0">
              <a:schemeClr val="dk1"/>
            </a:fillRef>
            <a:effectRef idx="1">
              <a:schemeClr val="dk1"/>
            </a:effectRef>
            <a:fontRef idx="minor">
              <a:schemeClr val="tx1"/>
            </a:fontRef>
          </p:style>
        </p:cxnSp>
      </p:grpSp>
      <p:sp>
        <p:nvSpPr>
          <p:cNvPr id="15" name="Slide Number Placeholder 3">
            <a:extLst>
              <a:ext uri="{FF2B5EF4-FFF2-40B4-BE49-F238E27FC236}">
                <a16:creationId xmlns:a16="http://schemas.microsoft.com/office/drawing/2014/main" id="{07252FA2-AE9A-4BE6-8F20-4FD05EBC4A7B}"/>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7608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d-separation criterion</a:t>
            </a:r>
            <a:endParaRPr lang="el-GR" dirty="0"/>
          </a:p>
        </p:txBody>
      </p:sp>
      <p:sp>
        <p:nvSpPr>
          <p:cNvPr id="3" name="Content Placeholder 2"/>
          <p:cNvSpPr>
            <a:spLocks noGrp="1"/>
          </p:cNvSpPr>
          <p:nvPr>
            <p:ph idx="1"/>
          </p:nvPr>
        </p:nvSpPr>
        <p:spPr/>
        <p:txBody>
          <a:bodyPr>
            <a:normAutofit/>
          </a:bodyPr>
          <a:lstStyle/>
          <a:p>
            <a:pPr marL="0" indent="0">
              <a:buNone/>
            </a:pPr>
            <a:r>
              <a:rPr lang="en-US" sz="4000" dirty="0">
                <a:latin typeface="+mn-lt"/>
              </a:rPr>
              <a:t>Algorithm to determine </a:t>
            </a:r>
            <a:r>
              <a:rPr lang="en-US" sz="4000" dirty="0">
                <a:solidFill>
                  <a:srgbClr val="FF0000"/>
                </a:solidFill>
                <a:latin typeface="+mn-lt"/>
              </a:rPr>
              <a:t>all</a:t>
            </a:r>
            <a:r>
              <a:rPr lang="en-US" sz="4000" dirty="0">
                <a:latin typeface="+mn-lt"/>
              </a:rPr>
              <a:t> independencies entailed by the Markov Condition.</a:t>
            </a:r>
          </a:p>
          <a:p>
            <a:pPr marL="0" indent="0">
              <a:buNone/>
            </a:pPr>
            <a:endParaRPr lang="en-US" sz="4000" dirty="0">
              <a:latin typeface="+mn-lt"/>
            </a:endParaRPr>
          </a:p>
          <a:p>
            <a:pPr marL="0" indent="0" algn="ctr">
              <a:buNone/>
            </a:pPr>
            <a:endParaRPr lang="en-US" sz="4000" dirty="0">
              <a:latin typeface="+mn-lt"/>
            </a:endParaRPr>
          </a:p>
          <a:p>
            <a:pPr marL="0" indent="0">
              <a:buNone/>
            </a:pPr>
            <a:endParaRPr lang="en-US" sz="4000" dirty="0">
              <a:latin typeface="+mn-lt"/>
            </a:endParaRP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21</a:t>
            </a:fld>
            <a:endParaRPr lang="el-GR"/>
          </a:p>
        </p:txBody>
      </p:sp>
      <p:sp>
        <p:nvSpPr>
          <p:cNvPr id="7" name="Freeform 6"/>
          <p:cNvSpPr/>
          <p:nvPr/>
        </p:nvSpPr>
        <p:spPr>
          <a:xfrm>
            <a:off x="284746" y="5478372"/>
            <a:ext cx="649705" cy="1270123"/>
          </a:xfrm>
          <a:custGeom>
            <a:avLst/>
            <a:gdLst>
              <a:gd name="connsiteX0" fmla="*/ 523373 w 1604330"/>
              <a:gd name="connsiteY0" fmla="*/ 1110679 h 3502894"/>
              <a:gd name="connsiteX1" fmla="*/ 642747 w 1604330"/>
              <a:gd name="connsiteY1" fmla="*/ 1110679 h 3502894"/>
              <a:gd name="connsiteX2" fmla="*/ 697831 w 1604330"/>
              <a:gd name="connsiteY2" fmla="*/ 1110679 h 3502894"/>
              <a:gd name="connsiteX3" fmla="*/ 900660 w 1604330"/>
              <a:gd name="connsiteY3" fmla="*/ 1110679 h 3502894"/>
              <a:gd name="connsiteX4" fmla="*/ 961583 w 1604330"/>
              <a:gd name="connsiteY4" fmla="*/ 1110679 h 3502894"/>
              <a:gd name="connsiteX5" fmla="*/ 1076577 w 1604330"/>
              <a:gd name="connsiteY5" fmla="*/ 1110679 h 3502894"/>
              <a:gd name="connsiteX6" fmla="*/ 1604330 w 1604330"/>
              <a:gd name="connsiteY6" fmla="*/ 2037110 h 3502894"/>
              <a:gd name="connsiteX7" fmla="*/ 1428412 w 1604330"/>
              <a:gd name="connsiteY7" fmla="*/ 2037110 h 3502894"/>
              <a:gd name="connsiteX8" fmla="*/ 999350 w 1604330"/>
              <a:gd name="connsiteY8" fmla="*/ 1283923 h 3502894"/>
              <a:gd name="connsiteX9" fmla="*/ 1289444 w 1604330"/>
              <a:gd name="connsiteY9" fmla="*/ 2614627 h 3502894"/>
              <a:gd name="connsiteX10" fmla="*/ 1062052 w 1604330"/>
              <a:gd name="connsiteY10" fmla="*/ 2614627 h 3502894"/>
              <a:gd name="connsiteX11" fmla="*/ 1062052 w 1604330"/>
              <a:gd name="connsiteY11" fmla="*/ 3502893 h 3502894"/>
              <a:gd name="connsiteX12" fmla="*/ 902117 w 1604330"/>
              <a:gd name="connsiteY12" fmla="*/ 3502893 h 3502894"/>
              <a:gd name="connsiteX13" fmla="*/ 902117 w 1604330"/>
              <a:gd name="connsiteY13" fmla="*/ 2614627 h 3502894"/>
              <a:gd name="connsiteX14" fmla="*/ 754216 w 1604330"/>
              <a:gd name="connsiteY14" fmla="*/ 2614627 h 3502894"/>
              <a:gd name="connsiteX15" fmla="*/ 754216 w 1604330"/>
              <a:gd name="connsiteY15" fmla="*/ 3502894 h 3502894"/>
              <a:gd name="connsiteX16" fmla="*/ 594281 w 1604330"/>
              <a:gd name="connsiteY16" fmla="*/ 3502894 h 3502894"/>
              <a:gd name="connsiteX17" fmla="*/ 594281 w 1604330"/>
              <a:gd name="connsiteY17" fmla="*/ 2614627 h 3502894"/>
              <a:gd name="connsiteX18" fmla="*/ 314886 w 1604330"/>
              <a:gd name="connsiteY18" fmla="*/ 2614627 h 3502894"/>
              <a:gd name="connsiteX19" fmla="*/ 608135 w 1604330"/>
              <a:gd name="connsiteY19" fmla="*/ 1269453 h 3502894"/>
              <a:gd name="connsiteX20" fmla="*/ 174458 w 1604330"/>
              <a:gd name="connsiteY20" fmla="*/ 2037110 h 3502894"/>
              <a:gd name="connsiteX21" fmla="*/ 0 w 1604330"/>
              <a:gd name="connsiteY21" fmla="*/ 2037110 h 3502894"/>
              <a:gd name="connsiteX22" fmla="*/ 802165 w 1604330"/>
              <a:gd name="connsiteY22" fmla="*/ 429450 h 3502894"/>
              <a:gd name="connsiteX23" fmla="*/ 1093414 w 1604330"/>
              <a:gd name="connsiteY23" fmla="*/ 713190 h 3502894"/>
              <a:gd name="connsiteX24" fmla="*/ 802165 w 1604330"/>
              <a:gd name="connsiteY24" fmla="*/ 996930 h 3502894"/>
              <a:gd name="connsiteX25" fmla="*/ 510916 w 1604330"/>
              <a:gd name="connsiteY25" fmla="*/ 713190 h 3502894"/>
              <a:gd name="connsiteX26" fmla="*/ 802165 w 1604330"/>
              <a:gd name="connsiteY26" fmla="*/ 429450 h 3502894"/>
              <a:gd name="connsiteX27" fmla="*/ 338276 w 1604330"/>
              <a:gd name="connsiteY27" fmla="*/ 0 h 3502894"/>
              <a:gd name="connsiteX28" fmla="*/ 1241856 w 1604330"/>
              <a:gd name="connsiteY28" fmla="*/ 0 h 3502894"/>
              <a:gd name="connsiteX29" fmla="*/ 1241856 w 1604330"/>
              <a:gd name="connsiteY29" fmla="*/ 45719 h 3502894"/>
              <a:gd name="connsiteX30" fmla="*/ 1086116 w 1604330"/>
              <a:gd name="connsiteY30" fmla="*/ 45719 h 3502894"/>
              <a:gd name="connsiteX31" fmla="*/ 1086116 w 1604330"/>
              <a:gd name="connsiteY31" fmla="*/ 283792 h 3502894"/>
              <a:gd name="connsiteX32" fmla="*/ 494017 w 1604330"/>
              <a:gd name="connsiteY32" fmla="*/ 283792 h 3502894"/>
              <a:gd name="connsiteX33" fmla="*/ 494017 w 1604330"/>
              <a:gd name="connsiteY33" fmla="*/ 45719 h 3502894"/>
              <a:gd name="connsiteX34" fmla="*/ 338276 w 1604330"/>
              <a:gd name="connsiteY34" fmla="*/ 45719 h 35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4330" h="3502894">
                <a:moveTo>
                  <a:pt x="523373" y="1110679"/>
                </a:moveTo>
                <a:lnTo>
                  <a:pt x="642747" y="1110679"/>
                </a:lnTo>
                <a:lnTo>
                  <a:pt x="697831" y="1110679"/>
                </a:lnTo>
                <a:lnTo>
                  <a:pt x="900660" y="1110679"/>
                </a:lnTo>
                <a:lnTo>
                  <a:pt x="961583" y="1110679"/>
                </a:lnTo>
                <a:lnTo>
                  <a:pt x="1076577" y="1110679"/>
                </a:lnTo>
                <a:lnTo>
                  <a:pt x="1604330" y="2037110"/>
                </a:lnTo>
                <a:lnTo>
                  <a:pt x="1428412" y="2037110"/>
                </a:lnTo>
                <a:lnTo>
                  <a:pt x="999350" y="1283923"/>
                </a:lnTo>
                <a:lnTo>
                  <a:pt x="1289444" y="2614627"/>
                </a:lnTo>
                <a:lnTo>
                  <a:pt x="1062052" y="2614627"/>
                </a:lnTo>
                <a:lnTo>
                  <a:pt x="1062052" y="3502893"/>
                </a:lnTo>
                <a:lnTo>
                  <a:pt x="902117" y="3502893"/>
                </a:lnTo>
                <a:lnTo>
                  <a:pt x="902117" y="2614627"/>
                </a:lnTo>
                <a:lnTo>
                  <a:pt x="754216" y="2614627"/>
                </a:lnTo>
                <a:lnTo>
                  <a:pt x="754216" y="3502894"/>
                </a:lnTo>
                <a:lnTo>
                  <a:pt x="594281" y="3502894"/>
                </a:lnTo>
                <a:lnTo>
                  <a:pt x="594281" y="2614627"/>
                </a:lnTo>
                <a:lnTo>
                  <a:pt x="314886" y="2614627"/>
                </a:lnTo>
                <a:lnTo>
                  <a:pt x="608135" y="1269453"/>
                </a:lnTo>
                <a:lnTo>
                  <a:pt x="174458" y="2037110"/>
                </a:lnTo>
                <a:lnTo>
                  <a:pt x="0" y="2037110"/>
                </a:lnTo>
                <a:close/>
                <a:moveTo>
                  <a:pt x="802165" y="429450"/>
                </a:moveTo>
                <a:cubicBezTo>
                  <a:pt x="963017" y="429450"/>
                  <a:pt x="1093414" y="556485"/>
                  <a:pt x="1093414" y="713190"/>
                </a:cubicBezTo>
                <a:cubicBezTo>
                  <a:pt x="1093414" y="869895"/>
                  <a:pt x="963017" y="996930"/>
                  <a:pt x="802165" y="996930"/>
                </a:cubicBezTo>
                <a:cubicBezTo>
                  <a:pt x="641313" y="996930"/>
                  <a:pt x="510916" y="869895"/>
                  <a:pt x="510916" y="713190"/>
                </a:cubicBezTo>
                <a:cubicBezTo>
                  <a:pt x="510916" y="556485"/>
                  <a:pt x="641313" y="429450"/>
                  <a:pt x="802165" y="429450"/>
                </a:cubicBezTo>
                <a:close/>
                <a:moveTo>
                  <a:pt x="338276" y="0"/>
                </a:moveTo>
                <a:lnTo>
                  <a:pt x="1241856" y="0"/>
                </a:lnTo>
                <a:lnTo>
                  <a:pt x="1241856" y="45719"/>
                </a:lnTo>
                <a:lnTo>
                  <a:pt x="1086116" y="45719"/>
                </a:lnTo>
                <a:lnTo>
                  <a:pt x="1086116" y="283792"/>
                </a:lnTo>
                <a:lnTo>
                  <a:pt x="494017" y="283792"/>
                </a:lnTo>
                <a:lnTo>
                  <a:pt x="494017" y="45719"/>
                </a:lnTo>
                <a:lnTo>
                  <a:pt x="338276" y="45719"/>
                </a:lnTo>
                <a:close/>
              </a:path>
            </a:pathLst>
          </a:cu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Callout 7"/>
          <p:cNvSpPr/>
          <p:nvPr/>
        </p:nvSpPr>
        <p:spPr>
          <a:xfrm>
            <a:off x="284746" y="4387391"/>
            <a:ext cx="5753937" cy="1346143"/>
          </a:xfrm>
          <a:prstGeom prst="wedgeEllipseCallout">
            <a:avLst>
              <a:gd name="adj1" fmla="val -40278"/>
              <a:gd name="adj2" fmla="val 47711"/>
            </a:avLst>
          </a:prstGeom>
        </p:spPr>
        <p:style>
          <a:lnRef idx="2">
            <a:schemeClr val="dk1"/>
          </a:lnRef>
          <a:fillRef idx="1">
            <a:schemeClr val="lt1"/>
          </a:fillRef>
          <a:effectRef idx="0">
            <a:schemeClr val="dk1"/>
          </a:effectRef>
          <a:fontRef idx="minor">
            <a:schemeClr val="dk1"/>
          </a:fontRef>
        </p:style>
        <p:txBody>
          <a:bodyPr lIns="0" rIns="0" rtlCol="0" anchor="ctr"/>
          <a:lstStyle/>
          <a:p>
            <a:pPr lvl="1"/>
            <a:r>
              <a:rPr lang="en-US" sz="2800" dirty="0">
                <a:solidFill>
                  <a:schemeClr val="tx1"/>
                </a:solidFill>
              </a:rPr>
              <a:t>Paths in the graph represent information flow (or lack thereof)</a:t>
            </a:r>
            <a:endParaRPr lang="en-US" sz="2800" b="1" dirty="0">
              <a:solidFill>
                <a:schemeClr val="tx1"/>
              </a:solidFill>
            </a:endParaRPr>
          </a:p>
        </p:txBody>
      </p:sp>
    </p:spTree>
    <p:extLst>
      <p:ext uri="{BB962C8B-B14F-4D97-AF65-F5344CB8AC3E}">
        <p14:creationId xmlns:p14="http://schemas.microsoft.com/office/powerpoint/2010/main" val="9709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nvPr>
        </p:nvGraphicFramePr>
        <p:xfrm>
          <a:off x="2106568" y="4351715"/>
          <a:ext cx="1082899" cy="822960"/>
        </p:xfrm>
        <a:graphic>
          <a:graphicData uri="http://schemas.openxmlformats.org/drawingml/2006/table">
            <a:tbl>
              <a:tblPr firstRow="1" bandRow="1">
                <a:tableStyleId>{5940675A-B579-460E-94D1-54222C63F5DA}</a:tableStyleId>
              </a:tblPr>
              <a:tblGrid>
                <a:gridCol w="278909">
                  <a:extLst>
                    <a:ext uri="{9D8B030D-6E8A-4147-A177-3AD203B41FA5}">
                      <a16:colId xmlns:a16="http://schemas.microsoft.com/office/drawing/2014/main" val="20000"/>
                    </a:ext>
                  </a:extLst>
                </a:gridCol>
                <a:gridCol w="803990">
                  <a:extLst>
                    <a:ext uri="{9D8B030D-6E8A-4147-A177-3AD203B41FA5}">
                      <a16:colId xmlns:a16="http://schemas.microsoft.com/office/drawing/2014/main" val="20001"/>
                    </a:ext>
                  </a:extLst>
                </a:gridCol>
              </a:tblGrid>
              <a:tr h="206587">
                <a:tc>
                  <a:txBody>
                    <a:bodyPr/>
                    <a:lstStyle/>
                    <a:p>
                      <a:pPr algn="ctr"/>
                      <a:r>
                        <a:rPr lang="en-US" sz="1200" dirty="0"/>
                        <a:t>A</a:t>
                      </a:r>
                    </a:p>
                  </a:txBody>
                  <a:tcPr/>
                </a:tc>
                <a:tc>
                  <a:txBody>
                    <a:bodyPr/>
                    <a:lstStyle/>
                    <a:p>
                      <a:pPr algn="ctr"/>
                      <a:r>
                        <a:rPr lang="en-US" sz="1200" kern="1200" dirty="0">
                          <a:solidFill>
                            <a:schemeClr val="tx1"/>
                          </a:solidFill>
                          <a:latin typeface="+mn-lt"/>
                          <a:ea typeface="+mn-ea"/>
                          <a:cs typeface="+mn-cs"/>
                        </a:rPr>
                        <a:t>P(MC | A</a:t>
                      </a:r>
                      <a:r>
                        <a:rPr lang="en-US" sz="1200" dirty="0"/>
                        <a:t>)</a:t>
                      </a:r>
                    </a:p>
                  </a:txBody>
                  <a:tcPr/>
                </a:tc>
                <a:extLst>
                  <a:ext uri="{0D108BD9-81ED-4DB2-BD59-A6C34878D82A}">
                    <a16:rowId xmlns:a16="http://schemas.microsoft.com/office/drawing/2014/main" val="10000"/>
                  </a:ext>
                </a:extLst>
              </a:tr>
              <a:tr h="206587">
                <a:tc>
                  <a:txBody>
                    <a:bodyPr/>
                    <a:lstStyle/>
                    <a:p>
                      <a:pPr algn="ctr"/>
                      <a:r>
                        <a:rPr lang="en-US" sz="1200" dirty="0"/>
                        <a:t>T</a:t>
                      </a:r>
                    </a:p>
                  </a:txBody>
                  <a:tcPr/>
                </a:tc>
                <a:tc>
                  <a:txBody>
                    <a:bodyPr/>
                    <a:lstStyle/>
                    <a:p>
                      <a:pPr algn="ctr"/>
                      <a:r>
                        <a:rPr lang="en-US" sz="1200" dirty="0"/>
                        <a:t>0.85</a:t>
                      </a:r>
                    </a:p>
                  </a:txBody>
                  <a:tcPr/>
                </a:tc>
                <a:extLst>
                  <a:ext uri="{0D108BD9-81ED-4DB2-BD59-A6C34878D82A}">
                    <a16:rowId xmlns:a16="http://schemas.microsoft.com/office/drawing/2014/main" val="10001"/>
                  </a:ext>
                </a:extLst>
              </a:tr>
              <a:tr h="206587">
                <a:tc>
                  <a:txBody>
                    <a:bodyPr/>
                    <a:lstStyle/>
                    <a:p>
                      <a:pPr algn="ctr"/>
                      <a:r>
                        <a:rPr lang="en-US" sz="1200" dirty="0"/>
                        <a:t>F</a:t>
                      </a:r>
                    </a:p>
                  </a:txBody>
                  <a:tcPr/>
                </a:tc>
                <a:tc>
                  <a:txBody>
                    <a:bodyPr/>
                    <a:lstStyle/>
                    <a:p>
                      <a:pPr algn="ctr"/>
                      <a:r>
                        <a:rPr lang="en-US" sz="1200" dirty="0"/>
                        <a:t>0.4</a:t>
                      </a: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827721" y="1992913"/>
            <a:ext cx="6029317" cy="3015050"/>
          </a:xfrm>
        </p:spPr>
        <p:txBody>
          <a:bodyPr>
            <a:normAutofit/>
          </a:bodyPr>
          <a:lstStyle/>
          <a:p>
            <a:pPr algn="l"/>
            <a:r>
              <a:rPr lang="en-US" dirty="0"/>
              <a:t>You have an installed alarm.</a:t>
            </a:r>
          </a:p>
          <a:p>
            <a:pPr algn="l"/>
            <a:r>
              <a:rPr lang="en-US" dirty="0"/>
              <a:t>Burglars set off the alarm.</a:t>
            </a:r>
          </a:p>
          <a:p>
            <a:pPr algn="l"/>
            <a:r>
              <a:rPr lang="en-US" dirty="0"/>
              <a:t>Earthquakes set of the alarm.</a:t>
            </a:r>
          </a:p>
          <a:p>
            <a:pPr algn="l"/>
            <a:r>
              <a:rPr lang="en-US" dirty="0"/>
              <a:t>When the alarm goes off, one of your neighbors (John or Mary) may call you.</a:t>
            </a: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22</a:t>
            </a:fld>
            <a:endParaRPr lang="el-GR"/>
          </a:p>
        </p:txBody>
      </p:sp>
      <p:sp>
        <p:nvSpPr>
          <p:cNvPr id="5" name="Rounded Rectangle 4"/>
          <p:cNvSpPr/>
          <p:nvPr/>
        </p:nvSpPr>
        <p:spPr>
          <a:xfrm>
            <a:off x="499263" y="172880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6" name="Rounded Rectangle 5"/>
          <p:cNvSpPr/>
          <p:nvPr/>
        </p:nvSpPr>
        <p:spPr>
          <a:xfrm>
            <a:off x="2470119" y="1728801"/>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7" name="Rounded Rectangle 6"/>
          <p:cNvSpPr/>
          <p:nvPr/>
        </p:nvSpPr>
        <p:spPr>
          <a:xfrm>
            <a:off x="1484691" y="3361728"/>
            <a:ext cx="1548000" cy="360040"/>
          </a:xfrm>
          <a:prstGeom prst="roundRect">
            <a:avLst/>
          </a:prstGeom>
          <a:ln>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r>
              <a:rPr lang="en-US" sz="2000" dirty="0"/>
              <a:t>Alarm</a:t>
            </a:r>
            <a:endParaRPr lang="el-GR" sz="2000" dirty="0"/>
          </a:p>
        </p:txBody>
      </p:sp>
      <p:sp>
        <p:nvSpPr>
          <p:cNvPr id="8" name="Rounded Rectangle 7"/>
          <p:cNvSpPr/>
          <p:nvPr/>
        </p:nvSpPr>
        <p:spPr>
          <a:xfrm>
            <a:off x="472687" y="481463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11" name="Straight Arrow Connector 10"/>
          <p:cNvCxnSpPr>
            <a:stCxn id="5" idx="2"/>
            <a:endCxn id="7" idx="0"/>
          </p:cNvCxnSpPr>
          <p:nvPr/>
        </p:nvCxnSpPr>
        <p:spPr>
          <a:xfrm>
            <a:off x="1273263" y="2088841"/>
            <a:ext cx="985428" cy="127288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6" idx="2"/>
            <a:endCxn id="7" idx="0"/>
          </p:cNvCxnSpPr>
          <p:nvPr/>
        </p:nvCxnSpPr>
        <p:spPr>
          <a:xfrm flipH="1">
            <a:off x="2258691" y="2088841"/>
            <a:ext cx="985428" cy="127288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7" idx="2"/>
            <a:endCxn id="8" idx="0"/>
          </p:cNvCxnSpPr>
          <p:nvPr/>
        </p:nvCxnSpPr>
        <p:spPr>
          <a:xfrm flipH="1">
            <a:off x="1246687" y="3721768"/>
            <a:ext cx="1012004" cy="109286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872123" y="5653902"/>
            <a:ext cx="2371996" cy="369332"/>
          </a:xfrm>
          <a:prstGeom prst="rect">
            <a:avLst/>
          </a:prstGeom>
        </p:spPr>
        <p:txBody>
          <a:bodyPr wrap="none">
            <a:spAutoFit/>
          </a:bodyPr>
          <a:lstStyle/>
          <a:p>
            <a:pPr lvl="1"/>
            <a:r>
              <a:rPr lang="en-US" dirty="0"/>
              <a:t>Example by </a:t>
            </a:r>
            <a:r>
              <a:rPr lang="en-US" dirty="0" err="1"/>
              <a:t>J.Pearl</a:t>
            </a:r>
            <a:endParaRPr lang="en-US" dirty="0"/>
          </a:p>
        </p:txBody>
      </p:sp>
      <p:graphicFrame>
        <p:nvGraphicFramePr>
          <p:cNvPr id="15" name="Table 14"/>
          <p:cNvGraphicFramePr>
            <a:graphicFrameLocks noGrp="1"/>
          </p:cNvGraphicFramePr>
          <p:nvPr>
            <p:extLst/>
          </p:nvPr>
        </p:nvGraphicFramePr>
        <p:xfrm>
          <a:off x="499263" y="1071191"/>
          <a:ext cx="600488" cy="575882"/>
        </p:xfrm>
        <a:graphic>
          <a:graphicData uri="http://schemas.openxmlformats.org/drawingml/2006/table">
            <a:tbl>
              <a:tblPr firstRow="1" bandRow="1">
                <a:tableStyleId>{5940675A-B579-460E-94D1-54222C63F5DA}</a:tableStyleId>
              </a:tblPr>
              <a:tblGrid>
                <a:gridCol w="600488">
                  <a:extLst>
                    <a:ext uri="{9D8B030D-6E8A-4147-A177-3AD203B41FA5}">
                      <a16:colId xmlns:a16="http://schemas.microsoft.com/office/drawing/2014/main" val="20000"/>
                    </a:ext>
                  </a:extLst>
                </a:gridCol>
              </a:tblGrid>
              <a:tr h="287941">
                <a:tc>
                  <a:txBody>
                    <a:bodyPr/>
                    <a:lstStyle/>
                    <a:p>
                      <a:pPr algn="ctr"/>
                      <a:r>
                        <a:rPr lang="en-US" sz="1200" kern="1200" dirty="0">
                          <a:solidFill>
                            <a:schemeClr val="tx1"/>
                          </a:solidFill>
                          <a:latin typeface="+mn-lt"/>
                          <a:ea typeface="+mn-ea"/>
                          <a:cs typeface="+mn-cs"/>
                        </a:rPr>
                        <a:t>P(B</a:t>
                      </a:r>
                      <a:r>
                        <a:rPr lang="en-US" sz="1200" dirty="0"/>
                        <a:t>)</a:t>
                      </a:r>
                    </a:p>
                  </a:txBody>
                  <a:tcPr/>
                </a:tc>
                <a:extLst>
                  <a:ext uri="{0D108BD9-81ED-4DB2-BD59-A6C34878D82A}">
                    <a16:rowId xmlns:a16="http://schemas.microsoft.com/office/drawing/2014/main" val="10000"/>
                  </a:ext>
                </a:extLst>
              </a:tr>
              <a:tr h="287941">
                <a:tc>
                  <a:txBody>
                    <a:bodyPr/>
                    <a:lstStyle/>
                    <a:p>
                      <a:pPr algn="ctr"/>
                      <a:r>
                        <a:rPr lang="en-US" sz="1200" dirty="0"/>
                        <a:t>0.001</a:t>
                      </a:r>
                    </a:p>
                  </a:txBody>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2551651" y="1059315"/>
          <a:ext cx="612747" cy="557788"/>
        </p:xfrm>
        <a:graphic>
          <a:graphicData uri="http://schemas.openxmlformats.org/drawingml/2006/table">
            <a:tbl>
              <a:tblPr firstRow="1" bandRow="1">
                <a:tableStyleId>{5940675A-B579-460E-94D1-54222C63F5DA}</a:tableStyleId>
              </a:tblPr>
              <a:tblGrid>
                <a:gridCol w="612747">
                  <a:extLst>
                    <a:ext uri="{9D8B030D-6E8A-4147-A177-3AD203B41FA5}">
                      <a16:colId xmlns:a16="http://schemas.microsoft.com/office/drawing/2014/main" val="20000"/>
                    </a:ext>
                  </a:extLst>
                </a:gridCol>
              </a:tblGrid>
              <a:tr h="278894">
                <a:tc>
                  <a:txBody>
                    <a:bodyPr/>
                    <a:lstStyle/>
                    <a:p>
                      <a:pPr algn="ctr"/>
                      <a:r>
                        <a:rPr lang="en-US" sz="1200" dirty="0"/>
                        <a:t>P(E)</a:t>
                      </a:r>
                    </a:p>
                  </a:txBody>
                  <a:tcPr/>
                </a:tc>
                <a:extLst>
                  <a:ext uri="{0D108BD9-81ED-4DB2-BD59-A6C34878D82A}">
                    <a16:rowId xmlns:a16="http://schemas.microsoft.com/office/drawing/2014/main" val="10000"/>
                  </a:ext>
                </a:extLst>
              </a:tr>
              <a:tr h="278894">
                <a:tc>
                  <a:txBody>
                    <a:bodyPr/>
                    <a:lstStyle/>
                    <a:p>
                      <a:pPr algn="ctr"/>
                      <a:r>
                        <a:rPr lang="en-US" sz="1200" dirty="0"/>
                        <a:t>0.002</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nvPr>
        </p:nvGraphicFramePr>
        <p:xfrm>
          <a:off x="3164398" y="2755102"/>
          <a:ext cx="1300026" cy="1371600"/>
        </p:xfrm>
        <a:graphic>
          <a:graphicData uri="http://schemas.openxmlformats.org/drawingml/2006/table">
            <a:tbl>
              <a:tblPr firstRow="1" bandRow="1">
                <a:tableStyleId>{5940675A-B579-460E-94D1-54222C63F5DA}</a:tableStyleId>
              </a:tblPr>
              <a:tblGrid>
                <a:gridCol w="275280">
                  <a:extLst>
                    <a:ext uri="{9D8B030D-6E8A-4147-A177-3AD203B41FA5}">
                      <a16:colId xmlns:a16="http://schemas.microsoft.com/office/drawing/2014/main" val="20000"/>
                    </a:ext>
                  </a:extLst>
                </a:gridCol>
                <a:gridCol w="275280">
                  <a:extLst>
                    <a:ext uri="{9D8B030D-6E8A-4147-A177-3AD203B41FA5}">
                      <a16:colId xmlns:a16="http://schemas.microsoft.com/office/drawing/2014/main" val="20001"/>
                    </a:ext>
                  </a:extLst>
                </a:gridCol>
                <a:gridCol w="749466">
                  <a:extLst>
                    <a:ext uri="{9D8B030D-6E8A-4147-A177-3AD203B41FA5}">
                      <a16:colId xmlns:a16="http://schemas.microsoft.com/office/drawing/2014/main" val="20002"/>
                    </a:ext>
                  </a:extLst>
                </a:gridCol>
              </a:tblGrid>
              <a:tr h="206587">
                <a:tc>
                  <a:txBody>
                    <a:bodyPr/>
                    <a:lstStyle/>
                    <a:p>
                      <a:pPr algn="ctr"/>
                      <a:r>
                        <a:rPr lang="en-US" sz="1200" dirty="0"/>
                        <a:t>B</a:t>
                      </a:r>
                    </a:p>
                  </a:txBody>
                  <a:tcPr/>
                </a:tc>
                <a:tc>
                  <a:txBody>
                    <a:bodyPr/>
                    <a:lstStyle/>
                    <a:p>
                      <a:pPr algn="ctr"/>
                      <a:r>
                        <a:rPr lang="en-US" sz="1200" dirty="0"/>
                        <a:t>E</a:t>
                      </a:r>
                    </a:p>
                  </a:txBody>
                  <a:tcPr/>
                </a:tc>
                <a:tc>
                  <a:txBody>
                    <a:bodyPr/>
                    <a:lstStyle/>
                    <a:p>
                      <a:pPr algn="ctr"/>
                      <a:r>
                        <a:rPr lang="en-US" sz="1200" kern="1200" dirty="0">
                          <a:solidFill>
                            <a:schemeClr val="tx1"/>
                          </a:solidFill>
                          <a:latin typeface="+mn-lt"/>
                          <a:ea typeface="+mn-ea"/>
                          <a:cs typeface="+mn-cs"/>
                        </a:rPr>
                        <a:t>P(A|B, E</a:t>
                      </a:r>
                      <a:r>
                        <a:rPr lang="en-US" sz="1200" dirty="0"/>
                        <a:t>)</a:t>
                      </a:r>
                    </a:p>
                  </a:txBody>
                  <a:tcPr/>
                </a:tc>
                <a:extLst>
                  <a:ext uri="{0D108BD9-81ED-4DB2-BD59-A6C34878D82A}">
                    <a16:rowId xmlns:a16="http://schemas.microsoft.com/office/drawing/2014/main" val="10000"/>
                  </a:ext>
                </a:extLst>
              </a:tr>
              <a:tr h="206587">
                <a:tc>
                  <a:txBody>
                    <a:bodyPr/>
                    <a:lstStyle/>
                    <a:p>
                      <a:pPr algn="ctr"/>
                      <a:r>
                        <a:rPr lang="en-US" sz="1200" dirty="0"/>
                        <a:t>T</a:t>
                      </a:r>
                    </a:p>
                  </a:txBody>
                  <a:tcPr/>
                </a:tc>
                <a:tc>
                  <a:txBody>
                    <a:bodyPr/>
                    <a:lstStyle/>
                    <a:p>
                      <a:pPr algn="ctr"/>
                      <a:r>
                        <a:rPr lang="en-US" sz="1200" dirty="0"/>
                        <a:t>T</a:t>
                      </a:r>
                    </a:p>
                  </a:txBody>
                  <a:tcPr/>
                </a:tc>
                <a:tc>
                  <a:txBody>
                    <a:bodyPr/>
                    <a:lstStyle/>
                    <a:p>
                      <a:pPr algn="ctr"/>
                      <a:r>
                        <a:rPr lang="en-US" sz="1200" dirty="0"/>
                        <a:t>0.95</a:t>
                      </a:r>
                    </a:p>
                  </a:txBody>
                  <a:tcPr/>
                </a:tc>
                <a:extLst>
                  <a:ext uri="{0D108BD9-81ED-4DB2-BD59-A6C34878D82A}">
                    <a16:rowId xmlns:a16="http://schemas.microsoft.com/office/drawing/2014/main" val="10001"/>
                  </a:ext>
                </a:extLst>
              </a:tr>
              <a:tr h="206587">
                <a:tc>
                  <a:txBody>
                    <a:bodyPr/>
                    <a:lstStyle/>
                    <a:p>
                      <a:pPr algn="ctr"/>
                      <a:r>
                        <a:rPr lang="en-US" sz="1200" dirty="0"/>
                        <a:t>T</a:t>
                      </a:r>
                    </a:p>
                  </a:txBody>
                  <a:tcPr/>
                </a:tc>
                <a:tc>
                  <a:txBody>
                    <a:bodyPr/>
                    <a:lstStyle/>
                    <a:p>
                      <a:pPr algn="ctr"/>
                      <a:r>
                        <a:rPr lang="en-US" sz="1200" dirty="0"/>
                        <a:t>F</a:t>
                      </a:r>
                    </a:p>
                  </a:txBody>
                  <a:tcPr/>
                </a:tc>
                <a:tc>
                  <a:txBody>
                    <a:bodyPr/>
                    <a:lstStyle/>
                    <a:p>
                      <a:pPr algn="ctr"/>
                      <a:r>
                        <a:rPr lang="en-US" sz="1200" dirty="0"/>
                        <a:t>0.94</a:t>
                      </a:r>
                    </a:p>
                  </a:txBody>
                  <a:tcPr/>
                </a:tc>
                <a:extLst>
                  <a:ext uri="{0D108BD9-81ED-4DB2-BD59-A6C34878D82A}">
                    <a16:rowId xmlns:a16="http://schemas.microsoft.com/office/drawing/2014/main" val="10002"/>
                  </a:ext>
                </a:extLst>
              </a:tr>
              <a:tr h="206587">
                <a:tc>
                  <a:txBody>
                    <a:bodyPr/>
                    <a:lstStyle/>
                    <a:p>
                      <a:pPr algn="ctr"/>
                      <a:r>
                        <a:rPr lang="en-US" sz="1200" dirty="0"/>
                        <a:t>F</a:t>
                      </a:r>
                    </a:p>
                  </a:txBody>
                  <a:tcPr/>
                </a:tc>
                <a:tc>
                  <a:txBody>
                    <a:bodyPr/>
                    <a:lstStyle/>
                    <a:p>
                      <a:pPr algn="ctr"/>
                      <a:r>
                        <a:rPr lang="en-US" sz="1200" dirty="0"/>
                        <a:t>T</a:t>
                      </a:r>
                    </a:p>
                  </a:txBody>
                  <a:tcPr/>
                </a:tc>
                <a:tc>
                  <a:txBody>
                    <a:bodyPr/>
                    <a:lstStyle/>
                    <a:p>
                      <a:pPr algn="ctr"/>
                      <a:r>
                        <a:rPr lang="en-US" sz="1200" dirty="0"/>
                        <a:t>0.29</a:t>
                      </a:r>
                    </a:p>
                  </a:txBody>
                  <a:tcPr/>
                </a:tc>
                <a:extLst>
                  <a:ext uri="{0D108BD9-81ED-4DB2-BD59-A6C34878D82A}">
                    <a16:rowId xmlns:a16="http://schemas.microsoft.com/office/drawing/2014/main" val="10003"/>
                  </a:ext>
                </a:extLst>
              </a:tr>
              <a:tr h="250495">
                <a:tc>
                  <a:txBody>
                    <a:bodyPr/>
                    <a:lstStyle/>
                    <a:p>
                      <a:pPr algn="ctr"/>
                      <a:r>
                        <a:rPr lang="en-US" sz="1200" dirty="0"/>
                        <a:t>F</a:t>
                      </a:r>
                    </a:p>
                  </a:txBody>
                  <a:tcPr/>
                </a:tc>
                <a:tc>
                  <a:txBody>
                    <a:bodyPr/>
                    <a:lstStyle/>
                    <a:p>
                      <a:pPr algn="ctr"/>
                      <a:r>
                        <a:rPr lang="en-US" sz="1200" dirty="0"/>
                        <a:t>F</a:t>
                      </a:r>
                    </a:p>
                  </a:txBody>
                  <a:tcPr/>
                </a:tc>
                <a:tc>
                  <a:txBody>
                    <a:bodyPr/>
                    <a:lstStyle/>
                    <a:p>
                      <a:pPr algn="ctr"/>
                      <a:r>
                        <a:rPr lang="en-US" sz="1200" dirty="0"/>
                        <a:t>0.001</a:t>
                      </a:r>
                    </a:p>
                  </a:txBody>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extLst/>
          </p:nvPr>
        </p:nvGraphicFramePr>
        <p:xfrm>
          <a:off x="226519" y="3818675"/>
          <a:ext cx="934323" cy="822960"/>
        </p:xfrm>
        <a:graphic>
          <a:graphicData uri="http://schemas.openxmlformats.org/drawingml/2006/table">
            <a:tbl>
              <a:tblPr firstRow="1" bandRow="1">
                <a:tableStyleId>{5940675A-B579-460E-94D1-54222C63F5DA}</a:tableStyleId>
              </a:tblPr>
              <a:tblGrid>
                <a:gridCol w="267415">
                  <a:extLst>
                    <a:ext uri="{9D8B030D-6E8A-4147-A177-3AD203B41FA5}">
                      <a16:colId xmlns:a16="http://schemas.microsoft.com/office/drawing/2014/main" val="20000"/>
                    </a:ext>
                  </a:extLst>
                </a:gridCol>
                <a:gridCol w="666908">
                  <a:extLst>
                    <a:ext uri="{9D8B030D-6E8A-4147-A177-3AD203B41FA5}">
                      <a16:colId xmlns:a16="http://schemas.microsoft.com/office/drawing/2014/main" val="20001"/>
                    </a:ext>
                  </a:extLst>
                </a:gridCol>
              </a:tblGrid>
              <a:tr h="206587">
                <a:tc>
                  <a:txBody>
                    <a:bodyPr/>
                    <a:lstStyle/>
                    <a:p>
                      <a:pPr algn="ctr"/>
                      <a:r>
                        <a:rPr lang="en-US" sz="1200" dirty="0"/>
                        <a:t>A</a:t>
                      </a:r>
                    </a:p>
                  </a:txBody>
                  <a:tcPr/>
                </a:tc>
                <a:tc>
                  <a:txBody>
                    <a:bodyPr/>
                    <a:lstStyle/>
                    <a:p>
                      <a:pPr algn="ctr"/>
                      <a:r>
                        <a:rPr lang="en-US" sz="1200" kern="1200" dirty="0">
                          <a:solidFill>
                            <a:schemeClr val="tx1"/>
                          </a:solidFill>
                          <a:latin typeface="+mn-lt"/>
                          <a:ea typeface="+mn-ea"/>
                          <a:cs typeface="+mn-cs"/>
                        </a:rPr>
                        <a:t>P(JC|A</a:t>
                      </a:r>
                      <a:r>
                        <a:rPr lang="en-US" sz="1200" dirty="0"/>
                        <a:t>)</a:t>
                      </a:r>
                    </a:p>
                  </a:txBody>
                  <a:tcPr/>
                </a:tc>
                <a:extLst>
                  <a:ext uri="{0D108BD9-81ED-4DB2-BD59-A6C34878D82A}">
                    <a16:rowId xmlns:a16="http://schemas.microsoft.com/office/drawing/2014/main" val="10000"/>
                  </a:ext>
                </a:extLst>
              </a:tr>
              <a:tr h="206587">
                <a:tc>
                  <a:txBody>
                    <a:bodyPr/>
                    <a:lstStyle/>
                    <a:p>
                      <a:pPr algn="ctr"/>
                      <a:r>
                        <a:rPr lang="en-US" sz="1200" dirty="0"/>
                        <a:t>T</a:t>
                      </a:r>
                    </a:p>
                  </a:txBody>
                  <a:tcPr/>
                </a:tc>
                <a:tc>
                  <a:txBody>
                    <a:bodyPr/>
                    <a:lstStyle/>
                    <a:p>
                      <a:pPr algn="ctr"/>
                      <a:r>
                        <a:rPr lang="en-US" sz="1200" dirty="0"/>
                        <a:t>0.7</a:t>
                      </a:r>
                    </a:p>
                  </a:txBody>
                  <a:tcPr/>
                </a:tc>
                <a:extLst>
                  <a:ext uri="{0D108BD9-81ED-4DB2-BD59-A6C34878D82A}">
                    <a16:rowId xmlns:a16="http://schemas.microsoft.com/office/drawing/2014/main" val="10001"/>
                  </a:ext>
                </a:extLst>
              </a:tr>
              <a:tr h="206587">
                <a:tc>
                  <a:txBody>
                    <a:bodyPr/>
                    <a:lstStyle/>
                    <a:p>
                      <a:pPr algn="ctr"/>
                      <a:r>
                        <a:rPr lang="en-US" sz="1200" dirty="0"/>
                        <a:t>F</a:t>
                      </a:r>
                    </a:p>
                  </a:txBody>
                  <a:tcPr/>
                </a:tc>
                <a:tc>
                  <a:txBody>
                    <a:bodyPr/>
                    <a:lstStyle/>
                    <a:p>
                      <a:pPr algn="ctr"/>
                      <a:r>
                        <a:rPr lang="en-US" sz="1200" dirty="0"/>
                        <a:t>0.2</a:t>
                      </a:r>
                    </a:p>
                  </a:txBody>
                  <a:tcPr/>
                </a:tc>
                <a:extLst>
                  <a:ext uri="{0D108BD9-81ED-4DB2-BD59-A6C34878D82A}">
                    <a16:rowId xmlns:a16="http://schemas.microsoft.com/office/drawing/2014/main" val="10002"/>
                  </a:ext>
                </a:extLst>
              </a:tr>
            </a:tbl>
          </a:graphicData>
        </a:graphic>
      </p:graphicFrame>
      <p:sp>
        <p:nvSpPr>
          <p:cNvPr id="19" name="Rounded Rectangle 18"/>
          <p:cNvSpPr/>
          <p:nvPr/>
        </p:nvSpPr>
        <p:spPr>
          <a:xfrm>
            <a:off x="3374013" y="4899177"/>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cxnSp>
        <p:nvCxnSpPr>
          <p:cNvPr id="21" name="Straight Arrow Connector 20"/>
          <p:cNvCxnSpPr>
            <a:stCxn id="7" idx="2"/>
            <a:endCxn id="19" idx="0"/>
          </p:cNvCxnSpPr>
          <p:nvPr/>
        </p:nvCxnSpPr>
        <p:spPr>
          <a:xfrm>
            <a:off x="2258691" y="3721768"/>
            <a:ext cx="1889322" cy="11774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9736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Paths</a:t>
            </a:r>
            <a:endParaRPr lang="el-GR" dirty="0"/>
          </a:p>
        </p:txBody>
      </p:sp>
      <p:sp>
        <p:nvSpPr>
          <p:cNvPr id="13" name="Content Placeholder 12"/>
          <p:cNvSpPr>
            <a:spLocks noGrp="1"/>
          </p:cNvSpPr>
          <p:nvPr>
            <p:ph idx="1"/>
          </p:nvPr>
        </p:nvSpPr>
        <p:spPr>
          <a:xfrm>
            <a:off x="5632174" y="2148931"/>
            <a:ext cx="6356626" cy="1584870"/>
          </a:xfrm>
        </p:spPr>
        <p:txBody>
          <a:bodyPr>
            <a:normAutofit/>
          </a:bodyPr>
          <a:lstStyle/>
          <a:p>
            <a:pPr marL="0" indent="0" algn="l">
              <a:buNone/>
            </a:pPr>
            <a:r>
              <a:rPr lang="en-US" sz="3200" dirty="0">
                <a:latin typeface="+mn-lt"/>
              </a:rPr>
              <a:t>A </a:t>
            </a:r>
            <a:r>
              <a:rPr lang="en-US" sz="3200" b="1" dirty="0">
                <a:latin typeface="+mn-lt"/>
              </a:rPr>
              <a:t>directed path </a:t>
            </a:r>
            <a:r>
              <a:rPr lang="en-US" sz="3200" dirty="0">
                <a:latin typeface="+mn-lt"/>
              </a:rPr>
              <a:t>is an </a:t>
            </a:r>
            <a:r>
              <a:rPr lang="en-US" sz="3200" b="1" dirty="0">
                <a:solidFill>
                  <a:srgbClr val="00B0F0"/>
                </a:solidFill>
                <a:latin typeface="+mn-lt"/>
              </a:rPr>
              <a:t>open</a:t>
            </a:r>
            <a:r>
              <a:rPr lang="en-US" sz="3200" dirty="0">
                <a:solidFill>
                  <a:srgbClr val="00B0F0"/>
                </a:solidFill>
                <a:latin typeface="+mn-lt"/>
              </a:rPr>
              <a:t> </a:t>
            </a:r>
            <a:r>
              <a:rPr lang="en-US" sz="3200" b="1" dirty="0">
                <a:solidFill>
                  <a:srgbClr val="00B0F0"/>
                </a:solidFill>
                <a:latin typeface="+mn-lt"/>
              </a:rPr>
              <a:t>path</a:t>
            </a:r>
            <a:r>
              <a:rPr lang="en-US" sz="3200" dirty="0">
                <a:solidFill>
                  <a:srgbClr val="00B0F0"/>
                </a:solidFill>
                <a:latin typeface="+mn-lt"/>
              </a:rPr>
              <a:t> </a:t>
            </a:r>
            <a:r>
              <a:rPr lang="en-US" sz="3200" dirty="0">
                <a:latin typeface="+mn-lt"/>
              </a:rPr>
              <a:t>(it allows information to flow).</a:t>
            </a:r>
            <a:endParaRPr lang="el-GR" sz="3200" dirty="0">
              <a:latin typeface="+mn-lt"/>
            </a:endParaRPr>
          </a:p>
          <a:p>
            <a:pPr algn="l"/>
            <a:endParaRPr lang="el-GR" sz="3200" dirty="0">
              <a:latin typeface="+mn-lt"/>
            </a:endParaRP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23</a:t>
            </a:fld>
            <a:endParaRPr lang="el-GR"/>
          </a:p>
        </p:txBody>
      </p:sp>
      <p:sp>
        <p:nvSpPr>
          <p:cNvPr id="5" name="Rounded Rectangle 4"/>
          <p:cNvSpPr/>
          <p:nvPr/>
        </p:nvSpPr>
        <p:spPr>
          <a:xfrm>
            <a:off x="499263"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6" name="Rounded Rectangle 5"/>
          <p:cNvSpPr/>
          <p:nvPr/>
        </p:nvSpPr>
        <p:spPr>
          <a:xfrm>
            <a:off x="2470119" y="2148931"/>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7" name="Rounded Rectangle 6"/>
          <p:cNvSpPr/>
          <p:nvPr/>
        </p:nvSpPr>
        <p:spPr>
          <a:xfrm>
            <a:off x="1484691" y="3077519"/>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Alarm</a:t>
            </a:r>
            <a:endParaRPr lang="el-GR" sz="2000" dirty="0"/>
          </a:p>
        </p:txBody>
      </p:sp>
      <p:cxnSp>
        <p:nvCxnSpPr>
          <p:cNvPr id="14" name="Straight Arrow Connector 13"/>
          <p:cNvCxnSpPr>
            <a:stCxn id="5" idx="2"/>
            <a:endCxn id="7" idx="0"/>
          </p:cNvCxnSpPr>
          <p:nvPr/>
        </p:nvCxnSpPr>
        <p:spPr>
          <a:xfrm>
            <a:off x="1273263" y="2508971"/>
            <a:ext cx="985428" cy="568548"/>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a:stCxn id="6" idx="2"/>
            <a:endCxn id="7" idx="0"/>
          </p:cNvCxnSpPr>
          <p:nvPr/>
        </p:nvCxnSpPr>
        <p:spPr>
          <a:xfrm flipH="1">
            <a:off x="2258691" y="2508971"/>
            <a:ext cx="985428" cy="56854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954157" y="5069478"/>
                <a:ext cx="5291660"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panose="02040503050406030204" pitchFamily="18" charset="0"/>
                        </a:rPr>
                        <m:t>D</m:t>
                      </m:r>
                      <m:r>
                        <m:rPr>
                          <m:nor/>
                        </m:rPr>
                        <a:rPr lang="en-US" sz="3200" b="0" i="0" dirty="0" smtClean="0">
                          <a:latin typeface="Cambria Math" panose="02040503050406030204" pitchFamily="18" charset="0"/>
                        </a:rPr>
                        <m:t>ep</m:t>
                      </m:r>
                      <m:r>
                        <m:rPr>
                          <m:nor/>
                        </m:rPr>
                        <a:rPr lang="en-US" sz="3200" b="0" i="0" dirty="0" smtClean="0">
                          <a:latin typeface="Cambria Math" panose="02040503050406030204" pitchFamily="18" charset="0"/>
                        </a:rPr>
                        <m:t>(</m:t>
                      </m:r>
                      <m:r>
                        <m:rPr>
                          <m:nor/>
                        </m:rPr>
                        <a:rPr lang="en-US" sz="3200" dirty="0" smtClean="0"/>
                        <m:t>Burglar</m:t>
                      </m:r>
                      <m:r>
                        <m:rPr>
                          <m:nor/>
                        </m:rPr>
                        <a:rPr lang="en-US" sz="3200" b="0" i="0" dirty="0" smtClean="0"/>
                        <m:t> ; </m:t>
                      </m:r>
                      <m:r>
                        <m:rPr>
                          <m:nor/>
                        </m:rPr>
                        <a:rPr lang="en-US" sz="3200" b="0" i="0" dirty="0" smtClean="0"/>
                        <m:t>John</m:t>
                      </m:r>
                      <m:r>
                        <m:rPr>
                          <m:nor/>
                        </m:rPr>
                        <a:rPr lang="en-US" sz="3200" b="0" i="0" dirty="0" smtClean="0"/>
                        <m:t> </m:t>
                      </m:r>
                      <m:r>
                        <m:rPr>
                          <m:nor/>
                        </m:rPr>
                        <a:rPr lang="en-US" sz="3200" b="0" i="0" dirty="0" smtClean="0"/>
                        <m:t>Calls</m:t>
                      </m:r>
                      <m:r>
                        <a:rPr lang="en-US" sz="3200" b="0" i="1" dirty="0" smtClean="0">
                          <a:latin typeface="Cambria Math" panose="02040503050406030204" pitchFamily="18" charset="0"/>
                        </a:rPr>
                        <m:t>|</m:t>
                      </m:r>
                      <m:r>
                        <a:rPr lang="en-US" sz="3200" i="1" dirty="0" smtClean="0">
                          <a:latin typeface="Cambria Math" panose="02040503050406030204" pitchFamily="18" charset="0"/>
                          <a:sym typeface="Symbol"/>
                        </a:rPr>
                        <m:t></m:t>
                      </m:r>
                      <m:r>
                        <a:rPr lang="en-US" sz="3200" b="0" i="1" dirty="0" smtClean="0">
                          <a:latin typeface="Cambria Math" panose="02040503050406030204" pitchFamily="18" charset="0"/>
                          <a:sym typeface="Symbol"/>
                        </a:rPr>
                        <m:t>)</m:t>
                      </m:r>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54157" y="5069478"/>
                <a:ext cx="5291660" cy="584775"/>
              </a:xfrm>
              <a:prstGeom prst="rect">
                <a:avLst/>
              </a:prstGeom>
              <a:blipFill rotWithShape="0">
                <a:blip r:embed="rId2"/>
                <a:stretch>
                  <a:fillRect/>
                </a:stretch>
              </a:blipFill>
            </p:spPr>
            <p:txBody>
              <a:bodyPr/>
              <a:lstStyle/>
              <a:p>
                <a:r>
                  <a:rPr lang="en-US">
                    <a:noFill/>
                  </a:rPr>
                  <a:t> </a:t>
                </a:r>
              </a:p>
            </p:txBody>
          </p:sp>
        </mc:Fallback>
      </mc:AlternateContent>
      <p:sp>
        <p:nvSpPr>
          <p:cNvPr id="3" name="TextBox 2"/>
          <p:cNvSpPr txBox="1"/>
          <p:nvPr/>
        </p:nvSpPr>
        <p:spPr>
          <a:xfrm>
            <a:off x="8342184" y="4915589"/>
            <a:ext cx="3240216" cy="1477328"/>
          </a:xfrm>
          <a:prstGeom prst="rect">
            <a:avLst/>
          </a:prstGeom>
          <a:solidFill>
            <a:srgbClr val="BFBFBF"/>
          </a:solidFill>
        </p:spPr>
        <p:txBody>
          <a:bodyPr wrap="square" rtlCol="0">
            <a:spAutoFit/>
          </a:bodyPr>
          <a:lstStyle/>
          <a:p>
            <a:r>
              <a:rPr lang="en-US" dirty="0"/>
              <a:t>When your house is being robbed, the probability of getting a phone call from John is higher than usual (due to the alarm going off).</a:t>
            </a:r>
          </a:p>
        </p:txBody>
      </p:sp>
      <p:sp>
        <p:nvSpPr>
          <p:cNvPr id="15" name="Rounded Rectangle 14"/>
          <p:cNvSpPr/>
          <p:nvPr/>
        </p:nvSpPr>
        <p:spPr>
          <a:xfrm>
            <a:off x="660346" y="4233176"/>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17" name="Straight Arrow Connector 16"/>
          <p:cNvCxnSpPr>
            <a:stCxn id="7" idx="2"/>
            <a:endCxn id="15" idx="0"/>
          </p:cNvCxnSpPr>
          <p:nvPr/>
        </p:nvCxnSpPr>
        <p:spPr>
          <a:xfrm flipH="1">
            <a:off x="1434346" y="3437559"/>
            <a:ext cx="824345" cy="795617"/>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sp>
        <p:nvSpPr>
          <p:cNvPr id="19" name="Rounded Rectangle 18"/>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cxnSp>
        <p:nvCxnSpPr>
          <p:cNvPr id="20" name="Straight Arrow Connector 19"/>
          <p:cNvCxnSpPr>
            <a:stCxn id="7" idx="2"/>
            <a:endCxn id="19" idx="0"/>
          </p:cNvCxnSpPr>
          <p:nvPr/>
        </p:nvCxnSpPr>
        <p:spPr>
          <a:xfrm>
            <a:off x="2258691" y="3437559"/>
            <a:ext cx="985428" cy="78815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644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Paths</a:t>
            </a:r>
            <a:endParaRPr lang="el-GR" dirty="0"/>
          </a:p>
        </p:txBody>
      </p:sp>
      <p:sp>
        <p:nvSpPr>
          <p:cNvPr id="4" name="Content Placeholder 3"/>
          <p:cNvSpPr>
            <a:spLocks noGrp="1"/>
          </p:cNvSpPr>
          <p:nvPr>
            <p:ph idx="1"/>
          </p:nvPr>
        </p:nvSpPr>
        <p:spPr>
          <a:xfrm>
            <a:off x="5963478" y="2148930"/>
            <a:ext cx="5618921" cy="4137569"/>
          </a:xfrm>
        </p:spPr>
        <p:txBody>
          <a:bodyPr>
            <a:normAutofit/>
          </a:bodyPr>
          <a:lstStyle/>
          <a:p>
            <a:pPr marL="0" indent="0" algn="l">
              <a:buNone/>
            </a:pPr>
            <a:r>
              <a:rPr lang="en-US" sz="3200" dirty="0"/>
              <a:t>Conditioning on </a:t>
            </a:r>
            <a:r>
              <a:rPr lang="en-US" sz="3200" b="1" dirty="0"/>
              <a:t>intermediate “causes”</a:t>
            </a:r>
            <a:r>
              <a:rPr lang="en-US" sz="3200" dirty="0"/>
              <a:t> </a:t>
            </a:r>
            <a:r>
              <a:rPr lang="en-US" sz="3200" b="1" dirty="0">
                <a:solidFill>
                  <a:srgbClr val="FF0000"/>
                </a:solidFill>
              </a:rPr>
              <a:t>blocks</a:t>
            </a:r>
            <a:r>
              <a:rPr lang="en-US" sz="3200" dirty="0">
                <a:solidFill>
                  <a:srgbClr val="FF0000"/>
                </a:solidFill>
              </a:rPr>
              <a:t> </a:t>
            </a:r>
            <a:r>
              <a:rPr lang="en-US" sz="3200" dirty="0"/>
              <a:t>the path.</a:t>
            </a:r>
            <a:endParaRPr lang="el-GR" sz="3200" dirty="0">
              <a:solidFill>
                <a:schemeClr val="accent2"/>
              </a:solidFill>
            </a:endParaRPr>
          </a:p>
          <a:p>
            <a:pPr algn="l"/>
            <a:endParaRPr lang="el-GR" sz="3200" dirty="0"/>
          </a:p>
        </p:txBody>
      </p:sp>
      <p:sp>
        <p:nvSpPr>
          <p:cNvPr id="3" name="Slide Number Placeholder 2"/>
          <p:cNvSpPr>
            <a:spLocks noGrp="1"/>
          </p:cNvSpPr>
          <p:nvPr>
            <p:ph type="sldNum" sz="quarter" idx="12"/>
          </p:nvPr>
        </p:nvSpPr>
        <p:spPr/>
        <p:txBody>
          <a:bodyPr/>
          <a:lstStyle/>
          <a:p>
            <a:pPr>
              <a:defRPr/>
            </a:pPr>
            <a:fld id="{05CCDCE5-4316-4054-8E01-72147F453FFE}" type="slidenum">
              <a:rPr lang="el-GR" smtClean="0"/>
              <a:pPr>
                <a:defRPr/>
              </a:pPr>
              <a:t>24</a:t>
            </a:fld>
            <a:endParaRPr lang="el-GR"/>
          </a:p>
        </p:txBody>
      </p:sp>
      <p:sp>
        <p:nvSpPr>
          <p:cNvPr id="27" name="TextBox 26"/>
          <p:cNvSpPr txBox="1"/>
          <p:nvPr/>
        </p:nvSpPr>
        <p:spPr>
          <a:xfrm>
            <a:off x="874643" y="5069478"/>
            <a:ext cx="5287617" cy="584775"/>
          </a:xfrm>
          <a:prstGeom prst="rect">
            <a:avLst/>
          </a:prstGeom>
          <a:noFill/>
        </p:spPr>
        <p:txBody>
          <a:bodyPr wrap="square" rtlCol="0">
            <a:spAutoFit/>
          </a:bodyPr>
          <a:lstStyle/>
          <a:p>
            <a:endParaRPr lang="en-US" sz="2800" dirty="0"/>
          </a:p>
        </p:txBody>
      </p:sp>
      <p:sp>
        <p:nvSpPr>
          <p:cNvPr id="17" name="Rounded Rectangle 16"/>
          <p:cNvSpPr/>
          <p:nvPr/>
        </p:nvSpPr>
        <p:spPr>
          <a:xfrm>
            <a:off x="519542" y="2148930"/>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19" name="Rounded Rectangle 18"/>
          <p:cNvSpPr/>
          <p:nvPr/>
        </p:nvSpPr>
        <p:spPr>
          <a:xfrm>
            <a:off x="2490398" y="2148930"/>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20" name="Rounded Rectangle 19"/>
          <p:cNvSpPr/>
          <p:nvPr/>
        </p:nvSpPr>
        <p:spPr>
          <a:xfrm>
            <a:off x="1504970" y="3077518"/>
            <a:ext cx="1548000" cy="360040"/>
          </a:xfrm>
          <a:prstGeom prst="roundRect">
            <a:avLst/>
          </a:prstGeom>
          <a:solidFill>
            <a:srgbClr val="FF00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accent1">
                    <a:lumMod val="20000"/>
                    <a:lumOff val="80000"/>
                  </a:schemeClr>
                </a:solidFill>
              </a:rPr>
              <a:t>Alarm</a:t>
            </a:r>
            <a:endParaRPr lang="el-GR" sz="2000" dirty="0">
              <a:solidFill>
                <a:schemeClr val="accent1">
                  <a:lumMod val="20000"/>
                  <a:lumOff val="80000"/>
                </a:schemeClr>
              </a:solidFill>
            </a:endParaRPr>
          </a:p>
        </p:txBody>
      </p:sp>
      <p:cxnSp>
        <p:nvCxnSpPr>
          <p:cNvPr id="25" name="Straight Arrow Connector 24"/>
          <p:cNvCxnSpPr>
            <a:stCxn id="19" idx="2"/>
            <a:endCxn id="20" idx="0"/>
          </p:cNvCxnSpPr>
          <p:nvPr/>
        </p:nvCxnSpPr>
        <p:spPr>
          <a:xfrm flipH="1">
            <a:off x="2278970" y="2508970"/>
            <a:ext cx="985428" cy="56854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1293542" y="2508970"/>
            <a:ext cx="985428" cy="568548"/>
          </a:xfrm>
          <a:prstGeom prst="straightConnector1">
            <a:avLst/>
          </a:prstGeom>
          <a:ln>
            <a:solidFill>
              <a:srgbClr val="FF0000"/>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954157" y="5069478"/>
                <a:ext cx="5756609"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3200" dirty="0">
                          <a:latin typeface="Cambria Math" panose="02040503050406030204" pitchFamily="18" charset="0"/>
                        </a:rPr>
                        <m:t>I</m:t>
                      </m:r>
                      <m:r>
                        <m:rPr>
                          <m:nor/>
                        </m:rPr>
                        <a:rPr lang="en-US" sz="3200" b="0" i="0" dirty="0" smtClean="0">
                          <a:latin typeface="Cambria Math" panose="02040503050406030204" pitchFamily="18" charset="0"/>
                        </a:rPr>
                        <m:t>nd</m:t>
                      </m:r>
                      <m:r>
                        <m:rPr>
                          <m:nor/>
                        </m:rPr>
                        <a:rPr lang="en-US" sz="3200" dirty="0" smtClean="0">
                          <a:latin typeface="Cambria Math" panose="02040503050406030204" pitchFamily="18" charset="0"/>
                        </a:rPr>
                        <m:t>(</m:t>
                      </m:r>
                      <m:r>
                        <m:rPr>
                          <m:nor/>
                        </m:rPr>
                        <a:rPr lang="en-US" sz="3200" dirty="0" smtClean="0"/>
                        <m:t>Burglar</m:t>
                      </m:r>
                      <m:r>
                        <m:rPr>
                          <m:nor/>
                        </m:rPr>
                        <a:rPr lang="en-US" sz="3200" dirty="0" smtClean="0"/>
                        <m:t> ; </m:t>
                      </m:r>
                      <m:r>
                        <m:rPr>
                          <m:nor/>
                        </m:rPr>
                        <a:rPr lang="en-US" sz="3200" dirty="0" smtClean="0"/>
                        <m:t>John</m:t>
                      </m:r>
                      <m:r>
                        <m:rPr>
                          <m:nor/>
                        </m:rPr>
                        <a:rPr lang="en-US" sz="3200" dirty="0" smtClean="0"/>
                        <m:t> </m:t>
                      </m:r>
                      <m:r>
                        <m:rPr>
                          <m:nor/>
                        </m:rPr>
                        <a:rPr lang="en-US" sz="3200" dirty="0" smtClean="0"/>
                        <m:t>Calls</m:t>
                      </m:r>
                      <m:r>
                        <a:rPr lang="en-US" sz="3200" i="0" dirty="0">
                          <a:latin typeface="Cambria Math" panose="02040503050406030204" pitchFamily="18" charset="0"/>
                        </a:rPr>
                        <m:t>|</m:t>
                      </m:r>
                      <m:r>
                        <m:rPr>
                          <m:sty m:val="p"/>
                        </m:rPr>
                        <a:rPr lang="en-US" sz="3200" b="0" i="0" dirty="0" smtClean="0">
                          <a:latin typeface="Cambria Math" panose="02040503050406030204" pitchFamily="18" charset="0"/>
                        </a:rPr>
                        <m:t>Alarm</m:t>
                      </m:r>
                      <m:r>
                        <a:rPr lang="en-US" sz="3200" i="0" dirty="0">
                          <a:latin typeface="Cambria Math" panose="02040503050406030204" pitchFamily="18" charset="0"/>
                          <a:sym typeface="Symbol"/>
                        </a:rPr>
                        <m:t>)</m:t>
                      </m:r>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54157" y="5069478"/>
                <a:ext cx="5756609" cy="584775"/>
              </a:xfrm>
              <a:prstGeom prst="rect">
                <a:avLst/>
              </a:prstGeom>
              <a:blipFill rotWithShape="0">
                <a:blip r:embed="rId2"/>
                <a:stretch>
                  <a:fillRect/>
                </a:stretch>
              </a:blipFill>
            </p:spPr>
            <p:txBody>
              <a:bodyPr/>
              <a:lstStyle/>
              <a:p>
                <a:r>
                  <a:rPr lang="en-US">
                    <a:noFill/>
                  </a:rPr>
                  <a:t> </a:t>
                </a:r>
              </a:p>
            </p:txBody>
          </p:sp>
        </mc:Fallback>
      </mc:AlternateContent>
      <p:sp>
        <p:nvSpPr>
          <p:cNvPr id="24" name="TextBox 23"/>
          <p:cNvSpPr txBox="1"/>
          <p:nvPr/>
        </p:nvSpPr>
        <p:spPr>
          <a:xfrm>
            <a:off x="8201525" y="4606468"/>
            <a:ext cx="3357547" cy="1754326"/>
          </a:xfrm>
          <a:prstGeom prst="rect">
            <a:avLst/>
          </a:prstGeom>
          <a:solidFill>
            <a:srgbClr val="BFBFBF"/>
          </a:solidFill>
        </p:spPr>
        <p:txBody>
          <a:bodyPr wrap="square" rtlCol="0">
            <a:spAutoFit/>
          </a:bodyPr>
          <a:lstStyle/>
          <a:p>
            <a:r>
              <a:rPr lang="en-US" dirty="0"/>
              <a:t>If you  know the alarm has gone off, whether this was due or not to an actual burglary does not change your belief about the probability of getting a phone call from John.</a:t>
            </a:r>
          </a:p>
        </p:txBody>
      </p:sp>
      <p:sp>
        <p:nvSpPr>
          <p:cNvPr id="22" name="Rounded Rectangle 21"/>
          <p:cNvSpPr/>
          <p:nvPr/>
        </p:nvSpPr>
        <p:spPr>
          <a:xfrm>
            <a:off x="660346" y="4233176"/>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23" name="Straight Arrow Connector 22"/>
          <p:cNvCxnSpPr>
            <a:endCxn id="22" idx="0"/>
          </p:cNvCxnSpPr>
          <p:nvPr/>
        </p:nvCxnSpPr>
        <p:spPr>
          <a:xfrm flipH="1">
            <a:off x="1434346" y="3437559"/>
            <a:ext cx="824345" cy="795617"/>
          </a:xfrm>
          <a:prstGeom prst="straightConnector1">
            <a:avLst/>
          </a:prstGeom>
          <a:ln>
            <a:solidFill>
              <a:srgbClr val="FF0000"/>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sp>
        <p:nvSpPr>
          <p:cNvPr id="28" name="Rounded Rectangle 27"/>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cxnSp>
        <p:nvCxnSpPr>
          <p:cNvPr id="29" name="Straight Arrow Connector 28"/>
          <p:cNvCxnSpPr>
            <a:endCxn id="28" idx="0"/>
          </p:cNvCxnSpPr>
          <p:nvPr/>
        </p:nvCxnSpPr>
        <p:spPr>
          <a:xfrm>
            <a:off x="2258691" y="3437559"/>
            <a:ext cx="985428" cy="78815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122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Paths</a:t>
            </a:r>
            <a:endParaRPr lang="el-GR" dirty="0"/>
          </a:p>
        </p:txBody>
      </p:sp>
      <p:sp>
        <p:nvSpPr>
          <p:cNvPr id="13" name="Content Placeholder 12"/>
          <p:cNvSpPr>
            <a:spLocks noGrp="1"/>
          </p:cNvSpPr>
          <p:nvPr>
            <p:ph idx="1"/>
          </p:nvPr>
        </p:nvSpPr>
        <p:spPr>
          <a:xfrm>
            <a:off x="5632174" y="2148931"/>
            <a:ext cx="6356626" cy="1584870"/>
          </a:xfrm>
        </p:spPr>
        <p:txBody>
          <a:bodyPr>
            <a:normAutofit/>
          </a:bodyPr>
          <a:lstStyle/>
          <a:p>
            <a:pPr marL="0" indent="0" algn="l">
              <a:buNone/>
            </a:pPr>
            <a:r>
              <a:rPr lang="en-US" sz="3200" dirty="0">
                <a:latin typeface="+mn-lt"/>
              </a:rPr>
              <a:t>A path that goes through a </a:t>
            </a:r>
            <a:r>
              <a:rPr lang="en-US" sz="3200" b="1" dirty="0">
                <a:latin typeface="+mn-lt"/>
              </a:rPr>
              <a:t>common “cause” </a:t>
            </a:r>
            <a:r>
              <a:rPr lang="en-US" sz="3200" dirty="0">
                <a:latin typeface="+mn-lt"/>
              </a:rPr>
              <a:t>is an </a:t>
            </a:r>
            <a:r>
              <a:rPr lang="en-US" sz="3200" b="1" dirty="0">
                <a:solidFill>
                  <a:srgbClr val="00B0F0"/>
                </a:solidFill>
                <a:latin typeface="+mn-lt"/>
              </a:rPr>
              <a:t>open</a:t>
            </a:r>
            <a:r>
              <a:rPr lang="en-US" sz="3200" dirty="0">
                <a:solidFill>
                  <a:srgbClr val="00B0F0"/>
                </a:solidFill>
                <a:latin typeface="+mn-lt"/>
              </a:rPr>
              <a:t> </a:t>
            </a:r>
            <a:r>
              <a:rPr lang="en-US" sz="3200" b="1" dirty="0">
                <a:solidFill>
                  <a:srgbClr val="00B0F0"/>
                </a:solidFill>
                <a:latin typeface="+mn-lt"/>
              </a:rPr>
              <a:t>path</a:t>
            </a:r>
            <a:r>
              <a:rPr lang="en-US" sz="3200" dirty="0">
                <a:solidFill>
                  <a:srgbClr val="00B0F0"/>
                </a:solidFill>
                <a:latin typeface="+mn-lt"/>
              </a:rPr>
              <a:t> </a:t>
            </a:r>
            <a:r>
              <a:rPr lang="en-US" sz="3200" dirty="0">
                <a:latin typeface="+mn-lt"/>
              </a:rPr>
              <a:t>(it allows information to flow).</a:t>
            </a:r>
            <a:endParaRPr lang="el-GR" sz="3200" dirty="0">
              <a:latin typeface="+mn-lt"/>
            </a:endParaRPr>
          </a:p>
          <a:p>
            <a:pPr algn="l"/>
            <a:endParaRPr lang="el-GR" sz="3200" dirty="0">
              <a:latin typeface="+mn-lt"/>
            </a:endParaRP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25</a:t>
            </a:fld>
            <a:endParaRPr lang="el-GR"/>
          </a:p>
        </p:txBody>
      </p:sp>
      <p:sp>
        <p:nvSpPr>
          <p:cNvPr id="5" name="Rounded Rectangle 4"/>
          <p:cNvSpPr/>
          <p:nvPr/>
        </p:nvSpPr>
        <p:spPr>
          <a:xfrm>
            <a:off x="499263"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6" name="Rounded Rectangle 5"/>
          <p:cNvSpPr/>
          <p:nvPr/>
        </p:nvSpPr>
        <p:spPr>
          <a:xfrm>
            <a:off x="2470119" y="2148931"/>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7" name="Rounded Rectangle 6"/>
          <p:cNvSpPr/>
          <p:nvPr/>
        </p:nvSpPr>
        <p:spPr>
          <a:xfrm>
            <a:off x="1484691" y="3077519"/>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Alarm</a:t>
            </a:r>
            <a:endParaRPr lang="el-GR" sz="2000" dirty="0"/>
          </a:p>
        </p:txBody>
      </p:sp>
      <p:cxnSp>
        <p:nvCxnSpPr>
          <p:cNvPr id="14" name="Straight Arrow Connector 13"/>
          <p:cNvCxnSpPr>
            <a:stCxn id="5" idx="2"/>
            <a:endCxn id="7" idx="0"/>
          </p:cNvCxnSpPr>
          <p:nvPr/>
        </p:nvCxnSpPr>
        <p:spPr>
          <a:xfrm>
            <a:off x="1273263" y="2508971"/>
            <a:ext cx="985428" cy="56854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6" idx="2"/>
            <a:endCxn id="7" idx="0"/>
          </p:cNvCxnSpPr>
          <p:nvPr/>
        </p:nvCxnSpPr>
        <p:spPr>
          <a:xfrm flipH="1">
            <a:off x="2258691" y="2508971"/>
            <a:ext cx="985428" cy="56854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954157" y="5069478"/>
                <a:ext cx="5431145"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3200" b="0" i="0" dirty="0" smtClean="0"/>
                        <m:t>Dep</m:t>
                      </m:r>
                      <m:r>
                        <m:rPr>
                          <m:nor/>
                        </m:rPr>
                        <a:rPr lang="en-US" sz="3200" b="0" i="0" dirty="0" smtClean="0"/>
                        <m:t>(</m:t>
                      </m:r>
                      <m:r>
                        <m:rPr>
                          <m:nor/>
                        </m:rPr>
                        <a:rPr lang="en-US" sz="3200" b="0" i="0" dirty="0" smtClean="0"/>
                        <m:t>John</m:t>
                      </m:r>
                      <m:r>
                        <m:rPr>
                          <m:nor/>
                        </m:rPr>
                        <a:rPr lang="en-US" sz="3200" b="0" i="0" dirty="0" smtClean="0"/>
                        <m:t> </m:t>
                      </m:r>
                      <m:r>
                        <m:rPr>
                          <m:nor/>
                        </m:rPr>
                        <a:rPr lang="en-US" sz="3200" b="0" i="0" dirty="0" smtClean="0"/>
                        <m:t>Calls</m:t>
                      </m:r>
                      <m:r>
                        <m:rPr>
                          <m:nor/>
                        </m:rPr>
                        <a:rPr lang="en-US" sz="3200" b="0" i="0" dirty="0" smtClean="0"/>
                        <m:t> ; </m:t>
                      </m:r>
                      <m:r>
                        <m:rPr>
                          <m:nor/>
                        </m:rPr>
                        <a:rPr lang="en-US" sz="3200" b="0" i="0" dirty="0" smtClean="0"/>
                        <m:t>Mary</m:t>
                      </m:r>
                      <m:r>
                        <m:rPr>
                          <m:nor/>
                        </m:rPr>
                        <a:rPr lang="en-US" sz="3200" b="0" i="0" dirty="0" smtClean="0"/>
                        <m:t> </m:t>
                      </m:r>
                      <m:r>
                        <m:rPr>
                          <m:nor/>
                        </m:rPr>
                        <a:rPr lang="en-US" sz="3200" b="0" i="0" dirty="0" smtClean="0"/>
                        <m:t>Calls</m:t>
                      </m:r>
                      <m:r>
                        <a:rPr lang="en-US" sz="3200" i="1" dirty="0">
                          <a:latin typeface="Cambria Math" panose="02040503050406030204" pitchFamily="18" charset="0"/>
                        </a:rPr>
                        <m:t> </m:t>
                      </m:r>
                      <m:r>
                        <a:rPr lang="en-US" sz="3200" b="0" i="1" dirty="0" smtClean="0">
                          <a:latin typeface="Cambria Math" panose="02040503050406030204" pitchFamily="18" charset="0"/>
                        </a:rPr>
                        <m:t>|</m:t>
                      </m:r>
                      <m:r>
                        <a:rPr lang="en-US" sz="3200" i="1" dirty="0" smtClean="0">
                          <a:latin typeface="Cambria Math" panose="02040503050406030204" pitchFamily="18" charset="0"/>
                          <a:sym typeface="Symbol"/>
                        </a:rPr>
                        <m:t></m:t>
                      </m:r>
                      <m:r>
                        <a:rPr lang="en-US" sz="3200" b="0" i="1" dirty="0" smtClean="0">
                          <a:latin typeface="Cambria Math" panose="02040503050406030204" pitchFamily="18" charset="0"/>
                          <a:sym typeface="Symbol"/>
                        </a:rPr>
                        <m:t>)</m:t>
                      </m:r>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54157" y="5069478"/>
                <a:ext cx="5431145" cy="584775"/>
              </a:xfrm>
              <a:prstGeom prst="rect">
                <a:avLst/>
              </a:prstGeom>
              <a:blipFill rotWithShape="0">
                <a:blip r:embed="rId2"/>
                <a:stretch>
                  <a:fillRect/>
                </a:stretch>
              </a:blipFill>
            </p:spPr>
            <p:txBody>
              <a:bodyPr/>
              <a:lstStyle/>
              <a:p>
                <a:r>
                  <a:rPr lang="en-US">
                    <a:noFill/>
                  </a:rPr>
                  <a:t> </a:t>
                </a:r>
              </a:p>
            </p:txBody>
          </p:sp>
        </mc:Fallback>
      </mc:AlternateContent>
      <p:sp>
        <p:nvSpPr>
          <p:cNvPr id="3" name="TextBox 2"/>
          <p:cNvSpPr txBox="1"/>
          <p:nvPr/>
        </p:nvSpPr>
        <p:spPr>
          <a:xfrm>
            <a:off x="8342184" y="4915589"/>
            <a:ext cx="3240216" cy="1477328"/>
          </a:xfrm>
          <a:prstGeom prst="rect">
            <a:avLst/>
          </a:prstGeom>
          <a:solidFill>
            <a:srgbClr val="BFBFBF"/>
          </a:solidFill>
        </p:spPr>
        <p:txBody>
          <a:bodyPr wrap="square" rtlCol="0">
            <a:spAutoFit/>
          </a:bodyPr>
          <a:lstStyle/>
          <a:p>
            <a:r>
              <a:rPr lang="en-US" dirty="0"/>
              <a:t>When John calls you, the probability that Mary will also call you is higher than usual (because John usually calls when the alarm has gone off).</a:t>
            </a:r>
          </a:p>
        </p:txBody>
      </p:sp>
      <p:sp>
        <p:nvSpPr>
          <p:cNvPr id="15" name="Rounded Rectangle 14"/>
          <p:cNvSpPr/>
          <p:nvPr/>
        </p:nvSpPr>
        <p:spPr>
          <a:xfrm>
            <a:off x="660346" y="4233176"/>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17" name="Straight Arrow Connector 16"/>
          <p:cNvCxnSpPr>
            <a:stCxn id="7" idx="2"/>
            <a:endCxn id="15" idx="0"/>
          </p:cNvCxnSpPr>
          <p:nvPr/>
        </p:nvCxnSpPr>
        <p:spPr>
          <a:xfrm flipH="1">
            <a:off x="1434346" y="3437559"/>
            <a:ext cx="824345" cy="795617"/>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sp>
        <p:nvSpPr>
          <p:cNvPr id="19" name="Rounded Rectangle 18"/>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cxnSp>
        <p:nvCxnSpPr>
          <p:cNvPr id="20" name="Straight Arrow Connector 19"/>
          <p:cNvCxnSpPr>
            <a:stCxn id="7" idx="2"/>
            <a:endCxn id="19" idx="0"/>
          </p:cNvCxnSpPr>
          <p:nvPr/>
        </p:nvCxnSpPr>
        <p:spPr>
          <a:xfrm>
            <a:off x="2258691" y="3437559"/>
            <a:ext cx="985428" cy="788156"/>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039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Paths</a:t>
            </a:r>
            <a:endParaRPr lang="el-GR" dirty="0"/>
          </a:p>
        </p:txBody>
      </p:sp>
      <p:sp>
        <p:nvSpPr>
          <p:cNvPr id="4" name="Content Placeholder 3"/>
          <p:cNvSpPr>
            <a:spLocks noGrp="1"/>
          </p:cNvSpPr>
          <p:nvPr>
            <p:ph idx="1"/>
          </p:nvPr>
        </p:nvSpPr>
        <p:spPr>
          <a:xfrm>
            <a:off x="5963478" y="2148930"/>
            <a:ext cx="5618921" cy="4137569"/>
          </a:xfrm>
        </p:spPr>
        <p:txBody>
          <a:bodyPr>
            <a:normAutofit/>
          </a:bodyPr>
          <a:lstStyle/>
          <a:p>
            <a:pPr marL="0" indent="0" algn="l">
              <a:buNone/>
            </a:pPr>
            <a:r>
              <a:rPr lang="en-US" sz="3200" dirty="0"/>
              <a:t>Conditioning on </a:t>
            </a:r>
            <a:r>
              <a:rPr lang="en-US" sz="3200" b="1" dirty="0"/>
              <a:t>common “causes” </a:t>
            </a:r>
            <a:r>
              <a:rPr lang="en-US" sz="3200" b="1" dirty="0">
                <a:solidFill>
                  <a:srgbClr val="FF0000"/>
                </a:solidFill>
              </a:rPr>
              <a:t>blocks</a:t>
            </a:r>
            <a:r>
              <a:rPr lang="en-US" sz="3200" dirty="0">
                <a:solidFill>
                  <a:srgbClr val="FF0000"/>
                </a:solidFill>
              </a:rPr>
              <a:t> </a:t>
            </a:r>
            <a:r>
              <a:rPr lang="en-US" sz="3200" dirty="0"/>
              <a:t>the path.</a:t>
            </a:r>
            <a:endParaRPr lang="el-GR" sz="3200" dirty="0">
              <a:solidFill>
                <a:schemeClr val="accent2"/>
              </a:solidFill>
            </a:endParaRPr>
          </a:p>
          <a:p>
            <a:pPr algn="l"/>
            <a:endParaRPr lang="el-GR" sz="3200" dirty="0"/>
          </a:p>
        </p:txBody>
      </p:sp>
      <p:sp>
        <p:nvSpPr>
          <p:cNvPr id="3" name="Slide Number Placeholder 2"/>
          <p:cNvSpPr>
            <a:spLocks noGrp="1"/>
          </p:cNvSpPr>
          <p:nvPr>
            <p:ph type="sldNum" sz="quarter" idx="12"/>
          </p:nvPr>
        </p:nvSpPr>
        <p:spPr/>
        <p:txBody>
          <a:bodyPr/>
          <a:lstStyle/>
          <a:p>
            <a:pPr>
              <a:defRPr/>
            </a:pPr>
            <a:fld id="{05CCDCE5-4316-4054-8E01-72147F453FFE}" type="slidenum">
              <a:rPr lang="el-GR" smtClean="0"/>
              <a:pPr>
                <a:defRPr/>
              </a:pPr>
              <a:t>26</a:t>
            </a:fld>
            <a:endParaRPr lang="el-GR"/>
          </a:p>
        </p:txBody>
      </p:sp>
      <p:sp>
        <p:nvSpPr>
          <p:cNvPr id="27" name="TextBox 26"/>
          <p:cNvSpPr txBox="1"/>
          <p:nvPr/>
        </p:nvSpPr>
        <p:spPr>
          <a:xfrm>
            <a:off x="874643" y="5069478"/>
            <a:ext cx="5287617" cy="584775"/>
          </a:xfrm>
          <a:prstGeom prst="rect">
            <a:avLst/>
          </a:prstGeom>
          <a:noFill/>
        </p:spPr>
        <p:txBody>
          <a:bodyPr wrap="square" rtlCol="0">
            <a:spAutoFit/>
          </a:bodyPr>
          <a:lstStyle/>
          <a:p>
            <a:endParaRPr lang="en-US" sz="2800" dirty="0"/>
          </a:p>
        </p:txBody>
      </p:sp>
      <p:grpSp>
        <p:nvGrpSpPr>
          <p:cNvPr id="5" name="Group 4"/>
          <p:cNvGrpSpPr/>
          <p:nvPr/>
        </p:nvGrpSpPr>
        <p:grpSpPr>
          <a:xfrm>
            <a:off x="519542" y="2148930"/>
            <a:ext cx="3518856" cy="1288628"/>
            <a:chOff x="1611371" y="2148931"/>
            <a:chExt cx="3518856" cy="1288628"/>
          </a:xfrm>
        </p:grpSpPr>
        <p:sp>
          <p:nvSpPr>
            <p:cNvPr id="17" name="Rounded Rectangle 16"/>
            <p:cNvSpPr/>
            <p:nvPr/>
          </p:nvSpPr>
          <p:spPr>
            <a:xfrm>
              <a:off x="1611371"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19" name="Rounded Rectangle 18"/>
            <p:cNvSpPr/>
            <p:nvPr/>
          </p:nvSpPr>
          <p:spPr>
            <a:xfrm>
              <a:off x="3582227" y="2148931"/>
              <a:ext cx="1548000" cy="36004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20" name="Rounded Rectangle 19"/>
            <p:cNvSpPr/>
            <p:nvPr/>
          </p:nvSpPr>
          <p:spPr>
            <a:xfrm>
              <a:off x="2596799" y="3077519"/>
              <a:ext cx="1548000" cy="360040"/>
            </a:xfrm>
            <a:prstGeom prst="roundRect">
              <a:avLst/>
            </a:prstGeom>
            <a:solidFill>
              <a:srgbClr val="FF00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accent1">
                      <a:lumMod val="20000"/>
                      <a:lumOff val="80000"/>
                    </a:schemeClr>
                  </a:solidFill>
                </a:rPr>
                <a:t>Alarm</a:t>
              </a:r>
              <a:endParaRPr lang="el-GR" sz="2000" dirty="0">
                <a:solidFill>
                  <a:schemeClr val="accent1">
                    <a:lumMod val="20000"/>
                    <a:lumOff val="80000"/>
                  </a:schemeClr>
                </a:solidFill>
              </a:endParaRPr>
            </a:p>
          </p:txBody>
        </p:sp>
        <p:cxnSp>
          <p:nvCxnSpPr>
            <p:cNvPr id="25" name="Straight Arrow Connector 24"/>
            <p:cNvCxnSpPr>
              <a:stCxn id="19" idx="2"/>
              <a:endCxn id="20" idx="0"/>
            </p:cNvCxnSpPr>
            <p:nvPr/>
          </p:nvCxnSpPr>
          <p:spPr>
            <a:xfrm flipH="1">
              <a:off x="3370799" y="2508971"/>
              <a:ext cx="985428" cy="56854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2385371" y="2508971"/>
              <a:ext cx="985428" cy="56854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954157" y="5069478"/>
                <a:ext cx="609757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3200" b="0" i="0" dirty="0" smtClean="0"/>
                        <m:t>Ind</m:t>
                      </m:r>
                      <m:r>
                        <m:rPr>
                          <m:nor/>
                        </m:rPr>
                        <a:rPr lang="en-US" sz="3200" dirty="0" smtClean="0"/>
                        <m:t>(</m:t>
                      </m:r>
                      <m:r>
                        <m:rPr>
                          <m:nor/>
                        </m:rPr>
                        <a:rPr lang="en-US" sz="3200" dirty="0" smtClean="0"/>
                        <m:t>John</m:t>
                      </m:r>
                      <m:r>
                        <m:rPr>
                          <m:nor/>
                        </m:rPr>
                        <a:rPr lang="en-US" sz="3200" dirty="0" smtClean="0"/>
                        <m:t> </m:t>
                      </m:r>
                      <m:r>
                        <m:rPr>
                          <m:nor/>
                        </m:rPr>
                        <a:rPr lang="en-US" sz="3200" dirty="0" smtClean="0"/>
                        <m:t>Calls</m:t>
                      </m:r>
                      <m:r>
                        <m:rPr>
                          <m:nor/>
                        </m:rPr>
                        <a:rPr lang="en-US" sz="3200" dirty="0" smtClean="0"/>
                        <m:t> ; </m:t>
                      </m:r>
                      <m:r>
                        <m:rPr>
                          <m:nor/>
                        </m:rPr>
                        <a:rPr lang="en-US" sz="3200" dirty="0" smtClean="0"/>
                        <m:t>Mary</m:t>
                      </m:r>
                      <m:r>
                        <m:rPr>
                          <m:nor/>
                        </m:rPr>
                        <a:rPr lang="en-US" sz="3200" dirty="0" smtClean="0"/>
                        <m:t> </m:t>
                      </m:r>
                      <m:r>
                        <m:rPr>
                          <m:nor/>
                        </m:rPr>
                        <a:rPr lang="en-US" sz="3200" dirty="0" smtClean="0"/>
                        <m:t>Calls</m:t>
                      </m:r>
                      <m:r>
                        <a:rPr lang="en-US" sz="3200" i="1" dirty="0">
                          <a:latin typeface="Cambria Math" panose="02040503050406030204" pitchFamily="18" charset="0"/>
                        </a:rPr>
                        <m:t> |</m:t>
                      </m:r>
                      <m:r>
                        <m:rPr>
                          <m:sty m:val="p"/>
                        </m:rPr>
                        <a:rPr lang="en-US" sz="3200" b="0" i="0" dirty="0" smtClean="0">
                          <a:latin typeface="Cambria Math" panose="02040503050406030204" pitchFamily="18" charset="0"/>
                        </a:rPr>
                        <m:t>Alarm</m:t>
                      </m:r>
                      <m:r>
                        <a:rPr lang="en-US" sz="3200" i="1" dirty="0">
                          <a:latin typeface="Cambria Math" panose="02040503050406030204" pitchFamily="18" charset="0"/>
                          <a:sym typeface="Symbol"/>
                        </a:rPr>
                        <m:t>)</m:t>
                      </m:r>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54157" y="5069478"/>
                <a:ext cx="6097572" cy="584775"/>
              </a:xfrm>
              <a:prstGeom prst="rect">
                <a:avLst/>
              </a:prstGeom>
              <a:blipFill>
                <a:blip r:embed="rId2"/>
                <a:stretch>
                  <a:fillRect/>
                </a:stretch>
              </a:blipFill>
            </p:spPr>
            <p:txBody>
              <a:bodyPr/>
              <a:lstStyle/>
              <a:p>
                <a:r>
                  <a:rPr lang="el-GR">
                    <a:noFill/>
                  </a:rPr>
                  <a:t> </a:t>
                </a:r>
              </a:p>
            </p:txBody>
          </p:sp>
        </mc:Fallback>
      </mc:AlternateContent>
      <p:sp>
        <p:nvSpPr>
          <p:cNvPr id="24" name="TextBox 23"/>
          <p:cNvSpPr txBox="1"/>
          <p:nvPr/>
        </p:nvSpPr>
        <p:spPr>
          <a:xfrm>
            <a:off x="8297284" y="5185753"/>
            <a:ext cx="3240216" cy="1200329"/>
          </a:xfrm>
          <a:prstGeom prst="rect">
            <a:avLst/>
          </a:prstGeom>
          <a:solidFill>
            <a:srgbClr val="BFBFBF"/>
          </a:solidFill>
        </p:spPr>
        <p:txBody>
          <a:bodyPr wrap="square" rtlCol="0">
            <a:spAutoFit/>
          </a:bodyPr>
          <a:lstStyle/>
          <a:p>
            <a:r>
              <a:rPr lang="en-US" dirty="0"/>
              <a:t>If you  know the alarm has gone off, whether John has called does not change your belief that Mary will call.</a:t>
            </a:r>
          </a:p>
        </p:txBody>
      </p:sp>
      <p:sp>
        <p:nvSpPr>
          <p:cNvPr id="22" name="Rounded Rectangle 21"/>
          <p:cNvSpPr/>
          <p:nvPr/>
        </p:nvSpPr>
        <p:spPr>
          <a:xfrm>
            <a:off x="660346" y="4233176"/>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23" name="Straight Arrow Connector 22"/>
          <p:cNvCxnSpPr>
            <a:endCxn id="22" idx="0"/>
          </p:cNvCxnSpPr>
          <p:nvPr/>
        </p:nvCxnSpPr>
        <p:spPr>
          <a:xfrm flipH="1">
            <a:off x="1434346" y="3437559"/>
            <a:ext cx="824345" cy="795617"/>
          </a:xfrm>
          <a:prstGeom prst="straightConnector1">
            <a:avLst/>
          </a:prstGeom>
          <a:ln>
            <a:solidFill>
              <a:srgbClr val="FF0000"/>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sp>
        <p:nvSpPr>
          <p:cNvPr id="28" name="Rounded Rectangle 27"/>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cxnSp>
        <p:nvCxnSpPr>
          <p:cNvPr id="29" name="Straight Arrow Connector 28"/>
          <p:cNvCxnSpPr>
            <a:endCxn id="28" idx="0"/>
          </p:cNvCxnSpPr>
          <p:nvPr/>
        </p:nvCxnSpPr>
        <p:spPr>
          <a:xfrm>
            <a:off x="2258691" y="3437559"/>
            <a:ext cx="985428" cy="788156"/>
          </a:xfrm>
          <a:prstGeom prst="straightConnector1">
            <a:avLst/>
          </a:prstGeom>
          <a:ln>
            <a:solidFill>
              <a:srgbClr val="FF0000"/>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181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Paths</a:t>
            </a:r>
            <a:endParaRPr lang="el-GR" dirty="0"/>
          </a:p>
        </p:txBody>
      </p:sp>
      <p:sp>
        <p:nvSpPr>
          <p:cNvPr id="27" name="Content Placeholder 26"/>
          <p:cNvSpPr>
            <a:spLocks noGrp="1"/>
          </p:cNvSpPr>
          <p:nvPr>
            <p:ph idx="1"/>
          </p:nvPr>
        </p:nvSpPr>
        <p:spPr>
          <a:xfrm>
            <a:off x="6069496" y="2148932"/>
            <a:ext cx="5512904" cy="4137568"/>
          </a:xfrm>
        </p:spPr>
        <p:txBody>
          <a:bodyPr>
            <a:normAutofit/>
          </a:bodyPr>
          <a:lstStyle/>
          <a:p>
            <a:pPr marL="0" indent="0" algn="l">
              <a:buNone/>
            </a:pPr>
            <a:r>
              <a:rPr lang="en-US" sz="3200" dirty="0"/>
              <a:t>A path that goes through a </a:t>
            </a:r>
            <a:r>
              <a:rPr lang="en-US" sz="3200" b="1" dirty="0"/>
              <a:t>common “effect” (collider) </a:t>
            </a:r>
            <a:r>
              <a:rPr lang="en-US" sz="3200" dirty="0"/>
              <a:t>is a </a:t>
            </a:r>
            <a:r>
              <a:rPr lang="en-US" sz="3200" b="1" dirty="0">
                <a:solidFill>
                  <a:srgbClr val="FF0000"/>
                </a:solidFill>
              </a:rPr>
              <a:t>blocked</a:t>
            </a:r>
            <a:r>
              <a:rPr lang="en-US" sz="3200" dirty="0">
                <a:solidFill>
                  <a:srgbClr val="FF0000"/>
                </a:solidFill>
              </a:rPr>
              <a:t> </a:t>
            </a:r>
            <a:r>
              <a:rPr lang="en-US" sz="3200" dirty="0"/>
              <a:t>path (no information flows).</a:t>
            </a:r>
            <a:endParaRPr lang="el-GR" sz="3200" dirty="0"/>
          </a:p>
          <a:p>
            <a:pPr algn="l"/>
            <a:endParaRPr lang="el-GR" sz="3200" dirty="0"/>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27</a:t>
            </a:fld>
            <a:endParaRPr lang="el-GR"/>
          </a:p>
        </p:txBody>
      </p:sp>
      <p:grpSp>
        <p:nvGrpSpPr>
          <p:cNvPr id="3" name="Group 2"/>
          <p:cNvGrpSpPr/>
          <p:nvPr/>
        </p:nvGrpSpPr>
        <p:grpSpPr>
          <a:xfrm>
            <a:off x="523123" y="2148932"/>
            <a:ext cx="3518856" cy="1288628"/>
            <a:chOff x="1611371" y="2148931"/>
            <a:chExt cx="3518856" cy="1288628"/>
          </a:xfrm>
        </p:grpSpPr>
        <p:sp>
          <p:nvSpPr>
            <p:cNvPr id="15" name="Rounded Rectangle 14"/>
            <p:cNvSpPr/>
            <p:nvPr/>
          </p:nvSpPr>
          <p:spPr>
            <a:xfrm>
              <a:off x="1611371"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17" name="Rounded Rectangle 16"/>
            <p:cNvSpPr/>
            <p:nvPr/>
          </p:nvSpPr>
          <p:spPr>
            <a:xfrm>
              <a:off x="3582227"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19" name="Rounded Rectangle 18"/>
            <p:cNvSpPr/>
            <p:nvPr/>
          </p:nvSpPr>
          <p:spPr>
            <a:xfrm>
              <a:off x="2596799" y="3077519"/>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Alarm</a:t>
              </a:r>
              <a:endParaRPr lang="el-GR" sz="2000" dirty="0"/>
            </a:p>
          </p:txBody>
        </p:sp>
        <p:cxnSp>
          <p:nvCxnSpPr>
            <p:cNvPr id="23" name="Straight Arrow Connector 22"/>
            <p:cNvCxnSpPr>
              <a:stCxn id="15" idx="2"/>
              <a:endCxn id="19" idx="0"/>
            </p:cNvCxnSpPr>
            <p:nvPr/>
          </p:nvCxnSpPr>
          <p:spPr>
            <a:xfrm>
              <a:off x="2385371" y="2508971"/>
              <a:ext cx="985428" cy="568548"/>
            </a:xfrm>
            <a:prstGeom prst="straightConnector1">
              <a:avLst/>
            </a:prstGeom>
            <a:ln>
              <a:solidFill>
                <a:srgbClr val="FF0000"/>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7" idx="2"/>
              <a:endCxn id="19" idx="0"/>
            </p:cNvCxnSpPr>
            <p:nvPr/>
          </p:nvCxnSpPr>
          <p:spPr>
            <a:xfrm flipH="1">
              <a:off x="3370799" y="2508971"/>
              <a:ext cx="985428" cy="568548"/>
            </a:xfrm>
            <a:prstGeom prst="straightConnector1">
              <a:avLst/>
            </a:prstGeom>
            <a:ln>
              <a:solidFill>
                <a:srgbClr val="FF0000"/>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954157" y="5069478"/>
                <a:ext cx="5276162" cy="584775"/>
              </a:xfrm>
              <a:prstGeom prst="rect">
                <a:avLst/>
              </a:prstGeom>
              <a:noFill/>
            </p:spPr>
            <p:txBody>
              <a:bodyPr wrap="square" rtlCol="0">
                <a:spAutoFit/>
              </a:bodyPr>
              <a:lstStyle/>
              <a:p>
                <a14:m>
                  <m:oMath xmlns:m="http://schemas.openxmlformats.org/officeDocument/2006/math">
                    <m:r>
                      <m:rPr>
                        <m:nor/>
                      </m:rPr>
                      <a:rPr lang="en-US" sz="3200" b="0" i="0" dirty="0" smtClean="0"/>
                      <m:t>Ind</m:t>
                    </m:r>
                    <m:r>
                      <m:rPr>
                        <m:nor/>
                      </m:rPr>
                      <a:rPr lang="en-US" sz="3200" b="0" i="0" dirty="0" smtClean="0"/>
                      <m:t>(</m:t>
                    </m:r>
                    <m:r>
                      <m:rPr>
                        <m:nor/>
                      </m:rPr>
                      <a:rPr lang="en-US" sz="3200" dirty="0" smtClean="0"/>
                      <m:t>Burglar</m:t>
                    </m:r>
                    <m:r>
                      <a:rPr lang="en-US" sz="3200" b="0" i="1" dirty="0" smtClean="0">
                        <a:latin typeface="Cambria Math" panose="02040503050406030204" pitchFamily="18" charset="0"/>
                      </a:rPr>
                      <m:t> ; </m:t>
                    </m:r>
                    <m:r>
                      <m:rPr>
                        <m:nor/>
                      </m:rPr>
                      <a:rPr lang="en-US" sz="3200" b="0" i="0" dirty="0" smtClean="0"/>
                      <m:t>Earthquake</m:t>
                    </m:r>
                  </m:oMath>
                </a14:m>
                <a:r>
                  <a:rPr lang="en-US" sz="3200" dirty="0"/>
                  <a:t>|</a:t>
                </a:r>
                <a14:m>
                  <m:oMath xmlns:m="http://schemas.openxmlformats.org/officeDocument/2006/math">
                    <m:r>
                      <a:rPr lang="en-US" sz="3200" b="0" i="1" dirty="0" smtClean="0">
                        <a:latin typeface="Cambria Math" panose="02040503050406030204" pitchFamily="18" charset="0"/>
                      </a:rPr>
                      <m:t>∅</m:t>
                    </m:r>
                  </m:oMath>
                </a14:m>
                <a:r>
                  <a:rPr lang="en-US" sz="3200" b="0"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954157" y="5069478"/>
                <a:ext cx="5276162" cy="584775"/>
              </a:xfrm>
              <a:prstGeom prst="rect">
                <a:avLst/>
              </a:prstGeom>
              <a:blipFill rotWithShape="0">
                <a:blip r:embed="rId2"/>
                <a:stretch>
                  <a:fillRect t="-12500" b="-34375"/>
                </a:stretch>
              </a:blipFill>
            </p:spPr>
            <p:txBody>
              <a:bodyPr/>
              <a:lstStyle/>
              <a:p>
                <a:r>
                  <a:rPr lang="en-US">
                    <a:noFill/>
                  </a:rPr>
                  <a:t> </a:t>
                </a:r>
              </a:p>
            </p:txBody>
          </p:sp>
        </mc:Fallback>
      </mc:AlternateContent>
      <p:sp>
        <p:nvSpPr>
          <p:cNvPr id="18" name="TextBox 17"/>
          <p:cNvSpPr txBox="1"/>
          <p:nvPr/>
        </p:nvSpPr>
        <p:spPr>
          <a:xfrm>
            <a:off x="8342184" y="5745890"/>
            <a:ext cx="3240216" cy="646331"/>
          </a:xfrm>
          <a:prstGeom prst="rect">
            <a:avLst/>
          </a:prstGeom>
          <a:solidFill>
            <a:srgbClr val="BFBFBF"/>
          </a:solidFill>
        </p:spPr>
        <p:txBody>
          <a:bodyPr wrap="square" rtlCol="0">
            <a:spAutoFit/>
          </a:bodyPr>
          <a:lstStyle/>
          <a:p>
            <a:r>
              <a:rPr lang="en-US" dirty="0"/>
              <a:t>Burglaries and earthquakes are not correlated.</a:t>
            </a:r>
          </a:p>
        </p:txBody>
      </p:sp>
      <p:sp>
        <p:nvSpPr>
          <p:cNvPr id="21" name="Rounded Rectangle 20"/>
          <p:cNvSpPr/>
          <p:nvPr/>
        </p:nvSpPr>
        <p:spPr>
          <a:xfrm>
            <a:off x="660346" y="4233176"/>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22" name="Straight Arrow Connector 21"/>
          <p:cNvCxnSpPr>
            <a:endCxn id="21" idx="0"/>
          </p:cNvCxnSpPr>
          <p:nvPr/>
        </p:nvCxnSpPr>
        <p:spPr>
          <a:xfrm flipH="1">
            <a:off x="1434346" y="3437559"/>
            <a:ext cx="824345" cy="79561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cxnSp>
        <p:nvCxnSpPr>
          <p:cNvPr id="28" name="Straight Arrow Connector 27"/>
          <p:cNvCxnSpPr>
            <a:stCxn id="19" idx="2"/>
            <a:endCxn id="26" idx="0"/>
          </p:cNvCxnSpPr>
          <p:nvPr/>
        </p:nvCxnSpPr>
        <p:spPr>
          <a:xfrm>
            <a:off x="2282551" y="3437560"/>
            <a:ext cx="961568" cy="78815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90035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Paths</a:t>
            </a:r>
            <a:endParaRPr lang="el-GR" dirty="0"/>
          </a:p>
        </p:txBody>
      </p:sp>
      <p:sp>
        <p:nvSpPr>
          <p:cNvPr id="27" name="Content Placeholder 26"/>
          <p:cNvSpPr>
            <a:spLocks noGrp="1"/>
          </p:cNvSpPr>
          <p:nvPr>
            <p:ph idx="1"/>
          </p:nvPr>
        </p:nvSpPr>
        <p:spPr>
          <a:xfrm>
            <a:off x="6069496" y="2148932"/>
            <a:ext cx="5512904" cy="4137568"/>
          </a:xfrm>
        </p:spPr>
        <p:txBody>
          <a:bodyPr>
            <a:normAutofit/>
          </a:bodyPr>
          <a:lstStyle/>
          <a:p>
            <a:pPr marL="0" indent="0" algn="l">
              <a:buNone/>
            </a:pPr>
            <a:r>
              <a:rPr lang="en-US" sz="3200" dirty="0"/>
              <a:t>However, conditioning on </a:t>
            </a:r>
            <a:r>
              <a:rPr lang="en-US" sz="3200" b="1" dirty="0"/>
              <a:t>common “effects” </a:t>
            </a:r>
            <a:r>
              <a:rPr lang="en-US" sz="3200" b="1" dirty="0">
                <a:solidFill>
                  <a:srgbClr val="0099FF"/>
                </a:solidFill>
              </a:rPr>
              <a:t>opens</a:t>
            </a:r>
            <a:r>
              <a:rPr lang="en-US" sz="3200" dirty="0">
                <a:solidFill>
                  <a:schemeClr val="tx2">
                    <a:lumMod val="60000"/>
                    <a:lumOff val="40000"/>
                  </a:schemeClr>
                </a:solidFill>
              </a:rPr>
              <a:t> </a:t>
            </a:r>
            <a:r>
              <a:rPr lang="en-US" sz="3200" dirty="0"/>
              <a:t>the path (information flows through the path.)</a:t>
            </a:r>
            <a:endParaRPr lang="el-GR" sz="3200" dirty="0">
              <a:solidFill>
                <a:schemeClr val="tx2">
                  <a:lumMod val="60000"/>
                  <a:lumOff val="40000"/>
                </a:schemeClr>
              </a:solidFill>
            </a:endParaRPr>
          </a:p>
          <a:p>
            <a:pPr algn="l"/>
            <a:endParaRPr lang="el-GR" sz="3200" dirty="0"/>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28</a:t>
            </a:fld>
            <a:endParaRPr lang="el-GR"/>
          </a:p>
        </p:txBody>
      </p:sp>
      <p:grpSp>
        <p:nvGrpSpPr>
          <p:cNvPr id="3" name="Group 2"/>
          <p:cNvGrpSpPr/>
          <p:nvPr/>
        </p:nvGrpSpPr>
        <p:grpSpPr>
          <a:xfrm>
            <a:off x="585747" y="2148931"/>
            <a:ext cx="3518856" cy="1288628"/>
            <a:chOff x="1611371" y="2148931"/>
            <a:chExt cx="3518856" cy="1288628"/>
          </a:xfrm>
        </p:grpSpPr>
        <p:sp>
          <p:nvSpPr>
            <p:cNvPr id="15" name="Rounded Rectangle 14"/>
            <p:cNvSpPr/>
            <p:nvPr/>
          </p:nvSpPr>
          <p:spPr>
            <a:xfrm>
              <a:off x="1611371"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17" name="Rounded Rectangle 16"/>
            <p:cNvSpPr/>
            <p:nvPr/>
          </p:nvSpPr>
          <p:spPr>
            <a:xfrm>
              <a:off x="3582227"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19" name="Rounded Rectangle 18"/>
            <p:cNvSpPr/>
            <p:nvPr/>
          </p:nvSpPr>
          <p:spPr>
            <a:xfrm>
              <a:off x="2596799" y="3077519"/>
              <a:ext cx="1548000" cy="360040"/>
            </a:xfrm>
            <a:prstGeom prst="roundRect">
              <a:avLst/>
            </a:prstGeom>
            <a:solidFill>
              <a:srgbClr val="00B0F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Alarm</a:t>
              </a:r>
              <a:endParaRPr lang="el-GR" sz="2000" dirty="0"/>
            </a:p>
          </p:txBody>
        </p:sp>
        <p:cxnSp>
          <p:nvCxnSpPr>
            <p:cNvPr id="23" name="Straight Arrow Connector 22"/>
            <p:cNvCxnSpPr>
              <a:stCxn id="15" idx="2"/>
              <a:endCxn id="19" idx="0"/>
            </p:cNvCxnSpPr>
            <p:nvPr/>
          </p:nvCxnSpPr>
          <p:spPr>
            <a:xfrm>
              <a:off x="2385371" y="2508971"/>
              <a:ext cx="985428" cy="568548"/>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7" idx="2"/>
              <a:endCxn id="19" idx="0"/>
            </p:cNvCxnSpPr>
            <p:nvPr/>
          </p:nvCxnSpPr>
          <p:spPr>
            <a:xfrm flipH="1">
              <a:off x="3370799" y="2508971"/>
              <a:ext cx="985428" cy="568548"/>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954157" y="5069478"/>
                <a:ext cx="6035579" cy="584775"/>
              </a:xfrm>
              <a:prstGeom prst="rect">
                <a:avLst/>
              </a:prstGeom>
              <a:noFill/>
            </p:spPr>
            <p:txBody>
              <a:bodyPr wrap="square" rtlCol="0">
                <a:spAutoFit/>
              </a:bodyPr>
              <a:lstStyle/>
              <a:p>
                <a14:m>
                  <m:oMath xmlns:m="http://schemas.openxmlformats.org/officeDocument/2006/math">
                    <m:r>
                      <m:rPr>
                        <m:nor/>
                      </m:rPr>
                      <a:rPr lang="en-US" sz="3200" b="0" i="0" dirty="0" smtClean="0"/>
                      <m:t>Dep</m:t>
                    </m:r>
                    <m:r>
                      <m:rPr>
                        <m:nor/>
                      </m:rPr>
                      <a:rPr lang="en-US" sz="3200" b="0" i="0" dirty="0" smtClean="0"/>
                      <m:t>(</m:t>
                    </m:r>
                    <m:r>
                      <m:rPr>
                        <m:nor/>
                      </m:rPr>
                      <a:rPr lang="en-US" sz="3200" dirty="0" smtClean="0"/>
                      <m:t>Burglar</m:t>
                    </m:r>
                    <m:r>
                      <a:rPr lang="en-US" sz="3200" b="0" i="1" dirty="0" smtClean="0">
                        <a:latin typeface="Cambria Math" panose="02040503050406030204" pitchFamily="18" charset="0"/>
                      </a:rPr>
                      <m:t> ; </m:t>
                    </m:r>
                    <m:r>
                      <m:rPr>
                        <m:nor/>
                      </m:rPr>
                      <a:rPr lang="en-US" sz="3200" b="0" i="0" dirty="0" smtClean="0"/>
                      <m:t>Earthquake</m:t>
                    </m:r>
                  </m:oMath>
                </a14:m>
                <a:r>
                  <a:rPr lang="en-US" sz="3200" dirty="0"/>
                  <a:t>|</a:t>
                </a:r>
                <a14:m>
                  <m:oMath xmlns:m="http://schemas.openxmlformats.org/officeDocument/2006/math">
                    <m:r>
                      <m:rPr>
                        <m:nor/>
                      </m:rPr>
                      <a:rPr lang="en-US" sz="3200" b="0" i="0" dirty="0" smtClean="0"/>
                      <m:t>Alarm</m:t>
                    </m:r>
                    <m:r>
                      <m:rPr>
                        <m:nor/>
                      </m:rPr>
                      <a:rPr lang="en-US" sz="3200" b="0" i="0" dirty="0" smtClean="0"/>
                      <m:t>)</m:t>
                    </m:r>
                  </m:oMath>
                </a14:m>
                <a:endParaRPr lang="en-US" sz="3200" dirty="0">
                  <a:latin typeface="AR ESSENCE" panose="02000000000000000000"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54157" y="5069478"/>
                <a:ext cx="6035579" cy="584775"/>
              </a:xfrm>
              <a:prstGeom prst="rect">
                <a:avLst/>
              </a:prstGeom>
              <a:blipFill rotWithShape="0">
                <a:blip r:embed="rId2"/>
                <a:stretch>
                  <a:fillRect t="-12500" b="-34375"/>
                </a:stretch>
              </a:blipFill>
            </p:spPr>
            <p:txBody>
              <a:bodyPr/>
              <a:lstStyle/>
              <a:p>
                <a:r>
                  <a:rPr lang="en-US">
                    <a:noFill/>
                  </a:rPr>
                  <a:t> </a:t>
                </a:r>
              </a:p>
            </p:txBody>
          </p:sp>
        </mc:Fallback>
      </mc:AlternateContent>
      <p:sp>
        <p:nvSpPr>
          <p:cNvPr id="18" name="TextBox 17"/>
          <p:cNvSpPr txBox="1"/>
          <p:nvPr/>
        </p:nvSpPr>
        <p:spPr>
          <a:xfrm>
            <a:off x="8342184" y="5465616"/>
            <a:ext cx="3240216" cy="923330"/>
          </a:xfrm>
          <a:prstGeom prst="rect">
            <a:avLst/>
          </a:prstGeom>
          <a:solidFill>
            <a:srgbClr val="BFBFBF"/>
          </a:solidFill>
        </p:spPr>
        <p:txBody>
          <a:bodyPr wrap="square" rtlCol="0">
            <a:spAutoFit/>
          </a:bodyPr>
          <a:lstStyle/>
          <a:p>
            <a:r>
              <a:rPr lang="en-US" dirty="0"/>
              <a:t>Your alarm has gone off. If there is also no earthquake, you think there must be a burglary.</a:t>
            </a:r>
          </a:p>
        </p:txBody>
      </p:sp>
      <p:sp>
        <p:nvSpPr>
          <p:cNvPr id="21" name="Rounded Rectangle 20"/>
          <p:cNvSpPr/>
          <p:nvPr/>
        </p:nvSpPr>
        <p:spPr>
          <a:xfrm>
            <a:off x="660346" y="4233176"/>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22" name="Straight Arrow Connector 21"/>
          <p:cNvCxnSpPr>
            <a:endCxn id="21" idx="0"/>
          </p:cNvCxnSpPr>
          <p:nvPr/>
        </p:nvCxnSpPr>
        <p:spPr>
          <a:xfrm flipH="1">
            <a:off x="1434346" y="3437559"/>
            <a:ext cx="824345" cy="79561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2282551" y="3437560"/>
            <a:ext cx="961568" cy="78815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8" name="Rounded Rectangle 27"/>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spTree>
    <p:extLst>
      <p:ext uri="{BB962C8B-B14F-4D97-AF65-F5344CB8AC3E}">
        <p14:creationId xmlns:p14="http://schemas.microsoft.com/office/powerpoint/2010/main" val="170066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paths</a:t>
            </a: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29</a:t>
            </a:fld>
            <a:endParaRPr lang="el-GR"/>
          </a:p>
        </p:txBody>
      </p:sp>
      <p:sp>
        <p:nvSpPr>
          <p:cNvPr id="6" name="Rounded Rectangle 5"/>
          <p:cNvSpPr/>
          <p:nvPr/>
        </p:nvSpPr>
        <p:spPr>
          <a:xfrm>
            <a:off x="585747"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Burglar</a:t>
            </a:r>
            <a:endParaRPr lang="el-GR" sz="2000" dirty="0"/>
          </a:p>
        </p:txBody>
      </p:sp>
      <p:sp>
        <p:nvSpPr>
          <p:cNvPr id="7" name="Rounded Rectangle 6"/>
          <p:cNvSpPr/>
          <p:nvPr/>
        </p:nvSpPr>
        <p:spPr>
          <a:xfrm>
            <a:off x="2556603" y="2148931"/>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Earthquake</a:t>
            </a:r>
            <a:endParaRPr lang="el-GR" sz="2000" dirty="0"/>
          </a:p>
        </p:txBody>
      </p:sp>
      <p:sp>
        <p:nvSpPr>
          <p:cNvPr id="8" name="Rounded Rectangle 7"/>
          <p:cNvSpPr/>
          <p:nvPr/>
        </p:nvSpPr>
        <p:spPr>
          <a:xfrm>
            <a:off x="1571175" y="3077519"/>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Alarm</a:t>
            </a:r>
            <a:endParaRPr lang="el-GR" sz="2000" dirty="0"/>
          </a:p>
        </p:txBody>
      </p:sp>
      <p:cxnSp>
        <p:nvCxnSpPr>
          <p:cNvPr id="10" name="Straight Arrow Connector 9"/>
          <p:cNvCxnSpPr>
            <a:stCxn id="6" idx="2"/>
            <a:endCxn id="8" idx="0"/>
          </p:cNvCxnSpPr>
          <p:nvPr/>
        </p:nvCxnSpPr>
        <p:spPr>
          <a:xfrm>
            <a:off x="1359747" y="2508971"/>
            <a:ext cx="985428" cy="568548"/>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a:stCxn id="7" idx="2"/>
            <a:endCxn id="8" idx="0"/>
          </p:cNvCxnSpPr>
          <p:nvPr/>
        </p:nvCxnSpPr>
        <p:spPr>
          <a:xfrm flipH="1">
            <a:off x="2345175" y="2508971"/>
            <a:ext cx="985428" cy="568548"/>
          </a:xfrm>
          <a:prstGeom prst="straightConnector1">
            <a:avLst/>
          </a:prstGeom>
          <a:ln>
            <a:solidFill>
              <a:srgbClr val="0099FF"/>
            </a:solidFill>
            <a:tailEnd type="triangle" w="lg" len="lg"/>
          </a:ln>
          <a:effectLst>
            <a:glow rad="101600">
              <a:schemeClr val="accent4">
                <a:satMod val="175000"/>
                <a:alpha val="40000"/>
              </a:schemeClr>
            </a:glow>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954157" y="5069478"/>
                <a:ext cx="5942589" cy="584775"/>
              </a:xfrm>
              <a:prstGeom prst="rect">
                <a:avLst/>
              </a:prstGeom>
              <a:noFill/>
            </p:spPr>
            <p:txBody>
              <a:bodyPr wrap="square" rtlCol="0">
                <a:spAutoFit/>
              </a:bodyPr>
              <a:lstStyle/>
              <a:p>
                <a14:m>
                  <m:oMath xmlns:m="http://schemas.openxmlformats.org/officeDocument/2006/math">
                    <m:r>
                      <m:rPr>
                        <m:nor/>
                      </m:rPr>
                      <a:rPr lang="en-US" sz="3200" b="0" i="0" dirty="0" smtClean="0"/>
                      <m:t>Dep</m:t>
                    </m:r>
                    <m:r>
                      <m:rPr>
                        <m:nor/>
                      </m:rPr>
                      <a:rPr lang="en-US" sz="3200" b="0" i="0" dirty="0" smtClean="0"/>
                      <m:t>(</m:t>
                    </m:r>
                    <m:r>
                      <m:rPr>
                        <m:nor/>
                      </m:rPr>
                      <a:rPr lang="en-US" sz="3200" dirty="0" smtClean="0"/>
                      <m:t>Burglar</m:t>
                    </m:r>
                    <m:r>
                      <a:rPr lang="en-US" sz="3200" b="0" i="1" dirty="0" smtClean="0">
                        <a:latin typeface="Cambria Math" panose="02040503050406030204" pitchFamily="18" charset="0"/>
                      </a:rPr>
                      <m:t> ;</m:t>
                    </m:r>
                    <m:r>
                      <m:rPr>
                        <m:nor/>
                      </m:rPr>
                      <a:rPr lang="en-US" sz="3200" b="0" i="0" dirty="0" smtClean="0"/>
                      <m:t>Earthquake</m:t>
                    </m:r>
                  </m:oMath>
                </a14:m>
                <a:r>
                  <a:rPr lang="en-US" sz="3200" dirty="0"/>
                  <a:t>|</a:t>
                </a:r>
                <a14:m>
                  <m:oMath xmlns:m="http://schemas.openxmlformats.org/officeDocument/2006/math">
                    <m:r>
                      <m:rPr>
                        <m:nor/>
                      </m:rPr>
                      <a:rPr lang="en-US" sz="3200" b="0" i="0" dirty="0" smtClean="0"/>
                      <m:t>Call</m:t>
                    </m:r>
                    <m:r>
                      <m:rPr>
                        <m:nor/>
                      </m:rPr>
                      <a:rPr lang="en-US" sz="3200" b="0" i="0" dirty="0" smtClean="0"/>
                      <m:t>)</m:t>
                    </m:r>
                  </m:oMath>
                </a14:m>
                <a:endParaRPr lang="en-US" sz="3200" dirty="0">
                  <a:latin typeface="AR ESSENCE" panose="02000000000000000000"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54157" y="5069478"/>
                <a:ext cx="5942589" cy="584775"/>
              </a:xfrm>
              <a:prstGeom prst="rect">
                <a:avLst/>
              </a:prstGeom>
              <a:blipFill rotWithShape="0">
                <a:blip r:embed="rId2"/>
                <a:stretch>
                  <a:fillRect t="-12500" b="-34375"/>
                </a:stretch>
              </a:blipFill>
            </p:spPr>
            <p:txBody>
              <a:bodyPr/>
              <a:lstStyle/>
              <a:p>
                <a:r>
                  <a:rPr lang="en-US">
                    <a:noFill/>
                  </a:rPr>
                  <a:t> </a:t>
                </a:r>
              </a:p>
            </p:txBody>
          </p:sp>
        </mc:Fallback>
      </mc:AlternateContent>
      <p:sp>
        <p:nvSpPr>
          <p:cNvPr id="14" name="TextBox 13"/>
          <p:cNvSpPr txBox="1"/>
          <p:nvPr/>
        </p:nvSpPr>
        <p:spPr>
          <a:xfrm>
            <a:off x="6492352" y="1927700"/>
            <a:ext cx="5214551" cy="3145476"/>
          </a:xfrm>
          <a:prstGeom prst="rect">
            <a:avLst/>
          </a:prstGeom>
        </p:spPr>
        <p:txBody>
          <a:bodyPr vert="horz" lIns="91440" tIns="45720" rIns="91440" bIns="45720" rtlCol="0">
            <a:normAutofit/>
          </a:bodyPr>
          <a:lstStyle>
            <a:lvl1pPr indent="0">
              <a:spcBef>
                <a:spcPct val="20000"/>
              </a:spcBef>
              <a:buClr>
                <a:schemeClr val="accent1"/>
              </a:buClr>
              <a:buSzPct val="85000"/>
              <a:buFont typeface="Arial" pitchFamily="34" charset="0"/>
              <a:buNone/>
              <a:defRPr sz="3200" b="0"/>
            </a:lvl1pPr>
            <a:lvl2pPr indent="-182880" algn="just">
              <a:spcBef>
                <a:spcPct val="20000"/>
              </a:spcBef>
              <a:buClr>
                <a:schemeClr val="accent1"/>
              </a:buClr>
              <a:buSzPct val="85000"/>
              <a:buFont typeface="Arial" pitchFamily="34" charset="0"/>
              <a:buChar char="•"/>
              <a:defRPr sz="2800">
                <a:solidFill>
                  <a:schemeClr val="bg2">
                    <a:lumMod val="25000"/>
                  </a:schemeClr>
                </a:solidFill>
              </a:defRPr>
            </a:lvl2pPr>
            <a:lvl3pPr marL="731520" indent="-182880" algn="just">
              <a:spcBef>
                <a:spcPct val="20000"/>
              </a:spcBef>
              <a:buClr>
                <a:schemeClr val="accent1"/>
              </a:buClr>
              <a:buSzPct val="90000"/>
              <a:buFont typeface="Arial" pitchFamily="34" charset="0"/>
              <a:buChar char="•"/>
              <a:defRPr sz="2400">
                <a:solidFill>
                  <a:schemeClr val="bg2">
                    <a:lumMod val="25000"/>
                  </a:schemeClr>
                </a:solidFill>
              </a:defRPr>
            </a:lvl3pPr>
            <a:lvl4pPr marL="1005840" indent="-182880" algn="just">
              <a:spcBef>
                <a:spcPct val="20000"/>
              </a:spcBef>
              <a:buClr>
                <a:schemeClr val="accent1"/>
              </a:buClr>
              <a:buFont typeface="Arial" pitchFamily="34" charset="0"/>
              <a:buChar char="•"/>
              <a:defRPr sz="2000">
                <a:solidFill>
                  <a:schemeClr val="bg2">
                    <a:lumMod val="25000"/>
                  </a:schemeClr>
                </a:solidFill>
              </a:defRPr>
            </a:lvl4pPr>
            <a:lvl5pPr marL="1188720" indent="-137160" algn="just">
              <a:spcBef>
                <a:spcPct val="20000"/>
              </a:spcBef>
              <a:buClr>
                <a:schemeClr val="accent1"/>
              </a:buClr>
              <a:buSzPct val="100000"/>
              <a:buFont typeface="Arial" pitchFamily="34" charset="0"/>
              <a:buChar char="•"/>
              <a:defRPr sz="2000" baseline="0">
                <a:solidFill>
                  <a:schemeClr val="bg2">
                    <a:lumMod val="25000"/>
                  </a:schemeClr>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However, conditioning on common (</a:t>
            </a:r>
            <a:r>
              <a:rPr lang="en-US" u="sng" dirty="0"/>
              <a:t>not necessarily direct</a:t>
            </a:r>
            <a:r>
              <a:rPr lang="en-US" dirty="0"/>
              <a:t>) “effects” </a:t>
            </a:r>
            <a:r>
              <a:rPr lang="en-US" dirty="0">
                <a:solidFill>
                  <a:srgbClr val="0099FF"/>
                </a:solidFill>
              </a:rPr>
              <a:t>opens</a:t>
            </a:r>
            <a:r>
              <a:rPr lang="en-US" dirty="0"/>
              <a:t> the path (information flows through the path).</a:t>
            </a:r>
            <a:endParaRPr lang="el-GR" dirty="0"/>
          </a:p>
          <a:p>
            <a:endParaRPr lang="en-US" dirty="0"/>
          </a:p>
        </p:txBody>
      </p:sp>
      <p:sp>
        <p:nvSpPr>
          <p:cNvPr id="15" name="TextBox 14"/>
          <p:cNvSpPr txBox="1"/>
          <p:nvPr/>
        </p:nvSpPr>
        <p:spPr>
          <a:xfrm>
            <a:off x="8300620" y="5456884"/>
            <a:ext cx="3240216" cy="923330"/>
          </a:xfrm>
          <a:prstGeom prst="rect">
            <a:avLst/>
          </a:prstGeom>
          <a:solidFill>
            <a:srgbClr val="BFBFBF"/>
          </a:solidFill>
        </p:spPr>
        <p:txBody>
          <a:bodyPr wrap="square" rtlCol="0">
            <a:spAutoFit/>
          </a:bodyPr>
          <a:lstStyle/>
          <a:p>
            <a:r>
              <a:rPr lang="en-US" dirty="0"/>
              <a:t>John  is calling. If there is no earthquake, you think a burglary is more probable.</a:t>
            </a:r>
          </a:p>
        </p:txBody>
      </p:sp>
      <p:sp>
        <p:nvSpPr>
          <p:cNvPr id="16" name="Rounded Rectangle 15"/>
          <p:cNvSpPr/>
          <p:nvPr/>
        </p:nvSpPr>
        <p:spPr>
          <a:xfrm>
            <a:off x="660346" y="4233176"/>
            <a:ext cx="1548000" cy="360040"/>
          </a:xfrm>
          <a:prstGeom prst="roundRect">
            <a:avLst/>
          </a:prstGeom>
          <a:solidFill>
            <a:srgbClr val="00B0F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John Calls</a:t>
            </a:r>
            <a:endParaRPr lang="el-GR" sz="2000" dirty="0"/>
          </a:p>
        </p:txBody>
      </p:sp>
      <p:cxnSp>
        <p:nvCxnSpPr>
          <p:cNvPr id="17" name="Straight Arrow Connector 16"/>
          <p:cNvCxnSpPr>
            <a:endCxn id="16" idx="0"/>
          </p:cNvCxnSpPr>
          <p:nvPr/>
        </p:nvCxnSpPr>
        <p:spPr>
          <a:xfrm flipH="1">
            <a:off x="1434346" y="3437559"/>
            <a:ext cx="824345" cy="79561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282551" y="3437560"/>
            <a:ext cx="961568" cy="78815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9" name="Rounded Rectangle 18"/>
          <p:cNvSpPr/>
          <p:nvPr/>
        </p:nvSpPr>
        <p:spPr>
          <a:xfrm>
            <a:off x="2470119" y="4225715"/>
            <a:ext cx="154800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Mary Calls</a:t>
            </a:r>
            <a:endParaRPr lang="el-GR" sz="2000" dirty="0"/>
          </a:p>
        </p:txBody>
      </p:sp>
    </p:spTree>
    <p:extLst>
      <p:ext uri="{BB962C8B-B14F-4D97-AF65-F5344CB8AC3E}">
        <p14:creationId xmlns:p14="http://schemas.microsoft.com/office/powerpoint/2010/main" val="126610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 Structure</a:t>
            </a:r>
          </a:p>
        </p:txBody>
      </p:sp>
      <p:sp>
        <p:nvSpPr>
          <p:cNvPr id="3" name="Content Placeholder 2"/>
          <p:cNvSpPr>
            <a:spLocks noGrp="1"/>
          </p:cNvSpPr>
          <p:nvPr>
            <p:ph idx="1"/>
          </p:nvPr>
        </p:nvSpPr>
        <p:spPr/>
        <p:txBody>
          <a:bodyPr>
            <a:normAutofit fontScale="47500" lnSpcReduction="20000"/>
          </a:bodyPr>
          <a:lstStyle/>
          <a:p>
            <a:r>
              <a:rPr lang="en-US" dirty="0"/>
              <a:t>The feature selection problem</a:t>
            </a:r>
          </a:p>
          <a:p>
            <a:pPr lvl="1"/>
            <a:r>
              <a:rPr lang="en-US" dirty="0"/>
              <a:t>Why feature selection</a:t>
            </a:r>
          </a:p>
          <a:p>
            <a:pPr lvl="1"/>
            <a:r>
              <a:rPr lang="en-US" dirty="0"/>
              <a:t>Conditional Independence / Dependence</a:t>
            </a:r>
          </a:p>
          <a:p>
            <a:pPr lvl="1"/>
            <a:r>
              <a:rPr lang="en-US" dirty="0"/>
              <a:t>Defining the feature selection problem</a:t>
            </a:r>
          </a:p>
          <a:p>
            <a:pPr lvl="1"/>
            <a:r>
              <a:rPr lang="en-US" dirty="0"/>
              <a:t>The Markov Blanket</a:t>
            </a:r>
          </a:p>
          <a:p>
            <a:pPr lvl="1"/>
            <a:r>
              <a:rPr lang="en-US" dirty="0"/>
              <a:t>The Markov Blanket as the solution(s) of the feature selection problem</a:t>
            </a:r>
            <a:endParaRPr lang="el-GR" dirty="0"/>
          </a:p>
          <a:p>
            <a:r>
              <a:rPr lang="en-US" dirty="0"/>
              <a:t>Causality and feature selection</a:t>
            </a:r>
          </a:p>
          <a:p>
            <a:pPr lvl="1"/>
            <a:r>
              <a:rPr lang="en-US" dirty="0"/>
              <a:t>Causal models</a:t>
            </a:r>
          </a:p>
          <a:p>
            <a:pPr lvl="1"/>
            <a:r>
              <a:rPr lang="en-US" dirty="0"/>
              <a:t>Causal models and entailed Independencies: d-separation</a:t>
            </a:r>
          </a:p>
          <a:p>
            <a:pPr lvl="1"/>
            <a:r>
              <a:rPr lang="en-US" dirty="0"/>
              <a:t>Faithfulness</a:t>
            </a:r>
          </a:p>
          <a:p>
            <a:pPr lvl="1"/>
            <a:r>
              <a:rPr lang="en-US" dirty="0"/>
              <a:t>The Markov Blanket in causal models with and without </a:t>
            </a:r>
            <a:r>
              <a:rPr lang="en-US" dirty="0" err="1"/>
              <a:t>latents</a:t>
            </a:r>
            <a:endParaRPr lang="en-US" dirty="0"/>
          </a:p>
          <a:p>
            <a:r>
              <a:rPr lang="en-US" dirty="0"/>
              <a:t>Algorithms</a:t>
            </a:r>
          </a:p>
          <a:p>
            <a:r>
              <a:rPr lang="en-US" dirty="0"/>
              <a:t>Single Solution algorithms</a:t>
            </a:r>
          </a:p>
          <a:p>
            <a:pPr lvl="1"/>
            <a:r>
              <a:rPr lang="en-US" dirty="0"/>
              <a:t>Algorithm: basic forward-backward</a:t>
            </a:r>
          </a:p>
          <a:p>
            <a:pPr lvl="1"/>
            <a:r>
              <a:rPr lang="en-US" dirty="0"/>
              <a:t>Algorithm: forward-backward with pruning</a:t>
            </a:r>
          </a:p>
          <a:p>
            <a:pPr lvl="1"/>
            <a:r>
              <a:rPr lang="en-US" dirty="0"/>
              <a:t>Algorithm: MMPC, HITON, symmetric MMPC</a:t>
            </a:r>
          </a:p>
          <a:p>
            <a:pPr lvl="1"/>
            <a:r>
              <a:rPr lang="en-US" dirty="0"/>
              <a:t>Algorithm: MMMB</a:t>
            </a:r>
          </a:p>
          <a:p>
            <a:r>
              <a:rPr lang="en-US" dirty="0"/>
              <a:t>Multiple, statistically-equivalent solutions</a:t>
            </a:r>
          </a:p>
          <a:p>
            <a:pPr lvl="1"/>
            <a:r>
              <a:rPr lang="en-US" dirty="0"/>
              <a:t>Algorithm: TIE*</a:t>
            </a:r>
          </a:p>
          <a:p>
            <a:pPr lvl="1"/>
            <a:r>
              <a:rPr lang="en-US" dirty="0"/>
              <a:t>Algorithm: SES</a:t>
            </a:r>
          </a:p>
          <a:p>
            <a:pPr lvl="1"/>
            <a:r>
              <a:rPr lang="en-US" dirty="0"/>
              <a:t>Algorithm: multiple FB</a:t>
            </a:r>
          </a:p>
          <a:p>
            <a:r>
              <a:rPr lang="en-US" dirty="0"/>
              <a:t>Big Volume Data algorithms</a:t>
            </a:r>
          </a:p>
          <a:p>
            <a:pPr lvl="1"/>
            <a:r>
              <a:rPr lang="en-US" dirty="0"/>
              <a:t>Parallel FB</a:t>
            </a:r>
          </a:p>
          <a:p>
            <a:pPr lvl="1"/>
            <a:r>
              <a:rPr lang="en-US" dirty="0"/>
              <a:t>Parallel Univariate Association</a:t>
            </a:r>
          </a:p>
          <a:p>
            <a:pPr lvl="1"/>
            <a:r>
              <a:rPr lang="en-US" dirty="0"/>
              <a:t>SFO</a:t>
            </a:r>
          </a:p>
          <a:p>
            <a:pPr lvl="1"/>
            <a:r>
              <a:rPr lang="en-US" dirty="0"/>
              <a:t>PFBP</a:t>
            </a:r>
          </a:p>
          <a:p>
            <a:r>
              <a:rPr lang="en-US" dirty="0"/>
              <a:t>The MXM package</a:t>
            </a:r>
          </a:p>
          <a:p>
            <a:r>
              <a:rPr lang="en-US" dirty="0"/>
              <a:t>A qualitative comparison with the Lasso</a:t>
            </a:r>
          </a:p>
          <a:p>
            <a:r>
              <a:rPr lang="en-US" dirty="0"/>
              <a:t>Conclusions</a:t>
            </a:r>
          </a:p>
          <a:p>
            <a:r>
              <a:rPr lang="en-US" dirty="0"/>
              <a:t>Acknowledgements</a:t>
            </a:r>
          </a:p>
          <a:p>
            <a:pPr lvl="1"/>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719802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d-separation criterion</a:t>
            </a:r>
            <a:endParaRPr lang="el-GR" dirty="0"/>
          </a:p>
        </p:txBody>
      </p:sp>
      <p:sp>
        <p:nvSpPr>
          <p:cNvPr id="3" name="Content Placeholder 2"/>
          <p:cNvSpPr>
            <a:spLocks noGrp="1"/>
          </p:cNvSpPr>
          <p:nvPr>
            <p:ph idx="1"/>
          </p:nvPr>
        </p:nvSpPr>
        <p:spPr>
          <a:xfrm>
            <a:off x="609600" y="1124744"/>
            <a:ext cx="10972800" cy="3843496"/>
          </a:xfrm>
        </p:spPr>
        <p:txBody>
          <a:bodyPr>
            <a:normAutofit fontScale="85000" lnSpcReduction="20000"/>
          </a:bodyPr>
          <a:lstStyle/>
          <a:p>
            <a:pPr marL="0" indent="0">
              <a:buNone/>
            </a:pPr>
            <a:r>
              <a:rPr lang="en-US" sz="4000" dirty="0">
                <a:latin typeface="+mn-lt"/>
              </a:rPr>
              <a:t>Open (</a:t>
            </a:r>
            <a:r>
              <a:rPr lang="en-US" sz="4000" dirty="0">
                <a:solidFill>
                  <a:srgbClr val="0070C0"/>
                </a:solidFill>
                <a:latin typeface="+mn-lt"/>
              </a:rPr>
              <a:t>d-connecting</a:t>
            </a:r>
            <a:r>
              <a:rPr lang="en-US" sz="4000" dirty="0">
                <a:latin typeface="+mn-lt"/>
              </a:rPr>
              <a:t>) paths :</a:t>
            </a:r>
          </a:p>
          <a:p>
            <a:pPr marL="0" indent="0">
              <a:buNone/>
            </a:pPr>
            <a:r>
              <a:rPr lang="en-US" sz="4000" dirty="0"/>
              <a:t>A path is d-connecting given </a:t>
            </a:r>
            <a:r>
              <a:rPr lang="en-US" sz="4000" b="1" dirty="0"/>
              <a:t>Z </a:t>
            </a:r>
            <a:r>
              <a:rPr lang="en-US" sz="4000" dirty="0"/>
              <a:t>iff </a:t>
            </a:r>
          </a:p>
          <a:p>
            <a:r>
              <a:rPr lang="en-US" sz="4000" dirty="0"/>
              <a:t>every collider on the path is in </a:t>
            </a:r>
            <a:r>
              <a:rPr lang="en-US" sz="4000" b="1" dirty="0"/>
              <a:t> Z </a:t>
            </a:r>
            <a:r>
              <a:rPr lang="en-US" sz="4000" dirty="0"/>
              <a:t>or has a descendant in </a:t>
            </a:r>
            <a:r>
              <a:rPr lang="en-US" sz="4000" b="1" dirty="0"/>
              <a:t>Z </a:t>
            </a:r>
          </a:p>
          <a:p>
            <a:r>
              <a:rPr lang="en-US" sz="4000" b="1" dirty="0"/>
              <a:t>AND</a:t>
            </a:r>
            <a:endParaRPr lang="en-US" sz="4000" dirty="0"/>
          </a:p>
          <a:p>
            <a:r>
              <a:rPr lang="en-US" sz="4000" dirty="0"/>
              <a:t>every non-collider on the path is not in </a:t>
            </a:r>
            <a:r>
              <a:rPr lang="en-US" sz="4000" b="1" dirty="0"/>
              <a:t>Z.</a:t>
            </a:r>
          </a:p>
          <a:p>
            <a:pPr marL="0" indent="0">
              <a:buNone/>
            </a:pPr>
            <a:endParaRPr lang="en-US" sz="4000" dirty="0"/>
          </a:p>
          <a:p>
            <a:pPr marL="0" indent="0">
              <a:buNone/>
            </a:pPr>
            <a:r>
              <a:rPr lang="en-US" sz="4000" dirty="0"/>
              <a:t>Otherwise, the path is blocked (</a:t>
            </a:r>
            <a:r>
              <a:rPr lang="en-US" sz="4000" dirty="0">
                <a:solidFill>
                  <a:srgbClr val="FF0000"/>
                </a:solidFill>
              </a:rPr>
              <a:t>d-separating</a:t>
            </a:r>
            <a:r>
              <a:rPr lang="en-US" sz="4000" dirty="0"/>
              <a:t>).</a:t>
            </a:r>
            <a:endParaRPr lang="en-US" sz="4000" dirty="0">
              <a:latin typeface="+mn-lt"/>
            </a:endParaRP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30</a:t>
            </a:fld>
            <a:endParaRPr lang="el-GR"/>
          </a:p>
        </p:txBody>
      </p:sp>
      <p:grpSp>
        <p:nvGrpSpPr>
          <p:cNvPr id="8" name="Group 7"/>
          <p:cNvGrpSpPr/>
          <p:nvPr/>
        </p:nvGrpSpPr>
        <p:grpSpPr>
          <a:xfrm>
            <a:off x="7582747" y="4839294"/>
            <a:ext cx="4395893" cy="1200329"/>
            <a:chOff x="7582747" y="4839294"/>
            <a:chExt cx="4395893" cy="1200329"/>
          </a:xfrm>
        </p:grpSpPr>
        <p:pic>
          <p:nvPicPr>
            <p:cNvPr id="6" name="Picture 5"/>
            <p:cNvPicPr>
              <a:picLocks noChangeAspect="1"/>
            </p:cNvPicPr>
            <p:nvPr/>
          </p:nvPicPr>
          <p:blipFill>
            <a:blip r:embed="rId2"/>
            <a:stretch>
              <a:fillRect/>
            </a:stretch>
          </p:blipFill>
          <p:spPr>
            <a:xfrm>
              <a:off x="7582747" y="4890522"/>
              <a:ext cx="1256453" cy="109787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839200" y="4839294"/>
                  <a:ext cx="3139440" cy="1200329"/>
                </a:xfrm>
                <a:prstGeom prst="rect">
                  <a:avLst/>
                </a:prstGeom>
                <a:noFill/>
              </p:spPr>
              <p:txBody>
                <a:bodyPr wrap="square" rtlCol="0">
                  <a:spAutoFit/>
                </a:bodyPr>
                <a:lstStyle/>
                <a:p>
                  <a:r>
                    <a:rPr lang="en-US" sz="2400" dirty="0"/>
                    <a:t>The same path can be d-connecting given </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𝒁</m:t>
                          </m:r>
                        </m:e>
                        <m:sub>
                          <m:r>
                            <a:rPr lang="en-US" sz="2400" b="1" i="1" dirty="0" smtClean="0">
                              <a:latin typeface="Cambria Math" panose="02040503050406030204" pitchFamily="18" charset="0"/>
                            </a:rPr>
                            <m:t>𝟏</m:t>
                          </m:r>
                        </m:sub>
                      </m:sSub>
                    </m:oMath>
                  </a14:m>
                  <a:r>
                    <a:rPr lang="en-US" sz="2400" dirty="0"/>
                    <a:t>, d-separating given </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𝒁</m:t>
                          </m:r>
                        </m:e>
                        <m:sub>
                          <m:r>
                            <a:rPr lang="en-US" sz="2400" b="1" i="1" dirty="0" smtClean="0">
                              <a:latin typeface="Cambria Math" panose="02040503050406030204" pitchFamily="18" charset="0"/>
                            </a:rPr>
                            <m:t>𝟐</m:t>
                          </m:r>
                        </m:sub>
                      </m:sSub>
                    </m:oMath>
                  </a14:m>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839200" y="4839294"/>
                  <a:ext cx="3139440" cy="1200329"/>
                </a:xfrm>
                <a:prstGeom prst="rect">
                  <a:avLst/>
                </a:prstGeom>
                <a:blipFill rotWithShape="0">
                  <a:blip r:embed="rId3"/>
                  <a:stretch>
                    <a:fillRect l="-2913" t="-4061" r="-971" b="-10660"/>
                  </a:stretch>
                </a:blipFill>
              </p:spPr>
              <p:txBody>
                <a:bodyPr/>
                <a:lstStyle/>
                <a:p>
                  <a:r>
                    <a:rPr lang="en-US">
                      <a:noFill/>
                    </a:rPr>
                    <a:t> </a:t>
                  </a:r>
                </a:p>
              </p:txBody>
            </p:sp>
          </mc:Fallback>
        </mc:AlternateContent>
      </p:grpSp>
    </p:spTree>
    <p:extLst>
      <p:ext uri="{BB962C8B-B14F-4D97-AF65-F5344CB8AC3E}">
        <p14:creationId xmlns:p14="http://schemas.microsoft.com/office/powerpoint/2010/main" val="306080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d-separation criterion</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US" sz="4000" dirty="0">
                    <a:latin typeface="+mn-lt"/>
                  </a:rPr>
                  <a:t>Algorithm to determine </a:t>
                </a:r>
                <a:r>
                  <a:rPr lang="en-US" sz="4000" dirty="0">
                    <a:solidFill>
                      <a:srgbClr val="FF0000"/>
                    </a:solidFill>
                    <a:latin typeface="+mn-lt"/>
                  </a:rPr>
                  <a:t>all</a:t>
                </a:r>
                <a:r>
                  <a:rPr lang="en-US" sz="4000" dirty="0">
                    <a:latin typeface="+mn-lt"/>
                  </a:rPr>
                  <a:t>  independencies that are entailed by the Markov Condition.</a:t>
                </a:r>
                <a:endParaRPr lang="en-US" sz="3400" dirty="0"/>
              </a:p>
              <a:p>
                <a:pPr marL="0" indent="0">
                  <a:buNone/>
                </a:pPr>
                <a:endParaRPr lang="en-US" sz="4000" dirty="0"/>
              </a:p>
              <a:p>
                <a:pPr marL="0" indent="0">
                  <a:buNone/>
                </a:pPr>
                <a:r>
                  <a:rPr lang="en-US" sz="4000" dirty="0"/>
                  <a:t>Notation: </a:t>
                </a:r>
                <a14:m>
                  <m:oMath xmlns:m="http://schemas.openxmlformats.org/officeDocument/2006/math">
                    <m:r>
                      <a:rPr lang="en-US" sz="4000" b="0" i="0" dirty="0" smtClean="0">
                        <a:latin typeface="Cambria Math" panose="02040503050406030204" pitchFamily="18" charset="0"/>
                        <a:ea typeface="Cambria Math" panose="02040503050406030204" pitchFamily="18" charset="0"/>
                      </a:rPr>
                      <m:t>  </m:t>
                    </m:r>
                    <m:r>
                      <a:rPr lang="en-US" sz="4000" i="1" dirty="0" smtClean="0">
                        <a:solidFill>
                          <a:srgbClr val="FF0000"/>
                        </a:solidFill>
                        <a:latin typeface="Cambria Math" panose="02040503050406030204" pitchFamily="18" charset="0"/>
                        <a:ea typeface="Cambria Math" panose="02040503050406030204" pitchFamily="18" charset="0"/>
                      </a:rPr>
                      <m:t>𝑑𝑠𝑒𝑝</m:t>
                    </m:r>
                    <m:d>
                      <m:dPr>
                        <m:ctrlPr>
                          <a:rPr lang="en-US" sz="4000" i="1" dirty="0">
                            <a:solidFill>
                              <a:srgbClr val="FF0000"/>
                            </a:solidFill>
                            <a:latin typeface="Cambria Math" panose="02040503050406030204" pitchFamily="18" charset="0"/>
                            <a:ea typeface="Cambria Math" panose="02040503050406030204" pitchFamily="18" charset="0"/>
                          </a:rPr>
                        </m:ctrlPr>
                      </m:dPr>
                      <m:e>
                        <m:r>
                          <m:rPr>
                            <m:nor/>
                          </m:rPr>
                          <a:rPr lang="en-US" sz="4000" i="1" dirty="0">
                            <a:solidFill>
                              <a:srgbClr val="FF0000"/>
                            </a:solidFill>
                            <a:latin typeface="Cambria Math" panose="02040503050406030204" pitchFamily="18" charset="0"/>
                            <a:ea typeface="Cambria Math" panose="02040503050406030204" pitchFamily="18" charset="0"/>
                          </a:rPr>
                          <m:t>A</m:t>
                        </m:r>
                        <m:r>
                          <m:rPr>
                            <m:nor/>
                          </m:rPr>
                          <a:rPr lang="en-US" sz="4000" i="1" dirty="0">
                            <a:solidFill>
                              <a:srgbClr val="FF0000"/>
                            </a:solidFill>
                            <a:latin typeface="Cambria Math" panose="02040503050406030204" pitchFamily="18" charset="0"/>
                            <a:ea typeface="Cambria Math" panose="02040503050406030204" pitchFamily="18" charset="0"/>
                          </a:rPr>
                          <m:t>, </m:t>
                        </m:r>
                        <m:r>
                          <m:rPr>
                            <m:nor/>
                          </m:rPr>
                          <a:rPr lang="en-US" sz="4000" i="1" dirty="0">
                            <a:solidFill>
                              <a:srgbClr val="FF0000"/>
                            </a:solidFill>
                            <a:latin typeface="Cambria Math" panose="02040503050406030204" pitchFamily="18" charset="0"/>
                            <a:ea typeface="Cambria Math" panose="02040503050406030204" pitchFamily="18" charset="0"/>
                          </a:rPr>
                          <m:t>B</m:t>
                        </m:r>
                        <m:r>
                          <m:rPr>
                            <m:nor/>
                          </m:rPr>
                          <a:rPr lang="en-US" sz="4000" i="1" dirty="0">
                            <a:solidFill>
                              <a:srgbClr val="FF0000"/>
                            </a:solidFill>
                            <a:latin typeface="Cambria Math" panose="02040503050406030204" pitchFamily="18" charset="0"/>
                            <a:ea typeface="Cambria Math" panose="02040503050406030204" pitchFamily="18" charset="0"/>
                          </a:rPr>
                          <m:t> </m:t>
                        </m:r>
                      </m:e>
                      <m:e>
                        <m:r>
                          <a:rPr lang="en-US" sz="4000" b="1" i="1" dirty="0">
                            <a:solidFill>
                              <a:srgbClr val="FF0000"/>
                            </a:solidFill>
                            <a:latin typeface="Cambria Math" panose="02040503050406030204" pitchFamily="18" charset="0"/>
                            <a:ea typeface="Cambria Math" panose="02040503050406030204" pitchFamily="18" charset="0"/>
                          </a:rPr>
                          <m:t>𝒁</m:t>
                        </m:r>
                      </m:e>
                    </m:d>
                  </m:oMath>
                </a14:m>
                <a:r>
                  <a:rPr lang="en-US" sz="4000" dirty="0">
                    <a:latin typeface="+mn-lt"/>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mn-lt"/>
                  </a:rPr>
                  <a:t> and </a:t>
                </a:r>
                <a14:m>
                  <m:oMath xmlns:m="http://schemas.openxmlformats.org/officeDocument/2006/math">
                    <m:r>
                      <a:rPr lang="en-US" sz="4000" i="1" dirty="0" smtClean="0">
                        <a:latin typeface="Cambria Math" panose="02040503050406030204" pitchFamily="18" charset="0"/>
                      </a:rPr>
                      <m:t>𝐵</m:t>
                    </m:r>
                  </m:oMath>
                </a14:m>
                <a:r>
                  <a:rPr lang="en-US" sz="4000" dirty="0">
                    <a:latin typeface="+mn-lt"/>
                  </a:rPr>
                  <a:t> are </a:t>
                </a:r>
                <a:r>
                  <a:rPr lang="en-US" sz="4000" dirty="0">
                    <a:solidFill>
                      <a:srgbClr val="FF0000"/>
                    </a:solidFill>
                    <a:latin typeface="+mn-lt"/>
                  </a:rPr>
                  <a:t>d-separated</a:t>
                </a:r>
                <a:r>
                  <a:rPr lang="en-US" sz="4000" dirty="0">
                    <a:latin typeface="+mn-lt"/>
                  </a:rPr>
                  <a:t> given </a:t>
                </a:r>
                <a14:m>
                  <m:oMath xmlns:m="http://schemas.openxmlformats.org/officeDocument/2006/math">
                    <m:r>
                      <a:rPr lang="en-US" sz="4000" b="1" i="1" dirty="0" smtClean="0">
                        <a:latin typeface="Cambria Math" panose="02040503050406030204" pitchFamily="18" charset="0"/>
                      </a:rPr>
                      <m:t>𝒁</m:t>
                    </m:r>
                  </m:oMath>
                </a14:m>
                <a:r>
                  <a:rPr lang="en-US" sz="4000" b="1" dirty="0">
                    <a:latin typeface="+mn-lt"/>
                  </a:rPr>
                  <a:t>.</a:t>
                </a:r>
              </a:p>
              <a:p>
                <a:pPr marL="0" indent="0">
                  <a:buNone/>
                </a:pPr>
                <a:r>
                  <a:rPr lang="en-US" sz="4000" b="1" dirty="0"/>
                  <a:t>		</a:t>
                </a:r>
                <a14:m>
                  <m:oMath xmlns:m="http://schemas.openxmlformats.org/officeDocument/2006/math">
                    <m:r>
                      <a:rPr lang="en-US" sz="4000" i="1" dirty="0" smtClean="0">
                        <a:solidFill>
                          <a:srgbClr val="0070C0"/>
                        </a:solidFill>
                        <a:latin typeface="Cambria Math" panose="02040503050406030204" pitchFamily="18" charset="0"/>
                        <a:ea typeface="Cambria Math" panose="02040503050406030204" pitchFamily="18" charset="0"/>
                      </a:rPr>
                      <m:t>𝑑</m:t>
                    </m:r>
                    <m:r>
                      <a:rPr lang="en-US" sz="4000" b="0" i="1" dirty="0" smtClean="0">
                        <a:solidFill>
                          <a:srgbClr val="0070C0"/>
                        </a:solidFill>
                        <a:latin typeface="Cambria Math" panose="02040503050406030204" pitchFamily="18" charset="0"/>
                        <a:ea typeface="Cambria Math" panose="02040503050406030204" pitchFamily="18" charset="0"/>
                      </a:rPr>
                      <m:t>𝑐𝑜𝑛</m:t>
                    </m:r>
                    <m:d>
                      <m:dPr>
                        <m:ctrlPr>
                          <a:rPr lang="en-US" sz="4000" i="1" dirty="0">
                            <a:solidFill>
                              <a:srgbClr val="0070C0"/>
                            </a:solidFill>
                            <a:latin typeface="Cambria Math" panose="02040503050406030204" pitchFamily="18" charset="0"/>
                            <a:ea typeface="Cambria Math" panose="02040503050406030204" pitchFamily="18" charset="0"/>
                          </a:rPr>
                        </m:ctrlPr>
                      </m:dPr>
                      <m:e>
                        <m:r>
                          <m:rPr>
                            <m:nor/>
                          </m:rPr>
                          <a:rPr lang="en-US" sz="4000" i="1" dirty="0">
                            <a:solidFill>
                              <a:srgbClr val="0070C0"/>
                            </a:solidFill>
                            <a:latin typeface="Cambria Math" panose="02040503050406030204" pitchFamily="18" charset="0"/>
                            <a:ea typeface="Cambria Math" panose="02040503050406030204" pitchFamily="18" charset="0"/>
                          </a:rPr>
                          <m:t>A</m:t>
                        </m:r>
                        <m:r>
                          <m:rPr>
                            <m:nor/>
                          </m:rPr>
                          <a:rPr lang="en-US" sz="4000" i="1" dirty="0">
                            <a:solidFill>
                              <a:srgbClr val="0070C0"/>
                            </a:solidFill>
                            <a:latin typeface="Cambria Math" panose="02040503050406030204" pitchFamily="18" charset="0"/>
                            <a:ea typeface="Cambria Math" panose="02040503050406030204" pitchFamily="18" charset="0"/>
                          </a:rPr>
                          <m:t>, </m:t>
                        </m:r>
                        <m:r>
                          <m:rPr>
                            <m:nor/>
                          </m:rPr>
                          <a:rPr lang="en-US" sz="4000" i="1" dirty="0">
                            <a:solidFill>
                              <a:srgbClr val="0070C0"/>
                            </a:solidFill>
                            <a:latin typeface="Cambria Math" panose="02040503050406030204" pitchFamily="18" charset="0"/>
                            <a:ea typeface="Cambria Math" panose="02040503050406030204" pitchFamily="18" charset="0"/>
                          </a:rPr>
                          <m:t>B</m:t>
                        </m:r>
                        <m:r>
                          <m:rPr>
                            <m:nor/>
                          </m:rPr>
                          <a:rPr lang="en-US" sz="4000" i="1" dirty="0">
                            <a:solidFill>
                              <a:srgbClr val="0070C0"/>
                            </a:solidFill>
                            <a:latin typeface="Cambria Math" panose="02040503050406030204" pitchFamily="18" charset="0"/>
                            <a:ea typeface="Cambria Math" panose="02040503050406030204" pitchFamily="18" charset="0"/>
                          </a:rPr>
                          <m:t> </m:t>
                        </m:r>
                      </m:e>
                      <m:e>
                        <m:r>
                          <a:rPr lang="en-US" sz="4000" b="1" i="1" dirty="0">
                            <a:solidFill>
                              <a:srgbClr val="0070C0"/>
                            </a:solidFill>
                            <a:latin typeface="Cambria Math" panose="02040503050406030204" pitchFamily="18" charset="0"/>
                            <a:ea typeface="Cambria Math" panose="02040503050406030204" pitchFamily="18" charset="0"/>
                          </a:rPr>
                          <m:t>𝒁</m:t>
                        </m:r>
                      </m:e>
                    </m:d>
                  </m:oMath>
                </a14:m>
                <a:r>
                  <a:rPr lang="en-US" sz="4000" dirty="0"/>
                  <a:t>: </a:t>
                </a:r>
                <a14:m>
                  <m:oMath xmlns:m="http://schemas.openxmlformats.org/officeDocument/2006/math">
                    <m:r>
                      <a:rPr lang="en-US" sz="4000" i="1" dirty="0">
                        <a:latin typeface="Cambria Math" panose="02040503050406030204" pitchFamily="18" charset="0"/>
                      </a:rPr>
                      <m:t>𝐴</m:t>
                    </m:r>
                  </m:oMath>
                </a14:m>
                <a:r>
                  <a:rPr lang="en-US" sz="4000" dirty="0"/>
                  <a:t> and </a:t>
                </a:r>
                <a14:m>
                  <m:oMath xmlns:m="http://schemas.openxmlformats.org/officeDocument/2006/math">
                    <m:r>
                      <a:rPr lang="en-US" sz="4000" i="1" dirty="0">
                        <a:latin typeface="Cambria Math" panose="02040503050406030204" pitchFamily="18" charset="0"/>
                      </a:rPr>
                      <m:t>𝐵</m:t>
                    </m:r>
                  </m:oMath>
                </a14:m>
                <a:r>
                  <a:rPr lang="en-US" sz="4000" dirty="0"/>
                  <a:t> are </a:t>
                </a:r>
                <a:r>
                  <a:rPr lang="en-US" sz="4000" dirty="0">
                    <a:solidFill>
                      <a:srgbClr val="0070C0"/>
                    </a:solidFill>
                  </a:rPr>
                  <a:t>d-connected</a:t>
                </a:r>
                <a:r>
                  <a:rPr lang="en-US" sz="4000" dirty="0"/>
                  <a:t> given </a:t>
                </a:r>
                <a14:m>
                  <m:oMath xmlns:m="http://schemas.openxmlformats.org/officeDocument/2006/math">
                    <m:r>
                      <a:rPr lang="en-US" sz="4000" b="1" i="1" dirty="0">
                        <a:latin typeface="Cambria Math" panose="02040503050406030204" pitchFamily="18" charset="0"/>
                      </a:rPr>
                      <m:t>𝒁</m:t>
                    </m:r>
                  </m:oMath>
                </a14:m>
                <a:r>
                  <a:rPr lang="el-GR" sz="4000" b="1" dirty="0">
                    <a:latin typeface="+mn-lt"/>
                  </a:rPr>
                  <a:t>.</a:t>
                </a:r>
                <a:endParaRPr lang="en-US" sz="4000" b="1" dirty="0">
                  <a:latin typeface="+mn-lt"/>
                </a:endParaRPr>
              </a:p>
              <a:p>
                <a:pPr marL="0" indent="0">
                  <a:buNone/>
                </a:pPr>
                <a:endParaRPr lang="en-US" sz="4000" dirty="0"/>
              </a:p>
              <a:p>
                <a:pPr marL="0" indent="0">
                  <a:buNone/>
                </a:pPr>
                <a14:m>
                  <m:oMath xmlns:m="http://schemas.openxmlformats.org/officeDocument/2006/math">
                    <m:r>
                      <a:rPr lang="en-US" sz="4000" i="1" dirty="0">
                        <a:solidFill>
                          <a:srgbClr val="FF0000"/>
                        </a:solidFill>
                        <a:latin typeface="Cambria Math" panose="02040503050406030204" pitchFamily="18" charset="0"/>
                        <a:ea typeface="Cambria Math" panose="02040503050406030204" pitchFamily="18" charset="0"/>
                      </a:rPr>
                      <m:t>𝑑𝑠𝑒𝑝</m:t>
                    </m:r>
                    <m:d>
                      <m:dPr>
                        <m:ctrlPr>
                          <a:rPr lang="en-US" sz="4000" i="1" dirty="0">
                            <a:solidFill>
                              <a:srgbClr val="FF0000"/>
                            </a:solidFill>
                            <a:latin typeface="Cambria Math" panose="02040503050406030204" pitchFamily="18" charset="0"/>
                            <a:ea typeface="Cambria Math" panose="02040503050406030204" pitchFamily="18" charset="0"/>
                          </a:rPr>
                        </m:ctrlPr>
                      </m:dPr>
                      <m:e>
                        <m:r>
                          <m:rPr>
                            <m:nor/>
                          </m:rPr>
                          <a:rPr lang="en-US" sz="4000" i="1" dirty="0">
                            <a:solidFill>
                              <a:srgbClr val="FF0000"/>
                            </a:solidFill>
                            <a:latin typeface="Cambria Math" panose="02040503050406030204" pitchFamily="18" charset="0"/>
                            <a:ea typeface="Cambria Math" panose="02040503050406030204" pitchFamily="18" charset="0"/>
                          </a:rPr>
                          <m:t>A</m:t>
                        </m:r>
                        <m:r>
                          <m:rPr>
                            <m:nor/>
                          </m:rPr>
                          <a:rPr lang="en-US" sz="4000" i="1" dirty="0">
                            <a:solidFill>
                              <a:srgbClr val="FF0000"/>
                            </a:solidFill>
                            <a:latin typeface="Cambria Math" panose="02040503050406030204" pitchFamily="18" charset="0"/>
                            <a:ea typeface="Cambria Math" panose="02040503050406030204" pitchFamily="18" charset="0"/>
                          </a:rPr>
                          <m:t>, </m:t>
                        </m:r>
                        <m:r>
                          <m:rPr>
                            <m:nor/>
                          </m:rPr>
                          <a:rPr lang="en-US" sz="4000" i="1" dirty="0">
                            <a:solidFill>
                              <a:srgbClr val="FF0000"/>
                            </a:solidFill>
                            <a:latin typeface="Cambria Math" panose="02040503050406030204" pitchFamily="18" charset="0"/>
                            <a:ea typeface="Cambria Math" panose="02040503050406030204" pitchFamily="18" charset="0"/>
                          </a:rPr>
                          <m:t>B</m:t>
                        </m:r>
                        <m:r>
                          <m:rPr>
                            <m:nor/>
                          </m:rPr>
                          <a:rPr lang="en-US" sz="4000" i="1" dirty="0">
                            <a:solidFill>
                              <a:srgbClr val="FF0000"/>
                            </a:solidFill>
                            <a:latin typeface="Cambria Math" panose="02040503050406030204" pitchFamily="18" charset="0"/>
                            <a:ea typeface="Cambria Math" panose="02040503050406030204" pitchFamily="18" charset="0"/>
                          </a:rPr>
                          <m:t> </m:t>
                        </m:r>
                      </m:e>
                      <m:e>
                        <m:r>
                          <a:rPr lang="en-US" sz="4000" b="1" i="1" dirty="0">
                            <a:solidFill>
                              <a:srgbClr val="FF0000"/>
                            </a:solidFill>
                            <a:latin typeface="Cambria Math" panose="02040503050406030204" pitchFamily="18" charset="0"/>
                            <a:ea typeface="Cambria Math" panose="02040503050406030204" pitchFamily="18" charset="0"/>
                          </a:rPr>
                          <m:t>𝒁</m:t>
                        </m:r>
                      </m:e>
                    </m:d>
                  </m:oMath>
                </a14:m>
                <a:r>
                  <a:rPr lang="en-US" sz="4000" dirty="0"/>
                  <a:t>: all paths between </a:t>
                </a:r>
                <a:r>
                  <a:rPr lang="en-US" sz="4000" i="1" dirty="0"/>
                  <a:t>A </a:t>
                </a:r>
                <a:r>
                  <a:rPr lang="en-US" sz="4000" dirty="0"/>
                  <a:t>and </a:t>
                </a:r>
                <a:r>
                  <a:rPr lang="en-US" sz="4000" i="1" dirty="0"/>
                  <a:t>B</a:t>
                </a:r>
                <a:r>
                  <a:rPr lang="en-US" sz="4000" dirty="0"/>
                  <a:t> in the graph are blocked given </a:t>
                </a:r>
                <a:r>
                  <a:rPr lang="en-US" sz="4000" b="1" i="1" dirty="0"/>
                  <a:t>Z </a:t>
                </a:r>
                <a:endParaRPr lang="en-US" sz="4000" dirty="0"/>
              </a:p>
              <a:p>
                <a:pPr marL="0" indent="0">
                  <a:buNone/>
                </a:pPr>
                <a:endParaRPr lang="en-US" sz="4000" dirty="0"/>
              </a:p>
              <a:p>
                <a:pPr marL="0" indent="0">
                  <a:buNone/>
                </a:pPr>
                <a14:m>
                  <m:oMath xmlns:m="http://schemas.openxmlformats.org/officeDocument/2006/math">
                    <m:r>
                      <a:rPr lang="en-US" sz="4000" i="1" dirty="0">
                        <a:solidFill>
                          <a:srgbClr val="0070C0"/>
                        </a:solidFill>
                        <a:latin typeface="Cambria Math" panose="02040503050406030204" pitchFamily="18" charset="0"/>
                        <a:ea typeface="Cambria Math" panose="02040503050406030204" pitchFamily="18" charset="0"/>
                      </a:rPr>
                      <m:t>𝑑𝑐𝑜𝑛</m:t>
                    </m:r>
                    <m:d>
                      <m:dPr>
                        <m:ctrlPr>
                          <a:rPr lang="en-US" sz="4000" i="1" dirty="0">
                            <a:solidFill>
                              <a:srgbClr val="0070C0"/>
                            </a:solidFill>
                            <a:latin typeface="Cambria Math" panose="02040503050406030204" pitchFamily="18" charset="0"/>
                            <a:ea typeface="Cambria Math" panose="02040503050406030204" pitchFamily="18" charset="0"/>
                          </a:rPr>
                        </m:ctrlPr>
                      </m:dPr>
                      <m:e>
                        <m:r>
                          <m:rPr>
                            <m:nor/>
                          </m:rPr>
                          <a:rPr lang="en-US" sz="4000" i="1" dirty="0">
                            <a:solidFill>
                              <a:srgbClr val="0070C0"/>
                            </a:solidFill>
                            <a:latin typeface="Cambria Math" panose="02040503050406030204" pitchFamily="18" charset="0"/>
                            <a:ea typeface="Cambria Math" panose="02040503050406030204" pitchFamily="18" charset="0"/>
                          </a:rPr>
                          <m:t>A</m:t>
                        </m:r>
                        <m:r>
                          <m:rPr>
                            <m:nor/>
                          </m:rPr>
                          <a:rPr lang="en-US" sz="4000" i="1" dirty="0">
                            <a:solidFill>
                              <a:srgbClr val="0070C0"/>
                            </a:solidFill>
                            <a:latin typeface="Cambria Math" panose="02040503050406030204" pitchFamily="18" charset="0"/>
                            <a:ea typeface="Cambria Math" panose="02040503050406030204" pitchFamily="18" charset="0"/>
                          </a:rPr>
                          <m:t>, </m:t>
                        </m:r>
                        <m:r>
                          <m:rPr>
                            <m:nor/>
                          </m:rPr>
                          <a:rPr lang="en-US" sz="4000" i="1" dirty="0">
                            <a:solidFill>
                              <a:srgbClr val="0070C0"/>
                            </a:solidFill>
                            <a:latin typeface="Cambria Math" panose="02040503050406030204" pitchFamily="18" charset="0"/>
                            <a:ea typeface="Cambria Math" panose="02040503050406030204" pitchFamily="18" charset="0"/>
                          </a:rPr>
                          <m:t>B</m:t>
                        </m:r>
                        <m:r>
                          <m:rPr>
                            <m:nor/>
                          </m:rPr>
                          <a:rPr lang="en-US" sz="4000" i="1" dirty="0">
                            <a:solidFill>
                              <a:srgbClr val="0070C0"/>
                            </a:solidFill>
                            <a:latin typeface="Cambria Math" panose="02040503050406030204" pitchFamily="18" charset="0"/>
                            <a:ea typeface="Cambria Math" panose="02040503050406030204" pitchFamily="18" charset="0"/>
                          </a:rPr>
                          <m:t> </m:t>
                        </m:r>
                      </m:e>
                      <m:e>
                        <m:r>
                          <a:rPr lang="en-US" sz="4000" b="1" i="1" dirty="0">
                            <a:solidFill>
                              <a:srgbClr val="0070C0"/>
                            </a:solidFill>
                            <a:latin typeface="Cambria Math" panose="02040503050406030204" pitchFamily="18" charset="0"/>
                            <a:ea typeface="Cambria Math" panose="02040503050406030204" pitchFamily="18" charset="0"/>
                          </a:rPr>
                          <m:t>𝒁</m:t>
                        </m:r>
                      </m:e>
                    </m:d>
                  </m:oMath>
                </a14:m>
                <a:r>
                  <a:rPr lang="en-US" sz="4000" dirty="0"/>
                  <a:t>: at least one path is open</a:t>
                </a:r>
              </a:p>
              <a:p>
                <a:pPr marL="0" indent="0">
                  <a:buNone/>
                </a:pPr>
                <a:endParaRPr lang="en-US" sz="4000" dirty="0">
                  <a:latin typeface="+mn-lt"/>
                </a:endParaRPr>
              </a:p>
              <a:p>
                <a:pPr marL="0" indent="0">
                  <a:buNone/>
                </a:pPr>
                <a:r>
                  <a:rPr lang="en-US" sz="4000" u="sng" dirty="0"/>
                  <a:t>Theorem: </a:t>
                </a:r>
                <a:r>
                  <a:rPr lang="en-US" sz="4000" i="1" u="sng" dirty="0" err="1"/>
                  <a:t>Ind</a:t>
                </a:r>
                <a:r>
                  <a:rPr lang="en-US" sz="4000" i="1" u="sng" dirty="0"/>
                  <a:t>( A ; B | </a:t>
                </a:r>
                <a:r>
                  <a:rPr lang="en-US" sz="4000" b="1" i="1" u="sng" dirty="0"/>
                  <a:t>Z</a:t>
                </a:r>
                <a:r>
                  <a:rPr lang="en-US" sz="4000" i="1" u="sng" dirty="0"/>
                  <a:t>) if and only if </a:t>
                </a:r>
                <a:r>
                  <a:rPr lang="en-US" sz="4000" i="1" u="sng" dirty="0" err="1"/>
                  <a:t>dsep</a:t>
                </a:r>
                <a:r>
                  <a:rPr lang="en-US" sz="4000" i="1" u="sng" dirty="0"/>
                  <a:t>(A, B | </a:t>
                </a:r>
                <a:r>
                  <a:rPr lang="en-US" sz="4000" b="1" i="1" u="sng" dirty="0"/>
                  <a:t>Z</a:t>
                </a:r>
                <a:r>
                  <a:rPr lang="en-US" sz="4000" i="1" u="sng" dirty="0"/>
                  <a:t>) (in faithful BNs)</a:t>
                </a:r>
                <a:endParaRPr lang="en-US" sz="4000" u="sng" dirty="0"/>
              </a:p>
              <a:p>
                <a:pPr marL="0" indent="0" algn="ctr">
                  <a:buNone/>
                </a:pPr>
                <a:endParaRPr lang="en-US" sz="4000" dirty="0">
                  <a:latin typeface="+mn-lt"/>
                </a:endParaRPr>
              </a:p>
              <a:p>
                <a:pPr marL="0" indent="0">
                  <a:buNone/>
                </a:pPr>
                <a:endParaRPr lang="en-US" sz="40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32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31</a:t>
            </a:fld>
            <a:endParaRPr lang="el-GR"/>
          </a:p>
        </p:txBody>
      </p:sp>
    </p:spTree>
    <p:extLst>
      <p:ext uri="{BB962C8B-B14F-4D97-AF65-F5344CB8AC3E}">
        <p14:creationId xmlns:p14="http://schemas.microsoft.com/office/powerpoint/2010/main" val="3688600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Faithfulness </a:t>
            </a:r>
          </a:p>
        </p:txBody>
      </p:sp>
      <p:sp>
        <p:nvSpPr>
          <p:cNvPr id="4" name="Slide Number Placeholder 3"/>
          <p:cNvSpPr>
            <a:spLocks noGrp="1"/>
          </p:cNvSpPr>
          <p:nvPr>
            <p:ph type="sldNum" sz="quarter" idx="12"/>
          </p:nvPr>
        </p:nvSpPr>
        <p:spPr/>
        <p:txBody>
          <a:bodyPr/>
          <a:lstStyle/>
          <a:p>
            <a:pPr>
              <a:defRPr/>
            </a:pPr>
            <a:fld id="{05CCDCE5-4316-4054-8E01-72147F453FFE}" type="slidenum">
              <a:rPr lang="el-GR" smtClean="0"/>
              <a:pPr>
                <a:defRPr/>
              </a:pPr>
              <a:t>32</a:t>
            </a:fld>
            <a:endParaRPr lang="el-GR"/>
          </a:p>
        </p:txBody>
      </p:sp>
      <p:sp>
        <p:nvSpPr>
          <p:cNvPr id="6" name="Oval 5"/>
          <p:cNvSpPr/>
          <p:nvPr/>
        </p:nvSpPr>
        <p:spPr>
          <a:xfrm>
            <a:off x="1671638" y="2774373"/>
            <a:ext cx="1674236" cy="6546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Sunscreen</a:t>
            </a:r>
          </a:p>
        </p:txBody>
      </p:sp>
      <p:sp>
        <p:nvSpPr>
          <p:cNvPr id="7" name="Oval 6"/>
          <p:cNvSpPr/>
          <p:nvPr/>
        </p:nvSpPr>
        <p:spPr>
          <a:xfrm>
            <a:off x="3591788" y="1520506"/>
            <a:ext cx="1634837" cy="7013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Sun exposure</a:t>
            </a:r>
          </a:p>
        </p:txBody>
      </p:sp>
      <p:sp>
        <p:nvSpPr>
          <p:cNvPr id="8" name="Oval 7"/>
          <p:cNvSpPr/>
          <p:nvPr/>
        </p:nvSpPr>
        <p:spPr>
          <a:xfrm>
            <a:off x="5818909" y="2712028"/>
            <a:ext cx="1735282" cy="6546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Melanoma</a:t>
            </a:r>
          </a:p>
        </p:txBody>
      </p:sp>
      <p:cxnSp>
        <p:nvCxnSpPr>
          <p:cNvPr id="10" name="Straight Arrow Connector 9"/>
          <p:cNvCxnSpPr>
            <a:stCxn id="6" idx="7"/>
            <a:endCxn id="7" idx="3"/>
          </p:cNvCxnSpPr>
          <p:nvPr/>
        </p:nvCxnSpPr>
        <p:spPr>
          <a:xfrm flipV="1">
            <a:off x="3100688" y="2119177"/>
            <a:ext cx="730516" cy="75106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7" idx="5"/>
            <a:endCxn id="8" idx="0"/>
          </p:cNvCxnSpPr>
          <p:nvPr/>
        </p:nvCxnSpPr>
        <p:spPr>
          <a:xfrm>
            <a:off x="4987209" y="2119177"/>
            <a:ext cx="1699341" cy="59285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6" idx="6"/>
            <a:endCxn id="8" idx="2"/>
          </p:cNvCxnSpPr>
          <p:nvPr/>
        </p:nvCxnSpPr>
        <p:spPr>
          <a:xfrm flipV="1">
            <a:off x="3345874" y="3039342"/>
            <a:ext cx="2473035" cy="6234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9" name="Plus 18"/>
          <p:cNvSpPr/>
          <p:nvPr/>
        </p:nvSpPr>
        <p:spPr>
          <a:xfrm>
            <a:off x="2977978" y="2177273"/>
            <a:ext cx="367896" cy="33213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0"/>
          <p:cNvSpPr/>
          <p:nvPr/>
        </p:nvSpPr>
        <p:spPr>
          <a:xfrm>
            <a:off x="4409420" y="3242666"/>
            <a:ext cx="277091" cy="247978"/>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62001" y="5226908"/>
            <a:ext cx="10820400" cy="461665"/>
          </a:xfrm>
          <a:prstGeom prst="rect">
            <a:avLst/>
          </a:prstGeom>
          <a:solidFill>
            <a:schemeClr val="tx2">
              <a:lumMod val="60000"/>
              <a:lumOff val="40000"/>
            </a:schemeClr>
          </a:solidFill>
        </p:spPr>
        <p:txBody>
          <a:bodyPr wrap="square" rtlCol="0">
            <a:spAutoFit/>
          </a:bodyPr>
          <a:lstStyle/>
          <a:p>
            <a:r>
              <a:rPr lang="en-US" sz="2400"/>
              <a:t>Faithfulness Violation = </a:t>
            </a:r>
            <a:r>
              <a:rPr lang="en-US" sz="2400" dirty="0"/>
              <a:t>The parameters are set so associations cancel each other out!</a:t>
            </a:r>
          </a:p>
        </p:txBody>
      </p:sp>
      <p:sp>
        <p:nvSpPr>
          <p:cNvPr id="3" name="TextBox 2"/>
          <p:cNvSpPr txBox="1"/>
          <p:nvPr/>
        </p:nvSpPr>
        <p:spPr>
          <a:xfrm>
            <a:off x="1314450" y="3900488"/>
            <a:ext cx="8845550" cy="646331"/>
          </a:xfrm>
          <a:prstGeom prst="rect">
            <a:avLst/>
          </a:prstGeom>
          <a:noFill/>
        </p:spPr>
        <p:txBody>
          <a:bodyPr wrap="square" rtlCol="0">
            <a:spAutoFit/>
          </a:bodyPr>
          <a:lstStyle/>
          <a:p>
            <a:r>
              <a:rPr lang="en-US" dirty="0"/>
              <a:t>Sunscreen (directly) causally reduces your chances of melanoma</a:t>
            </a:r>
          </a:p>
          <a:p>
            <a:r>
              <a:rPr lang="en-US" dirty="0"/>
              <a:t>Sunscreen makes people stay longer in the sun, which increases the chances of melanoma</a:t>
            </a:r>
          </a:p>
        </p:txBody>
      </p:sp>
      <p:sp>
        <p:nvSpPr>
          <p:cNvPr id="17" name="Plus 16"/>
          <p:cNvSpPr/>
          <p:nvPr/>
        </p:nvSpPr>
        <p:spPr>
          <a:xfrm>
            <a:off x="6056721" y="2083470"/>
            <a:ext cx="367896" cy="33213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074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Causality and the feature selection</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27070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the Markov Blanket of `</a:t>
            </a:r>
            <a:r>
              <a:rPr lang="en-US" dirty="0" err="1"/>
              <a:t>MakeModel</a:t>
            </a:r>
            <a:r>
              <a:rPr lang="en-US" dirty="0"/>
              <a:t>`?</a:t>
            </a:r>
          </a:p>
        </p:txBody>
      </p:sp>
      <p:sp>
        <p:nvSpPr>
          <p:cNvPr id="8" name="Content Placeholder 7"/>
          <p:cNvSpPr>
            <a:spLocks noGrp="1"/>
          </p:cNvSpPr>
          <p:nvPr>
            <p:ph idx="1"/>
          </p:nvPr>
        </p:nvSpPr>
        <p:spPr>
          <a:xfrm>
            <a:off x="677332" y="1142456"/>
            <a:ext cx="4199467" cy="5105944"/>
          </a:xfrm>
        </p:spPr>
        <p:txBody>
          <a:bodyPr/>
          <a:lstStyle/>
          <a:p>
            <a:pPr algn="l"/>
            <a:r>
              <a:rPr lang="en-US" dirty="0"/>
              <a:t>Neighbors cannot be d-separated; need to condition upon</a:t>
            </a:r>
          </a:p>
          <a:p>
            <a:pPr algn="l"/>
            <a:r>
              <a:rPr lang="en-US" dirty="0"/>
              <a:t>But, then spouses become d-connected; need to condition upon</a:t>
            </a:r>
          </a:p>
          <a:p>
            <a:pPr algn="l"/>
            <a:r>
              <a:rPr lang="en-US" dirty="0"/>
              <a:t>Spouses = nodes with common children</a:t>
            </a:r>
          </a:p>
          <a:p>
            <a:pPr algn="l"/>
            <a:r>
              <a:rPr lang="en-US" dirty="0"/>
              <a:t>Markov Blanket</a:t>
            </a:r>
          </a:p>
          <a:p>
            <a:pPr lvl="1" algn="l"/>
            <a:r>
              <a:rPr lang="en-US" b="1" dirty="0">
                <a:solidFill>
                  <a:schemeClr val="bg2">
                    <a:lumMod val="50000"/>
                  </a:schemeClr>
                </a:solidFill>
              </a:rPr>
              <a:t>Neighbors (parents and children) </a:t>
            </a:r>
            <a:r>
              <a:rPr lang="en-US" dirty="0"/>
              <a:t>of </a:t>
            </a:r>
            <a:r>
              <a:rPr lang="en-US" b="1" i="1" dirty="0">
                <a:solidFill>
                  <a:schemeClr val="tx1"/>
                </a:solidFill>
              </a:rPr>
              <a:t>T</a:t>
            </a:r>
            <a:endParaRPr lang="en-US" b="1" dirty="0">
              <a:solidFill>
                <a:schemeClr val="tx1"/>
              </a:solidFill>
            </a:endParaRPr>
          </a:p>
          <a:p>
            <a:pPr lvl="1" algn="l"/>
            <a:r>
              <a:rPr lang="en-US" b="1" dirty="0">
                <a:solidFill>
                  <a:schemeClr val="tx2"/>
                </a:solidFill>
              </a:rPr>
              <a:t>Spouses</a:t>
            </a:r>
            <a:r>
              <a:rPr lang="en-US" dirty="0"/>
              <a:t> of </a:t>
            </a:r>
            <a:r>
              <a:rPr lang="en-US" b="1" i="1" dirty="0">
                <a:solidFill>
                  <a:schemeClr val="tx1"/>
                </a:solidFill>
              </a:rPr>
              <a:t>T</a:t>
            </a:r>
            <a:endParaRPr lang="en-US" b="1" dirty="0">
              <a:solidFill>
                <a:schemeClr val="tx1"/>
              </a:solidFill>
            </a:endParaRPr>
          </a:p>
          <a:p>
            <a:pPr marL="274320" lvl="1" indent="0" algn="l">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grpSp>
        <p:nvGrpSpPr>
          <p:cNvPr id="23" name="Group 22">
            <a:extLst>
              <a:ext uri="{FF2B5EF4-FFF2-40B4-BE49-F238E27FC236}">
                <a16:creationId xmlns:a16="http://schemas.microsoft.com/office/drawing/2014/main" id="{DD7F58DD-19EE-45A7-BAE3-2F77E0AFCC27}"/>
              </a:ext>
            </a:extLst>
          </p:cNvPr>
          <p:cNvGrpSpPr/>
          <p:nvPr/>
        </p:nvGrpSpPr>
        <p:grpSpPr>
          <a:xfrm>
            <a:off x="660364" y="6009388"/>
            <a:ext cx="4029123" cy="369332"/>
            <a:chOff x="2978262" y="6009388"/>
            <a:chExt cx="4029123" cy="369332"/>
          </a:xfrm>
        </p:grpSpPr>
        <p:sp>
          <p:nvSpPr>
            <p:cNvPr id="3" name="Rectangle 2">
              <a:extLst>
                <a:ext uri="{FF2B5EF4-FFF2-40B4-BE49-F238E27FC236}">
                  <a16:creationId xmlns:a16="http://schemas.microsoft.com/office/drawing/2014/main" id="{A9D6CF1A-9CD8-4A9C-822B-5B47577B348C}"/>
                </a:ext>
              </a:extLst>
            </p:cNvPr>
            <p:cNvSpPr/>
            <p:nvPr/>
          </p:nvSpPr>
          <p:spPr>
            <a:xfrm>
              <a:off x="2978262" y="6119626"/>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8E49B7A8-F25B-49BC-B29D-23DBEFCBC562}"/>
                </a:ext>
              </a:extLst>
            </p:cNvPr>
            <p:cNvSpPr txBox="1"/>
            <p:nvPr/>
          </p:nvSpPr>
          <p:spPr>
            <a:xfrm>
              <a:off x="3271819" y="6009388"/>
              <a:ext cx="827214" cy="369332"/>
            </a:xfrm>
            <a:prstGeom prst="rect">
              <a:avLst/>
            </a:prstGeom>
            <a:noFill/>
          </p:spPr>
          <p:txBody>
            <a:bodyPr wrap="none" rtlCol="0">
              <a:spAutoFit/>
            </a:bodyPr>
            <a:lstStyle/>
            <a:p>
              <a:r>
                <a:rPr lang="en-US" dirty="0"/>
                <a:t>:Target</a:t>
              </a:r>
              <a:endParaRPr lang="el-GR" dirty="0"/>
            </a:p>
          </p:txBody>
        </p:sp>
        <p:sp>
          <p:nvSpPr>
            <p:cNvPr id="9" name="Rectangle 8">
              <a:extLst>
                <a:ext uri="{FF2B5EF4-FFF2-40B4-BE49-F238E27FC236}">
                  <a16:creationId xmlns:a16="http://schemas.microsoft.com/office/drawing/2014/main" id="{E2D83EC3-76A8-41CC-99E2-E06193E95705}"/>
                </a:ext>
              </a:extLst>
            </p:cNvPr>
            <p:cNvSpPr/>
            <p:nvPr/>
          </p:nvSpPr>
          <p:spPr>
            <a:xfrm>
              <a:off x="4174968" y="6119626"/>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10" name="TextBox 9">
              <a:extLst>
                <a:ext uri="{FF2B5EF4-FFF2-40B4-BE49-F238E27FC236}">
                  <a16:creationId xmlns:a16="http://schemas.microsoft.com/office/drawing/2014/main" id="{B8DD5137-B284-43F2-B9C1-353B2C56B164}"/>
                </a:ext>
              </a:extLst>
            </p:cNvPr>
            <p:cNvSpPr txBox="1"/>
            <p:nvPr/>
          </p:nvSpPr>
          <p:spPr>
            <a:xfrm>
              <a:off x="4468524" y="6009388"/>
              <a:ext cx="1205010" cy="369332"/>
            </a:xfrm>
            <a:prstGeom prst="rect">
              <a:avLst/>
            </a:prstGeom>
            <a:noFill/>
          </p:spPr>
          <p:txBody>
            <a:bodyPr wrap="none" rtlCol="0">
              <a:spAutoFit/>
            </a:bodyPr>
            <a:lstStyle/>
            <a:p>
              <a:r>
                <a:rPr lang="en-US" dirty="0">
                  <a:solidFill>
                    <a:schemeClr val="bg2">
                      <a:lumMod val="50000"/>
                    </a:schemeClr>
                  </a:solidFill>
                </a:rPr>
                <a:t>:Neighbors</a:t>
              </a:r>
              <a:endParaRPr lang="el-GR" dirty="0">
                <a:solidFill>
                  <a:schemeClr val="bg2">
                    <a:lumMod val="50000"/>
                  </a:schemeClr>
                </a:solidFill>
              </a:endParaRPr>
            </a:p>
          </p:txBody>
        </p:sp>
        <p:sp>
          <p:nvSpPr>
            <p:cNvPr id="11" name="Rectangle 10">
              <a:extLst>
                <a:ext uri="{FF2B5EF4-FFF2-40B4-BE49-F238E27FC236}">
                  <a16:creationId xmlns:a16="http://schemas.microsoft.com/office/drawing/2014/main" id="{2184C28D-062A-4BF0-83C8-0C766575E875}"/>
                </a:ext>
              </a:extLst>
            </p:cNvPr>
            <p:cNvSpPr/>
            <p:nvPr/>
          </p:nvSpPr>
          <p:spPr>
            <a:xfrm>
              <a:off x="5700409" y="6119626"/>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E3FB6ACC-6C08-4BA2-A7A6-4D3E5FDEF03F}"/>
                </a:ext>
              </a:extLst>
            </p:cNvPr>
            <p:cNvSpPr txBox="1"/>
            <p:nvPr/>
          </p:nvSpPr>
          <p:spPr>
            <a:xfrm>
              <a:off x="5993966" y="6009388"/>
              <a:ext cx="1013419" cy="369332"/>
            </a:xfrm>
            <a:prstGeom prst="rect">
              <a:avLst/>
            </a:prstGeom>
            <a:noFill/>
          </p:spPr>
          <p:txBody>
            <a:bodyPr wrap="none" rtlCol="0">
              <a:spAutoFit/>
            </a:bodyPr>
            <a:lstStyle/>
            <a:p>
              <a:r>
                <a:rPr lang="en-US" dirty="0">
                  <a:solidFill>
                    <a:schemeClr val="tx2"/>
                  </a:solidFill>
                </a:rPr>
                <a:t>:Spouses</a:t>
              </a:r>
              <a:endParaRPr lang="el-GR" dirty="0">
                <a:solidFill>
                  <a:schemeClr val="tx2"/>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2" name="Oval 1">
            <a:extLst>
              <a:ext uri="{FF2B5EF4-FFF2-40B4-BE49-F238E27FC236}">
                <a16:creationId xmlns:a16="http://schemas.microsoft.com/office/drawing/2014/main" id="{0A1342FF-1B1C-4845-B770-DFDFD51ED7A8}"/>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3C7898E0-45DB-433B-B079-C8CD2D292C5C}"/>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C80EE2FF-65B5-4355-886A-123DFD37CA77}"/>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27EDE4D2-9A12-4AEC-A947-0C72CB42B49E}"/>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6A1E95D7-8F76-48A7-A461-210A0E50B454}"/>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8" name="Oval 17">
            <a:extLst>
              <a:ext uri="{FF2B5EF4-FFF2-40B4-BE49-F238E27FC236}">
                <a16:creationId xmlns:a16="http://schemas.microsoft.com/office/drawing/2014/main" id="{6789A89A-C646-4870-9C96-ECFDB1617985}"/>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9" name="Oval 18">
            <a:extLst>
              <a:ext uri="{FF2B5EF4-FFF2-40B4-BE49-F238E27FC236}">
                <a16:creationId xmlns:a16="http://schemas.microsoft.com/office/drawing/2014/main" id="{2F0D142F-A142-449F-82BD-4748CD594E8F}"/>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1" name="Oval 20">
            <a:extLst>
              <a:ext uri="{FF2B5EF4-FFF2-40B4-BE49-F238E27FC236}">
                <a16:creationId xmlns:a16="http://schemas.microsoft.com/office/drawing/2014/main" id="{FDB9BD21-EF96-4411-8A7E-919D42CB71CD}"/>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2" name="Oval 21">
            <a:extLst>
              <a:ext uri="{FF2B5EF4-FFF2-40B4-BE49-F238E27FC236}">
                <a16:creationId xmlns:a16="http://schemas.microsoft.com/office/drawing/2014/main" id="{DB57B2BF-12B7-4DFA-A9B5-D97E4B224C5C}"/>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cxnSp>
        <p:nvCxnSpPr>
          <p:cNvPr id="24" name="Straight Connector 23">
            <a:extLst>
              <a:ext uri="{FF2B5EF4-FFF2-40B4-BE49-F238E27FC236}">
                <a16:creationId xmlns:a16="http://schemas.microsoft.com/office/drawing/2014/main" id="{761CE868-9551-4FD4-B9A6-91AF2773C8F7}"/>
              </a:ext>
            </a:extLst>
          </p:cNvPr>
          <p:cNvCxnSpPr>
            <a:cxnSpLocks/>
          </p:cNvCxnSpPr>
          <p:nvPr/>
        </p:nvCxnSpPr>
        <p:spPr>
          <a:xfrm>
            <a:off x="8503920" y="3587377"/>
            <a:ext cx="557784" cy="262442"/>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1CE868-9551-4FD4-B9A6-91AF2773C8F7}"/>
              </a:ext>
            </a:extLst>
          </p:cNvPr>
          <p:cNvCxnSpPr>
            <a:cxnSpLocks/>
            <a:endCxn id="18" idx="0"/>
          </p:cNvCxnSpPr>
          <p:nvPr/>
        </p:nvCxnSpPr>
        <p:spPr>
          <a:xfrm flipH="1">
            <a:off x="9323600" y="3587377"/>
            <a:ext cx="12424" cy="262442"/>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the Markov Blanket of `</a:t>
            </a:r>
            <a:r>
              <a:rPr lang="en-US" dirty="0" err="1"/>
              <a:t>MakeModel</a:t>
            </a:r>
            <a:r>
              <a:rPr lang="en-US" dirty="0"/>
              <a:t>`?</a:t>
            </a:r>
          </a:p>
        </p:txBody>
      </p:sp>
      <p:sp>
        <p:nvSpPr>
          <p:cNvPr id="8" name="Content Placeholder 7"/>
          <p:cNvSpPr>
            <a:spLocks noGrp="1"/>
          </p:cNvSpPr>
          <p:nvPr>
            <p:ph idx="1"/>
          </p:nvPr>
        </p:nvSpPr>
        <p:spPr>
          <a:xfrm>
            <a:off x="677332" y="1142456"/>
            <a:ext cx="4368800" cy="4866932"/>
          </a:xfrm>
        </p:spPr>
        <p:txBody>
          <a:bodyPr>
            <a:normAutofit fontScale="92500" lnSpcReduction="10000"/>
          </a:bodyPr>
          <a:lstStyle/>
          <a:p>
            <a:pPr algn="l"/>
            <a:r>
              <a:rPr lang="en-US" dirty="0"/>
              <a:t>Markov Blanket</a:t>
            </a:r>
          </a:p>
          <a:p>
            <a:pPr lvl="1" algn="l"/>
            <a:r>
              <a:rPr lang="en-US" b="1" dirty="0">
                <a:solidFill>
                  <a:schemeClr val="bg2">
                    <a:lumMod val="50000"/>
                  </a:schemeClr>
                </a:solidFill>
              </a:rPr>
              <a:t>Neighbors (parents and children) </a:t>
            </a:r>
            <a:r>
              <a:rPr lang="en-US" dirty="0"/>
              <a:t>of </a:t>
            </a:r>
            <a:r>
              <a:rPr lang="en-US" b="1" i="1" dirty="0">
                <a:solidFill>
                  <a:schemeClr val="tx1"/>
                </a:solidFill>
              </a:rPr>
              <a:t>T</a:t>
            </a:r>
            <a:endParaRPr lang="en-US" b="1" dirty="0">
              <a:solidFill>
                <a:schemeClr val="tx1"/>
              </a:solidFill>
            </a:endParaRPr>
          </a:p>
          <a:p>
            <a:pPr lvl="1" algn="l"/>
            <a:r>
              <a:rPr lang="en-US" b="1" dirty="0">
                <a:solidFill>
                  <a:schemeClr val="tx2"/>
                </a:solidFill>
              </a:rPr>
              <a:t>Spouses</a:t>
            </a:r>
            <a:r>
              <a:rPr lang="en-US" dirty="0"/>
              <a:t> of </a:t>
            </a:r>
            <a:r>
              <a:rPr lang="en-US" b="1" i="1" dirty="0">
                <a:solidFill>
                  <a:schemeClr val="tx1"/>
                </a:solidFill>
              </a:rPr>
              <a:t>T</a:t>
            </a:r>
          </a:p>
          <a:p>
            <a:pPr algn="l"/>
            <a:r>
              <a:rPr lang="en-US" dirty="0"/>
              <a:t>Theorem: The Markov Blanket of </a:t>
            </a:r>
            <a:r>
              <a:rPr lang="en-US" i="1" dirty="0"/>
              <a:t>T</a:t>
            </a:r>
            <a:r>
              <a:rPr lang="en-US" dirty="0"/>
              <a:t> is </a:t>
            </a:r>
            <a:r>
              <a:rPr lang="en-US" dirty="0">
                <a:solidFill>
                  <a:srgbClr val="FF0000"/>
                </a:solidFill>
              </a:rPr>
              <a:t>unique</a:t>
            </a:r>
            <a:r>
              <a:rPr lang="en-US" dirty="0"/>
              <a:t> in Faithful distributions</a:t>
            </a:r>
          </a:p>
          <a:p>
            <a:pPr algn="l"/>
            <a:r>
              <a:rPr lang="en-US" dirty="0"/>
              <a:t>In distributions faithful to a Bayesian Network</a:t>
            </a:r>
          </a:p>
          <a:p>
            <a:pPr lvl="1" algn="l"/>
            <a:r>
              <a:rPr lang="en-US" b="1" dirty="0">
                <a:solidFill>
                  <a:schemeClr val="tx1"/>
                </a:solidFill>
              </a:rPr>
              <a:t>Markov Blanket </a:t>
            </a:r>
            <a:r>
              <a:rPr lang="en-US" dirty="0">
                <a:solidFill>
                  <a:schemeClr val="tx1"/>
                </a:solidFill>
              </a:rPr>
              <a:t>=</a:t>
            </a:r>
            <a:r>
              <a:rPr lang="en-US" b="1" dirty="0">
                <a:solidFill>
                  <a:schemeClr val="tx1"/>
                </a:solidFill>
              </a:rPr>
              <a:t> </a:t>
            </a:r>
            <a:r>
              <a:rPr lang="en-US" sz="1900" b="1" i="1" dirty="0">
                <a:solidFill>
                  <a:srgbClr val="FF0000"/>
                </a:solidFill>
              </a:rPr>
              <a:t>indispensable</a:t>
            </a:r>
          </a:p>
          <a:p>
            <a:pPr lvl="1" algn="l"/>
            <a:r>
              <a:rPr lang="en-US" dirty="0">
                <a:solidFill>
                  <a:schemeClr val="tx1"/>
                </a:solidFill>
              </a:rPr>
              <a:t>Non-Markov Blanket features connected with a path to </a:t>
            </a:r>
            <a:r>
              <a:rPr lang="en-US" i="1" dirty="0">
                <a:solidFill>
                  <a:schemeClr val="tx1"/>
                </a:solidFill>
              </a:rPr>
              <a:t>T</a:t>
            </a:r>
            <a:r>
              <a:rPr lang="en-US" dirty="0">
                <a:solidFill>
                  <a:schemeClr val="tx1"/>
                </a:solidFill>
              </a:rPr>
              <a:t> are </a:t>
            </a:r>
            <a:r>
              <a:rPr lang="en-US" sz="1900" b="1" i="1" dirty="0">
                <a:solidFill>
                  <a:srgbClr val="FF0000"/>
                </a:solidFill>
              </a:rPr>
              <a:t>redundant</a:t>
            </a:r>
          </a:p>
          <a:p>
            <a:pPr lvl="1" algn="l"/>
            <a:r>
              <a:rPr lang="en-US" dirty="0">
                <a:solidFill>
                  <a:schemeClr val="tx1"/>
                </a:solidFill>
              </a:rPr>
              <a:t>Features not connected with a path to </a:t>
            </a:r>
            <a:r>
              <a:rPr lang="en-US" i="1" dirty="0">
                <a:solidFill>
                  <a:schemeClr val="tx1"/>
                </a:solidFill>
              </a:rPr>
              <a:t>T</a:t>
            </a:r>
            <a:r>
              <a:rPr lang="en-US" dirty="0">
                <a:solidFill>
                  <a:schemeClr val="tx1"/>
                </a:solidFill>
              </a:rPr>
              <a:t> are </a:t>
            </a:r>
            <a:r>
              <a:rPr lang="en-US" sz="1900" b="1" i="1" dirty="0">
                <a:solidFill>
                  <a:srgbClr val="FF0000"/>
                </a:solidFill>
              </a:rPr>
              <a:t>irrelevant</a:t>
            </a:r>
          </a:p>
          <a:p>
            <a:pPr lvl="1" algn="l"/>
            <a:r>
              <a:rPr lang="en-US" dirty="0">
                <a:solidFill>
                  <a:schemeClr val="tx1"/>
                </a:solidFill>
              </a:rPr>
              <a:t>There are no </a:t>
            </a:r>
            <a:r>
              <a:rPr lang="en-US" sz="1900" b="1" i="1" dirty="0">
                <a:solidFill>
                  <a:srgbClr val="FF0000"/>
                </a:solidFill>
              </a:rPr>
              <a:t>replaceable</a:t>
            </a:r>
            <a:r>
              <a:rPr lang="en-US" dirty="0">
                <a:solidFill>
                  <a:schemeClr val="tx1"/>
                </a:solidFill>
              </a:rPr>
              <a:t> features</a:t>
            </a:r>
          </a:p>
          <a:p>
            <a:pPr marL="274320" lvl="1" indent="0" algn="l">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grpSp>
        <p:nvGrpSpPr>
          <p:cNvPr id="23" name="Group 22">
            <a:extLst>
              <a:ext uri="{FF2B5EF4-FFF2-40B4-BE49-F238E27FC236}">
                <a16:creationId xmlns:a16="http://schemas.microsoft.com/office/drawing/2014/main" id="{DD7F58DD-19EE-45A7-BAE3-2F77E0AFCC27}"/>
              </a:ext>
            </a:extLst>
          </p:cNvPr>
          <p:cNvGrpSpPr/>
          <p:nvPr/>
        </p:nvGrpSpPr>
        <p:grpSpPr>
          <a:xfrm>
            <a:off x="660364" y="6009388"/>
            <a:ext cx="4029123" cy="369332"/>
            <a:chOff x="2978262" y="6009388"/>
            <a:chExt cx="4029123" cy="369332"/>
          </a:xfrm>
        </p:grpSpPr>
        <p:sp>
          <p:nvSpPr>
            <p:cNvPr id="3" name="Rectangle 2">
              <a:extLst>
                <a:ext uri="{FF2B5EF4-FFF2-40B4-BE49-F238E27FC236}">
                  <a16:creationId xmlns:a16="http://schemas.microsoft.com/office/drawing/2014/main" id="{A9D6CF1A-9CD8-4A9C-822B-5B47577B348C}"/>
                </a:ext>
              </a:extLst>
            </p:cNvPr>
            <p:cNvSpPr/>
            <p:nvPr/>
          </p:nvSpPr>
          <p:spPr>
            <a:xfrm>
              <a:off x="2978262" y="6119626"/>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8E49B7A8-F25B-49BC-B29D-23DBEFCBC562}"/>
                </a:ext>
              </a:extLst>
            </p:cNvPr>
            <p:cNvSpPr txBox="1"/>
            <p:nvPr/>
          </p:nvSpPr>
          <p:spPr>
            <a:xfrm>
              <a:off x="3271819" y="6009388"/>
              <a:ext cx="827214" cy="369332"/>
            </a:xfrm>
            <a:prstGeom prst="rect">
              <a:avLst/>
            </a:prstGeom>
            <a:noFill/>
          </p:spPr>
          <p:txBody>
            <a:bodyPr wrap="none" rtlCol="0">
              <a:spAutoFit/>
            </a:bodyPr>
            <a:lstStyle/>
            <a:p>
              <a:r>
                <a:rPr lang="en-US" dirty="0"/>
                <a:t>:Target</a:t>
              </a:r>
              <a:endParaRPr lang="el-GR" dirty="0"/>
            </a:p>
          </p:txBody>
        </p:sp>
        <p:sp>
          <p:nvSpPr>
            <p:cNvPr id="9" name="Rectangle 8">
              <a:extLst>
                <a:ext uri="{FF2B5EF4-FFF2-40B4-BE49-F238E27FC236}">
                  <a16:creationId xmlns:a16="http://schemas.microsoft.com/office/drawing/2014/main" id="{E2D83EC3-76A8-41CC-99E2-E06193E95705}"/>
                </a:ext>
              </a:extLst>
            </p:cNvPr>
            <p:cNvSpPr/>
            <p:nvPr/>
          </p:nvSpPr>
          <p:spPr>
            <a:xfrm>
              <a:off x="4174968" y="6119626"/>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10" name="TextBox 9">
              <a:extLst>
                <a:ext uri="{FF2B5EF4-FFF2-40B4-BE49-F238E27FC236}">
                  <a16:creationId xmlns:a16="http://schemas.microsoft.com/office/drawing/2014/main" id="{B8DD5137-B284-43F2-B9C1-353B2C56B164}"/>
                </a:ext>
              </a:extLst>
            </p:cNvPr>
            <p:cNvSpPr txBox="1"/>
            <p:nvPr/>
          </p:nvSpPr>
          <p:spPr>
            <a:xfrm>
              <a:off x="4468524" y="6009388"/>
              <a:ext cx="1205010" cy="369332"/>
            </a:xfrm>
            <a:prstGeom prst="rect">
              <a:avLst/>
            </a:prstGeom>
            <a:noFill/>
          </p:spPr>
          <p:txBody>
            <a:bodyPr wrap="none" rtlCol="0">
              <a:spAutoFit/>
            </a:bodyPr>
            <a:lstStyle/>
            <a:p>
              <a:r>
                <a:rPr lang="en-US" dirty="0">
                  <a:solidFill>
                    <a:schemeClr val="bg2">
                      <a:lumMod val="50000"/>
                    </a:schemeClr>
                  </a:solidFill>
                </a:rPr>
                <a:t>:Neighbors</a:t>
              </a:r>
              <a:endParaRPr lang="el-GR" dirty="0">
                <a:solidFill>
                  <a:schemeClr val="bg2">
                    <a:lumMod val="50000"/>
                  </a:schemeClr>
                </a:solidFill>
              </a:endParaRPr>
            </a:p>
          </p:txBody>
        </p:sp>
        <p:sp>
          <p:nvSpPr>
            <p:cNvPr id="11" name="Rectangle 10">
              <a:extLst>
                <a:ext uri="{FF2B5EF4-FFF2-40B4-BE49-F238E27FC236}">
                  <a16:creationId xmlns:a16="http://schemas.microsoft.com/office/drawing/2014/main" id="{2184C28D-062A-4BF0-83C8-0C766575E875}"/>
                </a:ext>
              </a:extLst>
            </p:cNvPr>
            <p:cNvSpPr/>
            <p:nvPr/>
          </p:nvSpPr>
          <p:spPr>
            <a:xfrm>
              <a:off x="5700409" y="6119626"/>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E3FB6ACC-6C08-4BA2-A7A6-4D3E5FDEF03F}"/>
                </a:ext>
              </a:extLst>
            </p:cNvPr>
            <p:cNvSpPr txBox="1"/>
            <p:nvPr/>
          </p:nvSpPr>
          <p:spPr>
            <a:xfrm>
              <a:off x="5993966" y="6009388"/>
              <a:ext cx="1013419" cy="369332"/>
            </a:xfrm>
            <a:prstGeom prst="rect">
              <a:avLst/>
            </a:prstGeom>
            <a:noFill/>
          </p:spPr>
          <p:txBody>
            <a:bodyPr wrap="none" rtlCol="0">
              <a:spAutoFit/>
            </a:bodyPr>
            <a:lstStyle/>
            <a:p>
              <a:r>
                <a:rPr lang="en-US" dirty="0">
                  <a:solidFill>
                    <a:schemeClr val="tx2"/>
                  </a:solidFill>
                </a:rPr>
                <a:t>:Spouses</a:t>
              </a:r>
              <a:endParaRPr lang="el-GR" dirty="0">
                <a:solidFill>
                  <a:schemeClr val="tx2"/>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2" name="Oval 1">
            <a:extLst>
              <a:ext uri="{FF2B5EF4-FFF2-40B4-BE49-F238E27FC236}">
                <a16:creationId xmlns:a16="http://schemas.microsoft.com/office/drawing/2014/main" id="{0A1342FF-1B1C-4845-B770-DFDFD51ED7A8}"/>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3C7898E0-45DB-433B-B079-C8CD2D292C5C}"/>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C80EE2FF-65B5-4355-886A-123DFD37CA77}"/>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27EDE4D2-9A12-4AEC-A947-0C72CB42B49E}"/>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6A1E95D7-8F76-48A7-A461-210A0E50B454}"/>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8" name="Oval 17">
            <a:extLst>
              <a:ext uri="{FF2B5EF4-FFF2-40B4-BE49-F238E27FC236}">
                <a16:creationId xmlns:a16="http://schemas.microsoft.com/office/drawing/2014/main" id="{6789A89A-C646-4870-9C96-ECFDB1617985}"/>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9" name="Oval 18">
            <a:extLst>
              <a:ext uri="{FF2B5EF4-FFF2-40B4-BE49-F238E27FC236}">
                <a16:creationId xmlns:a16="http://schemas.microsoft.com/office/drawing/2014/main" id="{2F0D142F-A142-449F-82BD-4748CD594E8F}"/>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1" name="Oval 20">
            <a:extLst>
              <a:ext uri="{FF2B5EF4-FFF2-40B4-BE49-F238E27FC236}">
                <a16:creationId xmlns:a16="http://schemas.microsoft.com/office/drawing/2014/main" id="{FDB9BD21-EF96-4411-8A7E-919D42CB71CD}"/>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2" name="Oval 21">
            <a:extLst>
              <a:ext uri="{FF2B5EF4-FFF2-40B4-BE49-F238E27FC236}">
                <a16:creationId xmlns:a16="http://schemas.microsoft.com/office/drawing/2014/main" id="{DB57B2BF-12B7-4DFA-A9B5-D97E4B224C5C}"/>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20869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0C84FB42-616D-48BE-9C1E-88272AFFC7FD}"/>
              </a:ext>
            </a:extLst>
          </p:cNvPr>
          <p:cNvGrpSpPr/>
          <p:nvPr/>
        </p:nvGrpSpPr>
        <p:grpSpPr>
          <a:xfrm>
            <a:off x="5046132" y="1104732"/>
            <a:ext cx="6536267" cy="5229013"/>
            <a:chOff x="5046132" y="1104732"/>
            <a:chExt cx="6536267" cy="5229013"/>
          </a:xfrm>
        </p:grpSpPr>
        <p:pic>
          <p:nvPicPr>
            <p:cNvPr id="54" name="Picture 53">
              <a:extLst>
                <a:ext uri="{FF2B5EF4-FFF2-40B4-BE49-F238E27FC236}">
                  <a16:creationId xmlns:a16="http://schemas.microsoft.com/office/drawing/2014/main" id="{6C435829-DE4B-4172-B041-59957BFF9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55" name="Oval 54">
              <a:extLst>
                <a:ext uri="{FF2B5EF4-FFF2-40B4-BE49-F238E27FC236}">
                  <a16:creationId xmlns:a16="http://schemas.microsoft.com/office/drawing/2014/main" id="{7063D1B5-71EB-4877-854C-A22949DB0AD0}"/>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6" name="Oval 55">
              <a:extLst>
                <a:ext uri="{FF2B5EF4-FFF2-40B4-BE49-F238E27FC236}">
                  <a16:creationId xmlns:a16="http://schemas.microsoft.com/office/drawing/2014/main" id="{EC4D067E-8277-435D-9B66-113DFD776EB3}"/>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7" name="Oval 56">
              <a:extLst>
                <a:ext uri="{FF2B5EF4-FFF2-40B4-BE49-F238E27FC236}">
                  <a16:creationId xmlns:a16="http://schemas.microsoft.com/office/drawing/2014/main" id="{17CECBBD-ACAE-4533-A83D-067298B1FC1F}"/>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8" name="Oval 57">
              <a:extLst>
                <a:ext uri="{FF2B5EF4-FFF2-40B4-BE49-F238E27FC236}">
                  <a16:creationId xmlns:a16="http://schemas.microsoft.com/office/drawing/2014/main" id="{203B1C0B-58D6-462B-B8FF-80662FF2AE79}"/>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9" name="Oval 58">
              <a:extLst>
                <a:ext uri="{FF2B5EF4-FFF2-40B4-BE49-F238E27FC236}">
                  <a16:creationId xmlns:a16="http://schemas.microsoft.com/office/drawing/2014/main" id="{5C0E943F-22FC-4487-8087-EF952CE52D41}"/>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0" name="Oval 59">
              <a:extLst>
                <a:ext uri="{FF2B5EF4-FFF2-40B4-BE49-F238E27FC236}">
                  <a16:creationId xmlns:a16="http://schemas.microsoft.com/office/drawing/2014/main" id="{83B546D6-AB53-44CF-AFD1-51CCA97F8357}"/>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1" name="Oval 60">
              <a:extLst>
                <a:ext uri="{FF2B5EF4-FFF2-40B4-BE49-F238E27FC236}">
                  <a16:creationId xmlns:a16="http://schemas.microsoft.com/office/drawing/2014/main" id="{88C47D38-8D18-4FF0-81E4-13A60CFD6C61}"/>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2" name="Oval 61">
              <a:extLst>
                <a:ext uri="{FF2B5EF4-FFF2-40B4-BE49-F238E27FC236}">
                  <a16:creationId xmlns:a16="http://schemas.microsoft.com/office/drawing/2014/main" id="{06CE0756-02F5-4080-8B02-0EA1D2F0DE6A}"/>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63" name="Oval 62">
              <a:extLst>
                <a:ext uri="{FF2B5EF4-FFF2-40B4-BE49-F238E27FC236}">
                  <a16:creationId xmlns:a16="http://schemas.microsoft.com/office/drawing/2014/main" id="{1EBC3E4C-5635-48C3-BF32-91293E4D2B04}"/>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sp>
        <p:nvSpPr>
          <p:cNvPr id="7" name="Title 6"/>
          <p:cNvSpPr>
            <a:spLocks noGrp="1"/>
          </p:cNvSpPr>
          <p:nvPr>
            <p:ph type="title"/>
          </p:nvPr>
        </p:nvSpPr>
        <p:spPr/>
        <p:txBody>
          <a:bodyPr>
            <a:normAutofit fontScale="90000"/>
          </a:bodyPr>
          <a:lstStyle/>
          <a:p>
            <a:r>
              <a:rPr lang="en-US" dirty="0"/>
              <a:t>What is the Markov Blanket of `</a:t>
            </a:r>
            <a:r>
              <a:rPr lang="en-US" dirty="0" err="1"/>
              <a:t>MakeModel</a:t>
            </a:r>
            <a:r>
              <a:rPr lang="en-US" dirty="0"/>
              <a:t>` with latent variables?</a:t>
            </a:r>
          </a:p>
        </p:txBody>
      </p:sp>
      <p:sp>
        <p:nvSpPr>
          <p:cNvPr id="8" name="Content Placeholder 7"/>
          <p:cNvSpPr>
            <a:spLocks noGrp="1"/>
          </p:cNvSpPr>
          <p:nvPr>
            <p:ph idx="1"/>
          </p:nvPr>
        </p:nvSpPr>
        <p:spPr>
          <a:xfrm>
            <a:off x="677332" y="1142456"/>
            <a:ext cx="4199467" cy="5105944"/>
          </a:xfrm>
        </p:spPr>
        <p:txBody>
          <a:bodyPr>
            <a:normAutofit/>
          </a:bodyPr>
          <a:lstStyle/>
          <a:p>
            <a:pPr algn="l"/>
            <a:r>
              <a:rPr lang="en-US" dirty="0"/>
              <a:t>Nodes in boxes not measured</a:t>
            </a:r>
          </a:p>
          <a:p>
            <a:pPr algn="l"/>
            <a:r>
              <a:rPr lang="en-US" dirty="0"/>
              <a:t>Neighbors cannot be d-separated; need to condition upon</a:t>
            </a:r>
          </a:p>
          <a:p>
            <a:pPr algn="l"/>
            <a:r>
              <a:rPr lang="en-US" dirty="0"/>
              <a:t>But, then anything on a </a:t>
            </a:r>
            <a:r>
              <a:rPr lang="en-US" b="1" dirty="0">
                <a:solidFill>
                  <a:srgbClr val="FF0000"/>
                </a:solidFill>
              </a:rPr>
              <a:t>collider path </a:t>
            </a:r>
            <a:r>
              <a:rPr lang="en-US" dirty="0"/>
              <a:t>cannot be d-separated</a:t>
            </a:r>
          </a:p>
          <a:p>
            <a:pPr algn="l"/>
            <a:r>
              <a:rPr lang="en-US" dirty="0"/>
              <a:t>Collider path = path where all </a:t>
            </a:r>
            <a:r>
              <a:rPr lang="en-US" u="sng" dirty="0"/>
              <a:t>intermediate, observed </a:t>
            </a:r>
            <a:r>
              <a:rPr lang="en-US" dirty="0"/>
              <a:t>nodes (if any) are colliders</a:t>
            </a:r>
          </a:p>
          <a:p>
            <a:pPr algn="l"/>
            <a:r>
              <a:rPr lang="en-US" dirty="0"/>
              <a:t>Markov Blanket</a:t>
            </a:r>
          </a:p>
          <a:p>
            <a:pPr lvl="1" algn="l"/>
            <a:r>
              <a:rPr lang="en-US" dirty="0"/>
              <a:t>All nodes connected to </a:t>
            </a:r>
            <a:r>
              <a:rPr lang="en-US" i="1" dirty="0"/>
              <a:t>T</a:t>
            </a:r>
            <a:r>
              <a:rPr lang="en-US" dirty="0"/>
              <a:t> with a collider path</a:t>
            </a:r>
          </a:p>
          <a:p>
            <a:pPr marL="274320" lvl="1" indent="0" algn="l">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26" name="Rectangle 25">
            <a:extLst>
              <a:ext uri="{FF2B5EF4-FFF2-40B4-BE49-F238E27FC236}">
                <a16:creationId xmlns:a16="http://schemas.microsoft.com/office/drawing/2014/main" id="{4E9E3A5A-B24B-4051-B274-B2C393ECED2C}"/>
              </a:ext>
            </a:extLst>
          </p:cNvPr>
          <p:cNvSpPr/>
          <p:nvPr/>
        </p:nvSpPr>
        <p:spPr>
          <a:xfrm>
            <a:off x="2978262" y="6119626"/>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7" name="TextBox 26">
            <a:extLst>
              <a:ext uri="{FF2B5EF4-FFF2-40B4-BE49-F238E27FC236}">
                <a16:creationId xmlns:a16="http://schemas.microsoft.com/office/drawing/2014/main" id="{367C3316-F0BD-45A4-858D-A360CCF059C3}"/>
              </a:ext>
            </a:extLst>
          </p:cNvPr>
          <p:cNvSpPr txBox="1"/>
          <p:nvPr/>
        </p:nvSpPr>
        <p:spPr>
          <a:xfrm>
            <a:off x="3271819" y="6009388"/>
            <a:ext cx="827214" cy="369332"/>
          </a:xfrm>
          <a:prstGeom prst="rect">
            <a:avLst/>
          </a:prstGeom>
          <a:noFill/>
        </p:spPr>
        <p:txBody>
          <a:bodyPr wrap="none" rtlCol="0">
            <a:spAutoFit/>
          </a:bodyPr>
          <a:lstStyle/>
          <a:p>
            <a:r>
              <a:rPr lang="en-US" dirty="0"/>
              <a:t>:Target</a:t>
            </a:r>
            <a:endParaRPr lang="el-GR" dirty="0"/>
          </a:p>
        </p:txBody>
      </p:sp>
      <p:sp>
        <p:nvSpPr>
          <p:cNvPr id="28" name="Rectangle 27">
            <a:extLst>
              <a:ext uri="{FF2B5EF4-FFF2-40B4-BE49-F238E27FC236}">
                <a16:creationId xmlns:a16="http://schemas.microsoft.com/office/drawing/2014/main" id="{C6B6D33A-4887-4349-AAFE-DA55D08D0BDF}"/>
              </a:ext>
            </a:extLst>
          </p:cNvPr>
          <p:cNvSpPr/>
          <p:nvPr/>
        </p:nvSpPr>
        <p:spPr>
          <a:xfrm>
            <a:off x="4174968" y="6119626"/>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29" name="TextBox 28">
            <a:extLst>
              <a:ext uri="{FF2B5EF4-FFF2-40B4-BE49-F238E27FC236}">
                <a16:creationId xmlns:a16="http://schemas.microsoft.com/office/drawing/2014/main" id="{896C5B84-C14E-419C-9953-EAF6337704AC}"/>
              </a:ext>
            </a:extLst>
          </p:cNvPr>
          <p:cNvSpPr txBox="1"/>
          <p:nvPr/>
        </p:nvSpPr>
        <p:spPr>
          <a:xfrm>
            <a:off x="4468524" y="6009388"/>
            <a:ext cx="1205010" cy="369332"/>
          </a:xfrm>
          <a:prstGeom prst="rect">
            <a:avLst/>
          </a:prstGeom>
          <a:noFill/>
        </p:spPr>
        <p:txBody>
          <a:bodyPr wrap="none" rtlCol="0">
            <a:spAutoFit/>
          </a:bodyPr>
          <a:lstStyle/>
          <a:p>
            <a:r>
              <a:rPr lang="en-US" dirty="0">
                <a:solidFill>
                  <a:schemeClr val="bg2">
                    <a:lumMod val="50000"/>
                  </a:schemeClr>
                </a:solidFill>
              </a:rPr>
              <a:t>:Neighbors</a:t>
            </a:r>
            <a:endParaRPr lang="el-GR" dirty="0">
              <a:solidFill>
                <a:schemeClr val="bg2">
                  <a:lumMod val="50000"/>
                </a:schemeClr>
              </a:solidFill>
            </a:endParaRPr>
          </a:p>
        </p:txBody>
      </p:sp>
      <p:sp>
        <p:nvSpPr>
          <p:cNvPr id="30" name="Rectangle 29">
            <a:extLst>
              <a:ext uri="{FF2B5EF4-FFF2-40B4-BE49-F238E27FC236}">
                <a16:creationId xmlns:a16="http://schemas.microsoft.com/office/drawing/2014/main" id="{C609D4BE-CC92-4D90-9C7C-DCADC7C76A93}"/>
              </a:ext>
            </a:extLst>
          </p:cNvPr>
          <p:cNvSpPr/>
          <p:nvPr/>
        </p:nvSpPr>
        <p:spPr>
          <a:xfrm>
            <a:off x="5700409" y="6119626"/>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1" name="TextBox 30">
            <a:extLst>
              <a:ext uri="{FF2B5EF4-FFF2-40B4-BE49-F238E27FC236}">
                <a16:creationId xmlns:a16="http://schemas.microsoft.com/office/drawing/2014/main" id="{2C5029C6-A8D4-49CB-BC5E-A42FF6F91037}"/>
              </a:ext>
            </a:extLst>
          </p:cNvPr>
          <p:cNvSpPr txBox="1"/>
          <p:nvPr/>
        </p:nvSpPr>
        <p:spPr>
          <a:xfrm>
            <a:off x="5993966" y="6009388"/>
            <a:ext cx="2078646" cy="369332"/>
          </a:xfrm>
          <a:prstGeom prst="rect">
            <a:avLst/>
          </a:prstGeom>
          <a:noFill/>
        </p:spPr>
        <p:txBody>
          <a:bodyPr wrap="none" rtlCol="0">
            <a:spAutoFit/>
          </a:bodyPr>
          <a:lstStyle/>
          <a:p>
            <a:r>
              <a:rPr lang="en-US" dirty="0">
                <a:solidFill>
                  <a:schemeClr val="tx2"/>
                </a:solidFill>
              </a:rPr>
              <a:t>:other MB members</a:t>
            </a:r>
            <a:endParaRPr lang="el-GR" dirty="0">
              <a:solidFill>
                <a:schemeClr val="tx2"/>
              </a:solidFill>
            </a:endParaRPr>
          </a:p>
        </p:txBody>
      </p:sp>
      <p:sp>
        <p:nvSpPr>
          <p:cNvPr id="2" name="Rectangle 1">
            <a:extLst>
              <a:ext uri="{FF2B5EF4-FFF2-40B4-BE49-F238E27FC236}">
                <a16:creationId xmlns:a16="http://schemas.microsoft.com/office/drawing/2014/main" id="{71BAB6E3-73EF-416C-A3F1-5A42E064B600}"/>
              </a:ext>
            </a:extLst>
          </p:cNvPr>
          <p:cNvSpPr/>
          <p:nvPr/>
        </p:nvSpPr>
        <p:spPr>
          <a:xfrm>
            <a:off x="10066631" y="3247074"/>
            <a:ext cx="783303" cy="425303"/>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Freeform: Shape 43">
            <a:extLst>
              <a:ext uri="{FF2B5EF4-FFF2-40B4-BE49-F238E27FC236}">
                <a16:creationId xmlns:a16="http://schemas.microsoft.com/office/drawing/2014/main" id="{54D9E098-B377-4C0E-A433-D7887D170E6F}"/>
              </a:ext>
            </a:extLst>
          </p:cNvPr>
          <p:cNvSpPr/>
          <p:nvPr/>
        </p:nvSpPr>
        <p:spPr>
          <a:xfrm>
            <a:off x="8764075" y="3592986"/>
            <a:ext cx="1584000" cy="864000"/>
          </a:xfrm>
          <a:custGeom>
            <a:avLst/>
            <a:gdLst>
              <a:gd name="connsiteX0" fmla="*/ 1508078 w 1508078"/>
              <a:gd name="connsiteY0" fmla="*/ 0 h 866633"/>
              <a:gd name="connsiteX1" fmla="*/ 948520 w 1508078"/>
              <a:gd name="connsiteY1" fmla="*/ 566383 h 866633"/>
              <a:gd name="connsiteX2" fmla="*/ 0 w 1508078"/>
              <a:gd name="connsiteY2" fmla="*/ 866633 h 866633"/>
              <a:gd name="connsiteX3" fmla="*/ 0 w 1508078"/>
              <a:gd name="connsiteY3" fmla="*/ 866633 h 866633"/>
            </a:gdLst>
            <a:ahLst/>
            <a:cxnLst>
              <a:cxn ang="0">
                <a:pos x="connsiteX0" y="connsiteY0"/>
              </a:cxn>
              <a:cxn ang="0">
                <a:pos x="connsiteX1" y="connsiteY1"/>
              </a:cxn>
              <a:cxn ang="0">
                <a:pos x="connsiteX2" y="connsiteY2"/>
              </a:cxn>
              <a:cxn ang="0">
                <a:pos x="connsiteX3" y="connsiteY3"/>
              </a:cxn>
            </a:cxnLst>
            <a:rect l="l" t="t" r="r" b="b"/>
            <a:pathLst>
              <a:path w="1508078" h="866633">
                <a:moveTo>
                  <a:pt x="1508078" y="0"/>
                </a:moveTo>
                <a:cubicBezTo>
                  <a:pt x="1353972" y="210972"/>
                  <a:pt x="1199866" y="421944"/>
                  <a:pt x="948520" y="566383"/>
                </a:cubicBezTo>
                <a:cubicBezTo>
                  <a:pt x="697174" y="710822"/>
                  <a:pt x="0" y="866633"/>
                  <a:pt x="0" y="866633"/>
                </a:cubicBezTo>
                <a:lnTo>
                  <a:pt x="0" y="866633"/>
                </a:lnTo>
              </a:path>
            </a:pathLst>
          </a:custGeom>
          <a:noFill/>
          <a:ln w="33020">
            <a:solidFill>
              <a:schemeClr val="accent5">
                <a:lumMod val="75000"/>
              </a:schemeClr>
            </a:solidFill>
            <a:tailEnd type="triangle"/>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1" name="Straight Connector 50">
            <a:extLst>
              <a:ext uri="{FF2B5EF4-FFF2-40B4-BE49-F238E27FC236}">
                <a16:creationId xmlns:a16="http://schemas.microsoft.com/office/drawing/2014/main" id="{761CE868-9551-4FD4-B9A6-91AF2773C8F7}"/>
              </a:ext>
            </a:extLst>
          </p:cNvPr>
          <p:cNvCxnSpPr>
            <a:cxnSpLocks/>
          </p:cNvCxnSpPr>
          <p:nvPr/>
        </p:nvCxnSpPr>
        <p:spPr>
          <a:xfrm rot="240000">
            <a:off x="7001651" y="4116928"/>
            <a:ext cx="1152000" cy="262442"/>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8C1F978-9F06-41DA-BEA4-1E651D473D59}"/>
              </a:ext>
            </a:extLst>
          </p:cNvPr>
          <p:cNvCxnSpPr>
            <a:cxnSpLocks/>
          </p:cNvCxnSpPr>
          <p:nvPr/>
        </p:nvCxnSpPr>
        <p:spPr>
          <a:xfrm rot="420000">
            <a:off x="10461006" y="3604378"/>
            <a:ext cx="119116" cy="200466"/>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4521A9A-5839-4246-8ED7-8B44EE39B099}"/>
              </a:ext>
            </a:extLst>
          </p:cNvPr>
          <p:cNvCxnSpPr>
            <a:cxnSpLocks/>
          </p:cNvCxnSpPr>
          <p:nvPr/>
        </p:nvCxnSpPr>
        <p:spPr>
          <a:xfrm rot="-60000">
            <a:off x="8629095" y="3527577"/>
            <a:ext cx="1656000" cy="394149"/>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6CE0756-02F5-4080-8B02-0EA1D2F0DE6A}"/>
              </a:ext>
            </a:extLst>
          </p:cNvPr>
          <p:cNvSpPr/>
          <p:nvPr/>
        </p:nvSpPr>
        <p:spPr>
          <a:xfrm>
            <a:off x="8106591" y="4378787"/>
            <a:ext cx="648000"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33" name="Oval 32">
            <a:extLst>
              <a:ext uri="{FF2B5EF4-FFF2-40B4-BE49-F238E27FC236}">
                <a16:creationId xmlns:a16="http://schemas.microsoft.com/office/drawing/2014/main" id="{06CE0756-02F5-4080-8B02-0EA1D2F0DE6A}"/>
              </a:ext>
            </a:extLst>
          </p:cNvPr>
          <p:cNvSpPr/>
          <p:nvPr/>
        </p:nvSpPr>
        <p:spPr>
          <a:xfrm>
            <a:off x="6307316" y="3857013"/>
            <a:ext cx="778278"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8897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randombar(horizontal)">
                                      <p:cBhvr>
                                        <p:cTn id="9" dur="500"/>
                                        <p:tgtEl>
                                          <p:spTgt spid="44"/>
                                        </p:tgtEl>
                                      </p:cBhvr>
                                    </p:animEffect>
                                  </p:childTnLst>
                                </p:cTn>
                              </p:par>
                              <p:par>
                                <p:cTn id="10" presetID="14" presetClass="entr" presetSubtype="1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randombar(horizontal)">
                                      <p:cBhvr>
                                        <p:cTn id="12" dur="500"/>
                                        <p:tgtEl>
                                          <p:spTgt spid="64"/>
                                        </p:tgtEl>
                                      </p:cBhvr>
                                    </p:animEffect>
                                  </p:childTnLst>
                                </p:cTn>
                              </p:par>
                              <p:par>
                                <p:cTn id="13" presetID="14" presetClass="entr" presetSubtype="1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randombar(horizontal)">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0C84FB42-616D-48BE-9C1E-88272AFFC7FD}"/>
              </a:ext>
            </a:extLst>
          </p:cNvPr>
          <p:cNvGrpSpPr/>
          <p:nvPr/>
        </p:nvGrpSpPr>
        <p:grpSpPr>
          <a:xfrm>
            <a:off x="5046132" y="1104732"/>
            <a:ext cx="6536267" cy="5229013"/>
            <a:chOff x="5046132" y="1104732"/>
            <a:chExt cx="6536267" cy="5229013"/>
          </a:xfrm>
        </p:grpSpPr>
        <p:pic>
          <p:nvPicPr>
            <p:cNvPr id="54" name="Picture 53">
              <a:extLst>
                <a:ext uri="{FF2B5EF4-FFF2-40B4-BE49-F238E27FC236}">
                  <a16:creationId xmlns:a16="http://schemas.microsoft.com/office/drawing/2014/main" id="{6C435829-DE4B-4172-B041-59957BFF9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55" name="Oval 54">
              <a:extLst>
                <a:ext uri="{FF2B5EF4-FFF2-40B4-BE49-F238E27FC236}">
                  <a16:creationId xmlns:a16="http://schemas.microsoft.com/office/drawing/2014/main" id="{7063D1B5-71EB-4877-854C-A22949DB0AD0}"/>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6" name="Oval 55">
              <a:extLst>
                <a:ext uri="{FF2B5EF4-FFF2-40B4-BE49-F238E27FC236}">
                  <a16:creationId xmlns:a16="http://schemas.microsoft.com/office/drawing/2014/main" id="{EC4D067E-8277-435D-9B66-113DFD776EB3}"/>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7" name="Oval 56">
              <a:extLst>
                <a:ext uri="{FF2B5EF4-FFF2-40B4-BE49-F238E27FC236}">
                  <a16:creationId xmlns:a16="http://schemas.microsoft.com/office/drawing/2014/main" id="{17CECBBD-ACAE-4533-A83D-067298B1FC1F}"/>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8" name="Oval 57">
              <a:extLst>
                <a:ext uri="{FF2B5EF4-FFF2-40B4-BE49-F238E27FC236}">
                  <a16:creationId xmlns:a16="http://schemas.microsoft.com/office/drawing/2014/main" id="{203B1C0B-58D6-462B-B8FF-80662FF2AE79}"/>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9" name="Oval 58">
              <a:extLst>
                <a:ext uri="{FF2B5EF4-FFF2-40B4-BE49-F238E27FC236}">
                  <a16:creationId xmlns:a16="http://schemas.microsoft.com/office/drawing/2014/main" id="{5C0E943F-22FC-4487-8087-EF952CE52D41}"/>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0" name="Oval 59">
              <a:extLst>
                <a:ext uri="{FF2B5EF4-FFF2-40B4-BE49-F238E27FC236}">
                  <a16:creationId xmlns:a16="http://schemas.microsoft.com/office/drawing/2014/main" id="{83B546D6-AB53-44CF-AFD1-51CCA97F8357}"/>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1" name="Oval 60">
              <a:extLst>
                <a:ext uri="{FF2B5EF4-FFF2-40B4-BE49-F238E27FC236}">
                  <a16:creationId xmlns:a16="http://schemas.microsoft.com/office/drawing/2014/main" id="{88C47D38-8D18-4FF0-81E4-13A60CFD6C61}"/>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2" name="Oval 61">
              <a:extLst>
                <a:ext uri="{FF2B5EF4-FFF2-40B4-BE49-F238E27FC236}">
                  <a16:creationId xmlns:a16="http://schemas.microsoft.com/office/drawing/2014/main" id="{06CE0756-02F5-4080-8B02-0EA1D2F0DE6A}"/>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63" name="Oval 62">
              <a:extLst>
                <a:ext uri="{FF2B5EF4-FFF2-40B4-BE49-F238E27FC236}">
                  <a16:creationId xmlns:a16="http://schemas.microsoft.com/office/drawing/2014/main" id="{1EBC3E4C-5635-48C3-BF32-91293E4D2B04}"/>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sp>
        <p:nvSpPr>
          <p:cNvPr id="7" name="Title 6"/>
          <p:cNvSpPr>
            <a:spLocks noGrp="1"/>
          </p:cNvSpPr>
          <p:nvPr>
            <p:ph type="title"/>
          </p:nvPr>
        </p:nvSpPr>
        <p:spPr/>
        <p:txBody>
          <a:bodyPr>
            <a:normAutofit fontScale="90000"/>
          </a:bodyPr>
          <a:lstStyle/>
          <a:p>
            <a:r>
              <a:rPr lang="en-US" dirty="0"/>
              <a:t>What is the Markov Blanket of `</a:t>
            </a:r>
            <a:r>
              <a:rPr lang="en-US" dirty="0" err="1"/>
              <a:t>MakeModel</a:t>
            </a:r>
            <a:r>
              <a:rPr lang="en-US" dirty="0"/>
              <a:t>` with latent variables?</a:t>
            </a:r>
          </a:p>
        </p:txBody>
      </p:sp>
      <p:sp>
        <p:nvSpPr>
          <p:cNvPr id="8" name="Content Placeholder 7"/>
          <p:cNvSpPr>
            <a:spLocks noGrp="1"/>
          </p:cNvSpPr>
          <p:nvPr>
            <p:ph idx="1"/>
          </p:nvPr>
        </p:nvSpPr>
        <p:spPr>
          <a:xfrm>
            <a:off x="677332" y="1142456"/>
            <a:ext cx="4199467" cy="5105944"/>
          </a:xfrm>
        </p:spPr>
        <p:txBody>
          <a:bodyPr>
            <a:normAutofit fontScale="92500" lnSpcReduction="10000"/>
          </a:bodyPr>
          <a:lstStyle/>
          <a:p>
            <a:pPr algn="l"/>
            <a:r>
              <a:rPr lang="en-US" dirty="0"/>
              <a:t>Nodes in boxes not measured</a:t>
            </a:r>
          </a:p>
          <a:p>
            <a:pPr algn="l"/>
            <a:r>
              <a:rPr lang="en-US" dirty="0"/>
              <a:t>Subtleties: paths are to be calculated on the marginal of the Bayesian Network (called a Maximal Ancestral Graph)</a:t>
            </a:r>
          </a:p>
          <a:p>
            <a:pPr algn="l"/>
            <a:endParaRPr lang="en-US" dirty="0"/>
          </a:p>
          <a:p>
            <a:pPr algn="l"/>
            <a:r>
              <a:rPr lang="en-US" dirty="0"/>
              <a:t>Cushioning becomes a Child of </a:t>
            </a:r>
            <a:r>
              <a:rPr lang="en-US" i="1" dirty="0"/>
              <a:t>T</a:t>
            </a:r>
            <a:r>
              <a:rPr lang="en-US" dirty="0"/>
              <a:t> in the marginal network</a:t>
            </a:r>
          </a:p>
          <a:p>
            <a:pPr lvl="1" algn="l"/>
            <a:r>
              <a:rPr lang="en-US" dirty="0"/>
              <a:t>Needs theory of marginal of Bayesian Networks: Maximal Ancestral Graphs</a:t>
            </a:r>
          </a:p>
          <a:p>
            <a:pPr algn="l"/>
            <a:endParaRPr lang="en-US" dirty="0"/>
          </a:p>
          <a:p>
            <a:pPr algn="l"/>
            <a:r>
              <a:rPr lang="en-US" dirty="0"/>
              <a:t>Markov Blanket</a:t>
            </a:r>
          </a:p>
          <a:p>
            <a:pPr lvl="1" algn="l"/>
            <a:r>
              <a:rPr lang="en-US" dirty="0"/>
              <a:t>All nodes connected to </a:t>
            </a:r>
            <a:r>
              <a:rPr lang="en-US" i="1" dirty="0"/>
              <a:t>T</a:t>
            </a:r>
            <a:r>
              <a:rPr lang="en-US" dirty="0"/>
              <a:t> with a collider path</a:t>
            </a:r>
          </a:p>
          <a:p>
            <a:pPr marL="274320" lvl="1" indent="0" algn="l">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26" name="Rectangle 25">
            <a:extLst>
              <a:ext uri="{FF2B5EF4-FFF2-40B4-BE49-F238E27FC236}">
                <a16:creationId xmlns:a16="http://schemas.microsoft.com/office/drawing/2014/main" id="{4E9E3A5A-B24B-4051-B274-B2C393ECED2C}"/>
              </a:ext>
            </a:extLst>
          </p:cNvPr>
          <p:cNvSpPr/>
          <p:nvPr/>
        </p:nvSpPr>
        <p:spPr>
          <a:xfrm>
            <a:off x="2978262" y="6119626"/>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7" name="TextBox 26">
            <a:extLst>
              <a:ext uri="{FF2B5EF4-FFF2-40B4-BE49-F238E27FC236}">
                <a16:creationId xmlns:a16="http://schemas.microsoft.com/office/drawing/2014/main" id="{367C3316-F0BD-45A4-858D-A360CCF059C3}"/>
              </a:ext>
            </a:extLst>
          </p:cNvPr>
          <p:cNvSpPr txBox="1"/>
          <p:nvPr/>
        </p:nvSpPr>
        <p:spPr>
          <a:xfrm>
            <a:off x="3271819" y="6009388"/>
            <a:ext cx="827214" cy="369332"/>
          </a:xfrm>
          <a:prstGeom prst="rect">
            <a:avLst/>
          </a:prstGeom>
          <a:noFill/>
        </p:spPr>
        <p:txBody>
          <a:bodyPr wrap="none" rtlCol="0">
            <a:spAutoFit/>
          </a:bodyPr>
          <a:lstStyle/>
          <a:p>
            <a:r>
              <a:rPr lang="en-US" dirty="0"/>
              <a:t>:Target</a:t>
            </a:r>
            <a:endParaRPr lang="el-GR" dirty="0"/>
          </a:p>
        </p:txBody>
      </p:sp>
      <p:sp>
        <p:nvSpPr>
          <p:cNvPr id="28" name="Rectangle 27">
            <a:extLst>
              <a:ext uri="{FF2B5EF4-FFF2-40B4-BE49-F238E27FC236}">
                <a16:creationId xmlns:a16="http://schemas.microsoft.com/office/drawing/2014/main" id="{C6B6D33A-4887-4349-AAFE-DA55D08D0BDF}"/>
              </a:ext>
            </a:extLst>
          </p:cNvPr>
          <p:cNvSpPr/>
          <p:nvPr/>
        </p:nvSpPr>
        <p:spPr>
          <a:xfrm>
            <a:off x="4174968" y="6119626"/>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29" name="TextBox 28">
            <a:extLst>
              <a:ext uri="{FF2B5EF4-FFF2-40B4-BE49-F238E27FC236}">
                <a16:creationId xmlns:a16="http://schemas.microsoft.com/office/drawing/2014/main" id="{896C5B84-C14E-419C-9953-EAF6337704AC}"/>
              </a:ext>
            </a:extLst>
          </p:cNvPr>
          <p:cNvSpPr txBox="1"/>
          <p:nvPr/>
        </p:nvSpPr>
        <p:spPr>
          <a:xfrm>
            <a:off x="4468524" y="6009388"/>
            <a:ext cx="1205010" cy="369332"/>
          </a:xfrm>
          <a:prstGeom prst="rect">
            <a:avLst/>
          </a:prstGeom>
          <a:noFill/>
        </p:spPr>
        <p:txBody>
          <a:bodyPr wrap="none" rtlCol="0">
            <a:spAutoFit/>
          </a:bodyPr>
          <a:lstStyle/>
          <a:p>
            <a:r>
              <a:rPr lang="en-US" dirty="0">
                <a:solidFill>
                  <a:schemeClr val="bg2">
                    <a:lumMod val="50000"/>
                  </a:schemeClr>
                </a:solidFill>
              </a:rPr>
              <a:t>:Neighbors</a:t>
            </a:r>
            <a:endParaRPr lang="el-GR" dirty="0">
              <a:solidFill>
                <a:schemeClr val="bg2">
                  <a:lumMod val="50000"/>
                </a:schemeClr>
              </a:solidFill>
            </a:endParaRPr>
          </a:p>
        </p:txBody>
      </p:sp>
      <p:sp>
        <p:nvSpPr>
          <p:cNvPr id="30" name="Rectangle 29">
            <a:extLst>
              <a:ext uri="{FF2B5EF4-FFF2-40B4-BE49-F238E27FC236}">
                <a16:creationId xmlns:a16="http://schemas.microsoft.com/office/drawing/2014/main" id="{C609D4BE-CC92-4D90-9C7C-DCADC7C76A93}"/>
              </a:ext>
            </a:extLst>
          </p:cNvPr>
          <p:cNvSpPr/>
          <p:nvPr/>
        </p:nvSpPr>
        <p:spPr>
          <a:xfrm>
            <a:off x="5700409" y="6119626"/>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1" name="TextBox 30">
            <a:extLst>
              <a:ext uri="{FF2B5EF4-FFF2-40B4-BE49-F238E27FC236}">
                <a16:creationId xmlns:a16="http://schemas.microsoft.com/office/drawing/2014/main" id="{2C5029C6-A8D4-49CB-BC5E-A42FF6F91037}"/>
              </a:ext>
            </a:extLst>
          </p:cNvPr>
          <p:cNvSpPr txBox="1"/>
          <p:nvPr/>
        </p:nvSpPr>
        <p:spPr>
          <a:xfrm>
            <a:off x="5993966" y="6009388"/>
            <a:ext cx="2078646" cy="369332"/>
          </a:xfrm>
          <a:prstGeom prst="rect">
            <a:avLst/>
          </a:prstGeom>
          <a:noFill/>
        </p:spPr>
        <p:txBody>
          <a:bodyPr wrap="none" rtlCol="0">
            <a:spAutoFit/>
          </a:bodyPr>
          <a:lstStyle/>
          <a:p>
            <a:r>
              <a:rPr lang="en-US" dirty="0">
                <a:solidFill>
                  <a:schemeClr val="tx2"/>
                </a:solidFill>
              </a:rPr>
              <a:t>:other MB members</a:t>
            </a:r>
            <a:endParaRPr lang="el-GR" dirty="0">
              <a:solidFill>
                <a:schemeClr val="tx2"/>
              </a:solidFill>
            </a:endParaRPr>
          </a:p>
        </p:txBody>
      </p:sp>
      <p:sp>
        <p:nvSpPr>
          <p:cNvPr id="34" name="Oval 33">
            <a:extLst>
              <a:ext uri="{FF2B5EF4-FFF2-40B4-BE49-F238E27FC236}">
                <a16:creationId xmlns:a16="http://schemas.microsoft.com/office/drawing/2014/main" id="{17CECBBD-ACAE-4533-A83D-067298B1FC1F}"/>
              </a:ext>
            </a:extLst>
          </p:cNvPr>
          <p:cNvSpPr/>
          <p:nvPr/>
        </p:nvSpPr>
        <p:spPr>
          <a:xfrm>
            <a:off x="7119951" y="4367693"/>
            <a:ext cx="792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6" name="Group 5">
            <a:extLst>
              <a:ext uri="{FF2B5EF4-FFF2-40B4-BE49-F238E27FC236}">
                <a16:creationId xmlns:a16="http://schemas.microsoft.com/office/drawing/2014/main" id="{7BC1EA0B-82D7-41BD-B14B-678AB4A979CF}"/>
              </a:ext>
            </a:extLst>
          </p:cNvPr>
          <p:cNvGrpSpPr/>
          <p:nvPr/>
        </p:nvGrpSpPr>
        <p:grpSpPr>
          <a:xfrm>
            <a:off x="7529751" y="3584172"/>
            <a:ext cx="584752" cy="746514"/>
            <a:chOff x="7529751" y="3584172"/>
            <a:chExt cx="584752" cy="746514"/>
          </a:xfrm>
        </p:grpSpPr>
        <p:cxnSp>
          <p:nvCxnSpPr>
            <p:cNvPr id="32" name="Straight Connector 31">
              <a:extLst>
                <a:ext uri="{FF2B5EF4-FFF2-40B4-BE49-F238E27FC236}">
                  <a16:creationId xmlns:a16="http://schemas.microsoft.com/office/drawing/2014/main" id="{DDEA1DBA-67FD-4969-A5F5-2D10D79AF956}"/>
                </a:ext>
              </a:extLst>
            </p:cNvPr>
            <p:cNvCxnSpPr>
              <a:cxnSpLocks/>
            </p:cNvCxnSpPr>
            <p:nvPr/>
          </p:nvCxnSpPr>
          <p:spPr>
            <a:xfrm flipH="1">
              <a:off x="7756817" y="3584172"/>
              <a:ext cx="357686" cy="272526"/>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888801-FE97-4D3E-8707-B31A9F91D8C0}"/>
                </a:ext>
              </a:extLst>
            </p:cNvPr>
            <p:cNvCxnSpPr>
              <a:cxnSpLocks/>
            </p:cNvCxnSpPr>
            <p:nvPr/>
          </p:nvCxnSpPr>
          <p:spPr>
            <a:xfrm flipH="1">
              <a:off x="7529751" y="4124932"/>
              <a:ext cx="46852" cy="205754"/>
            </a:xfrm>
            <a:prstGeom prst="line">
              <a:avLst/>
            </a:prstGeom>
            <a:ln w="33020">
              <a:solidFill>
                <a:schemeClr val="accent5">
                  <a:lumMod val="75000"/>
                </a:schemeClr>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71BAB6E3-73EF-416C-A3F1-5A42E064B600}"/>
              </a:ext>
            </a:extLst>
          </p:cNvPr>
          <p:cNvSpPr/>
          <p:nvPr/>
        </p:nvSpPr>
        <p:spPr>
          <a:xfrm>
            <a:off x="7233386" y="3758871"/>
            <a:ext cx="783303" cy="425303"/>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436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Feature Selection Intrinsically Related to Causality!</a:t>
            </a:r>
          </a:p>
        </p:txBody>
      </p:sp>
      <p:sp>
        <p:nvSpPr>
          <p:cNvPr id="8" name="Content Placeholder 7"/>
          <p:cNvSpPr>
            <a:spLocks noGrp="1"/>
          </p:cNvSpPr>
          <p:nvPr>
            <p:ph idx="1"/>
          </p:nvPr>
        </p:nvSpPr>
        <p:spPr>
          <a:xfrm>
            <a:off x="677332" y="1142456"/>
            <a:ext cx="4199467" cy="5105944"/>
          </a:xfrm>
        </p:spPr>
        <p:txBody>
          <a:bodyPr>
            <a:normAutofit/>
          </a:bodyPr>
          <a:lstStyle/>
          <a:p>
            <a:pPr algn="l"/>
            <a:r>
              <a:rPr lang="en-US" dirty="0"/>
              <a:t>Causalities determine the solution to the feature selection problem</a:t>
            </a:r>
          </a:p>
          <a:p>
            <a:pPr algn="l"/>
            <a:r>
              <a:rPr lang="en-US" dirty="0"/>
              <a:t>Explains theoretically why Feature Selection is used for Knowledge Discovery</a:t>
            </a:r>
          </a:p>
          <a:p>
            <a:pPr algn="l"/>
            <a:r>
              <a:rPr lang="en-US" dirty="0"/>
              <a:t>Feature selection becomes a causal discovery problem</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grpSp>
        <p:nvGrpSpPr>
          <p:cNvPr id="6" name="Group 5">
            <a:extLst>
              <a:ext uri="{FF2B5EF4-FFF2-40B4-BE49-F238E27FC236}">
                <a16:creationId xmlns:a16="http://schemas.microsoft.com/office/drawing/2014/main" id="{B5F45DF7-01B7-4BF4-890D-866F885CF903}"/>
              </a:ext>
            </a:extLst>
          </p:cNvPr>
          <p:cNvGrpSpPr/>
          <p:nvPr/>
        </p:nvGrpSpPr>
        <p:grpSpPr>
          <a:xfrm>
            <a:off x="5046132" y="1104732"/>
            <a:ext cx="6536267" cy="5229013"/>
            <a:chOff x="5046132" y="1104732"/>
            <a:chExt cx="6536267" cy="5229013"/>
          </a:xfrm>
        </p:grpSpPr>
        <p:pic>
          <p:nvPicPr>
            <p:cNvPr id="9" name="Picture 8">
              <a:extLst>
                <a:ext uri="{FF2B5EF4-FFF2-40B4-BE49-F238E27FC236}">
                  <a16:creationId xmlns:a16="http://schemas.microsoft.com/office/drawing/2014/main" id="{27215EB3-1E21-44FA-B8DE-943F24158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10" name="Oval 9">
              <a:extLst>
                <a:ext uri="{FF2B5EF4-FFF2-40B4-BE49-F238E27FC236}">
                  <a16:creationId xmlns:a16="http://schemas.microsoft.com/office/drawing/2014/main" id="{0EB50BE2-FC03-42AA-966E-7969AFD7B8D7}"/>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2E4A5C77-26B3-4260-8E69-EEB317A6130F}"/>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4F39CD2A-0ED4-4884-98C5-815E05C7A972}"/>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Oval 12">
              <a:extLst>
                <a:ext uri="{FF2B5EF4-FFF2-40B4-BE49-F238E27FC236}">
                  <a16:creationId xmlns:a16="http://schemas.microsoft.com/office/drawing/2014/main" id="{57E4C9E4-38B9-4B6E-97CF-A74A95C1BBE1}"/>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55CCBB72-EFD4-4D33-9F5D-4C8E6D710C31}"/>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C76FAAC1-D9B2-4802-B9F7-D571DA49639B}"/>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50B5B671-F804-4807-86F8-A749E8558FAA}"/>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E43FF186-E099-49C8-AD47-7BC52FE7EDDE}"/>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18" name="Oval 17">
              <a:extLst>
                <a:ext uri="{FF2B5EF4-FFF2-40B4-BE49-F238E27FC236}">
                  <a16:creationId xmlns:a16="http://schemas.microsoft.com/office/drawing/2014/main" id="{0791F067-4534-49D5-8539-86C11801AF09}"/>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581333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Single-solution algorithms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98751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feature selection problem</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4900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083" y="412209"/>
            <a:ext cx="10972800" cy="648000"/>
          </a:xfrm>
        </p:spPr>
        <p:txBody>
          <a:bodyPr/>
          <a:lstStyle/>
          <a:p>
            <a:r>
              <a:rPr lang="en-US" dirty="0"/>
              <a:t>Basic Forward-Backward Search</a:t>
            </a:r>
          </a:p>
        </p:txBody>
      </p:sp>
      <p:sp>
        <p:nvSpPr>
          <p:cNvPr id="6" name="Content Placeholder 5"/>
          <p:cNvSpPr>
            <a:spLocks noGrp="1"/>
          </p:cNvSpPr>
          <p:nvPr>
            <p:ph idx="1"/>
          </p:nvPr>
        </p:nvSpPr>
        <p:spPr>
          <a:xfrm>
            <a:off x="609600" y="1124744"/>
            <a:ext cx="4351867" cy="5161756"/>
          </a:xfr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9" name="Picture 8">
            <a:extLst>
              <a:ext uri="{FF2B5EF4-FFF2-40B4-BE49-F238E27FC236}">
                <a16:creationId xmlns:a16="http://schemas.microsoft.com/office/drawing/2014/main" id="{609A1A0A-A68D-479D-9F14-C97884508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10" name="Oval 9">
            <a:extLst>
              <a:ext uri="{FF2B5EF4-FFF2-40B4-BE49-F238E27FC236}">
                <a16:creationId xmlns:a16="http://schemas.microsoft.com/office/drawing/2014/main" id="{3BFFAB8E-474C-48BE-B04B-EA8CD8A36FA6}"/>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01739774-CB74-4B22-919C-39C1A5C07B6E}"/>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5BD0794E-B5BD-4D76-BDC3-7387C8CBEA43}"/>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Oval 12">
            <a:extLst>
              <a:ext uri="{FF2B5EF4-FFF2-40B4-BE49-F238E27FC236}">
                <a16:creationId xmlns:a16="http://schemas.microsoft.com/office/drawing/2014/main" id="{E897D529-61CD-4D47-9CDE-59D2B9E6DAE2}"/>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570BE816-886F-46BD-8127-3E3A8DF4D417}"/>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A5F8A518-C609-4E31-9CC9-8A14871CA318}"/>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7E032C-E834-4A50-A44A-57E378D59117}"/>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9" name="Oval 18">
            <a:extLst>
              <a:ext uri="{FF2B5EF4-FFF2-40B4-BE49-F238E27FC236}">
                <a16:creationId xmlns:a16="http://schemas.microsoft.com/office/drawing/2014/main" id="{5DDC9FA3-1409-4C95-90E6-F1E253BD5C09}"/>
              </a:ext>
            </a:extLst>
          </p:cNvPr>
          <p:cNvSpPr/>
          <p:nvPr/>
        </p:nvSpPr>
        <p:spPr>
          <a:xfrm>
            <a:off x="8379410" y="4893455"/>
            <a:ext cx="88650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0" name="Rectangle 19">
            <a:extLst>
              <a:ext uri="{FF2B5EF4-FFF2-40B4-BE49-F238E27FC236}">
                <a16:creationId xmlns:a16="http://schemas.microsoft.com/office/drawing/2014/main" id="{1566FE87-4D05-4ADB-A275-81F085A3D855}"/>
              </a:ext>
            </a:extLst>
          </p:cNvPr>
          <p:cNvSpPr/>
          <p:nvPr/>
        </p:nvSpPr>
        <p:spPr>
          <a:xfrm>
            <a:off x="5306573" y="6149011"/>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FD355A2E-21D9-4E4E-B00D-0472BF478941}"/>
              </a:ext>
            </a:extLst>
          </p:cNvPr>
          <p:cNvSpPr txBox="1"/>
          <p:nvPr/>
        </p:nvSpPr>
        <p:spPr>
          <a:xfrm>
            <a:off x="5600130" y="6038773"/>
            <a:ext cx="827214" cy="369332"/>
          </a:xfrm>
          <a:prstGeom prst="rect">
            <a:avLst/>
          </a:prstGeom>
          <a:noFill/>
        </p:spPr>
        <p:txBody>
          <a:bodyPr wrap="none" rtlCol="0">
            <a:spAutoFit/>
          </a:bodyPr>
          <a:lstStyle/>
          <a:p>
            <a:r>
              <a:rPr lang="en-US" dirty="0"/>
              <a:t>:Target</a:t>
            </a:r>
            <a:endParaRPr lang="el-GR" dirty="0"/>
          </a:p>
        </p:txBody>
      </p:sp>
      <p:sp>
        <p:nvSpPr>
          <p:cNvPr id="22" name="Rectangle 21">
            <a:extLst>
              <a:ext uri="{FF2B5EF4-FFF2-40B4-BE49-F238E27FC236}">
                <a16:creationId xmlns:a16="http://schemas.microsoft.com/office/drawing/2014/main" id="{8FF60909-B0DA-4576-8CE6-33081459842A}"/>
              </a:ext>
            </a:extLst>
          </p:cNvPr>
          <p:cNvSpPr/>
          <p:nvPr/>
        </p:nvSpPr>
        <p:spPr>
          <a:xfrm>
            <a:off x="6503279" y="6149011"/>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23" name="TextBox 22">
            <a:extLst>
              <a:ext uri="{FF2B5EF4-FFF2-40B4-BE49-F238E27FC236}">
                <a16:creationId xmlns:a16="http://schemas.microsoft.com/office/drawing/2014/main" id="{A9425C5A-D2E5-42E2-9CE3-3BC554B1D586}"/>
              </a:ext>
            </a:extLst>
          </p:cNvPr>
          <p:cNvSpPr txBox="1"/>
          <p:nvPr/>
        </p:nvSpPr>
        <p:spPr>
          <a:xfrm>
            <a:off x="6796835" y="6038773"/>
            <a:ext cx="1046184" cy="369332"/>
          </a:xfrm>
          <a:prstGeom prst="rect">
            <a:avLst/>
          </a:prstGeom>
          <a:noFill/>
        </p:spPr>
        <p:txBody>
          <a:bodyPr wrap="none" rtlCol="0">
            <a:spAutoFit/>
          </a:bodyPr>
          <a:lstStyle/>
          <a:p>
            <a:r>
              <a:rPr lang="en-US" dirty="0">
                <a:solidFill>
                  <a:schemeClr val="bg2">
                    <a:lumMod val="50000"/>
                  </a:schemeClr>
                </a:solidFill>
              </a:rPr>
              <a:t>:Selected</a:t>
            </a:r>
            <a:endParaRPr lang="el-GR" dirty="0">
              <a:solidFill>
                <a:schemeClr val="bg2">
                  <a:lumMod val="50000"/>
                </a:schemeClr>
              </a:solidFill>
            </a:endParaRPr>
          </a:p>
        </p:txBody>
      </p:sp>
      <p:sp>
        <p:nvSpPr>
          <p:cNvPr id="24" name="Oval 23">
            <a:extLst>
              <a:ext uri="{FF2B5EF4-FFF2-40B4-BE49-F238E27FC236}">
                <a16:creationId xmlns:a16="http://schemas.microsoft.com/office/drawing/2014/main" id="{5792402C-B1E7-4484-8719-A52E08E2C051}"/>
              </a:ext>
            </a:extLst>
          </p:cNvPr>
          <p:cNvSpPr/>
          <p:nvPr/>
        </p:nvSpPr>
        <p:spPr>
          <a:xfrm>
            <a:off x="8939557" y="3326879"/>
            <a:ext cx="828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5" name="Oval 24">
            <a:extLst>
              <a:ext uri="{FF2B5EF4-FFF2-40B4-BE49-F238E27FC236}">
                <a16:creationId xmlns:a16="http://schemas.microsoft.com/office/drawing/2014/main" id="{183F1C1A-D9C9-4808-B824-CA6F8F408FE8}"/>
              </a:ext>
            </a:extLst>
          </p:cNvPr>
          <p:cNvSpPr/>
          <p:nvPr/>
        </p:nvSpPr>
        <p:spPr>
          <a:xfrm>
            <a:off x="10160000" y="3326879"/>
            <a:ext cx="595086"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36419316-B701-48F6-BC4F-8C891C05BC8B}"/>
              </a:ext>
            </a:extLst>
          </p:cNvPr>
          <p:cNvSpPr txBox="1"/>
          <p:nvPr/>
        </p:nvSpPr>
        <p:spPr>
          <a:xfrm>
            <a:off x="5875483" y="5351898"/>
            <a:ext cx="2914772" cy="646331"/>
          </a:xfrm>
          <a:prstGeom prst="rect">
            <a:avLst/>
          </a:prstGeom>
          <a:noFill/>
        </p:spPr>
        <p:txBody>
          <a:bodyPr wrap="none" rtlCol="0">
            <a:spAutoFit/>
          </a:bodyPr>
          <a:lstStyle/>
          <a:p>
            <a:r>
              <a:rPr lang="en-US" dirty="0"/>
              <a:t>End of forward phase:</a:t>
            </a:r>
          </a:p>
          <a:p>
            <a:r>
              <a:rPr lang="en-US" dirty="0"/>
              <a:t>False positives: </a:t>
            </a:r>
            <a:r>
              <a:rPr lang="en-US" dirty="0" err="1">
                <a:solidFill>
                  <a:schemeClr val="bg2">
                    <a:lumMod val="50000"/>
                  </a:schemeClr>
                </a:solidFill>
              </a:rPr>
              <a:t>OtherCarCost</a:t>
            </a:r>
            <a:endParaRPr lang="el-GR" dirty="0">
              <a:solidFill>
                <a:schemeClr val="bg2">
                  <a:lumMod val="50000"/>
                </a:schemeClr>
              </a:solidFill>
            </a:endParaRPr>
          </a:p>
        </p:txBody>
      </p:sp>
      <p:pic>
        <p:nvPicPr>
          <p:cNvPr id="7" name="Picture 6">
            <a:extLst>
              <a:ext uri="{FF2B5EF4-FFF2-40B4-BE49-F238E27FC236}">
                <a16:creationId xmlns:a16="http://schemas.microsoft.com/office/drawing/2014/main" id="{F4341957-7A42-46A9-927A-6ECAFDD7EEE8}"/>
              </a:ext>
            </a:extLst>
          </p:cNvPr>
          <p:cNvPicPr>
            <a:picLocks noChangeAspect="1"/>
          </p:cNvPicPr>
          <p:nvPr/>
        </p:nvPicPr>
        <p:blipFill rotWithShape="1">
          <a:blip r:embed="rId3"/>
          <a:srcRect b="2485"/>
          <a:stretch/>
        </p:blipFill>
        <p:spPr>
          <a:xfrm>
            <a:off x="670466" y="3775374"/>
            <a:ext cx="3887034" cy="2558371"/>
          </a:xfrm>
          <a:prstGeom prst="rect">
            <a:avLst/>
          </a:prstGeom>
        </p:spPr>
      </p:pic>
      <p:pic>
        <p:nvPicPr>
          <p:cNvPr id="26" name="Picture 25">
            <a:extLst>
              <a:ext uri="{FF2B5EF4-FFF2-40B4-BE49-F238E27FC236}">
                <a16:creationId xmlns:a16="http://schemas.microsoft.com/office/drawing/2014/main" id="{92C97131-DF38-4808-BEC6-7E1FACEEA109}"/>
              </a:ext>
            </a:extLst>
          </p:cNvPr>
          <p:cNvPicPr>
            <a:picLocks noChangeAspect="1"/>
          </p:cNvPicPr>
          <p:nvPr/>
        </p:nvPicPr>
        <p:blipFill>
          <a:blip r:embed="rId4"/>
          <a:stretch>
            <a:fillRect/>
          </a:stretch>
        </p:blipFill>
        <p:spPr>
          <a:xfrm>
            <a:off x="670466" y="510379"/>
            <a:ext cx="3887034" cy="3208345"/>
          </a:xfrm>
          <a:prstGeom prst="rect">
            <a:avLst/>
          </a:prstGeom>
        </p:spPr>
      </p:pic>
      <p:sp>
        <p:nvSpPr>
          <p:cNvPr id="3" name="Rectangular Callout 2"/>
          <p:cNvSpPr/>
          <p:nvPr/>
        </p:nvSpPr>
        <p:spPr>
          <a:xfrm>
            <a:off x="4094850" y="389446"/>
            <a:ext cx="2221866" cy="1281852"/>
          </a:xfrm>
          <a:prstGeom prst="wedgeRectCallout">
            <a:avLst>
              <a:gd name="adj1" fmla="val -82976"/>
              <a:gd name="adj2" fmla="val 6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compute p-values with all other features for each selection</a:t>
            </a:r>
          </a:p>
        </p:txBody>
      </p:sp>
      <p:sp>
        <p:nvSpPr>
          <p:cNvPr id="27" name="Rectangular Callout 26"/>
          <p:cNvSpPr/>
          <p:nvPr/>
        </p:nvSpPr>
        <p:spPr>
          <a:xfrm>
            <a:off x="4557500" y="3457128"/>
            <a:ext cx="2221866" cy="1281852"/>
          </a:xfrm>
          <a:prstGeom prst="wedgeRectCallout">
            <a:avLst>
              <a:gd name="adj1" fmla="val -82976"/>
              <a:gd name="adj2" fmla="val 6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compute p-values with all other </a:t>
            </a:r>
            <a:r>
              <a:rPr lang="en-US" b="1" dirty="0"/>
              <a:t>selected </a:t>
            </a:r>
            <a:r>
              <a:rPr lang="en-US" dirty="0"/>
              <a:t>features </a:t>
            </a:r>
          </a:p>
        </p:txBody>
      </p:sp>
    </p:spTree>
    <p:extLst>
      <p:ext uri="{BB962C8B-B14F-4D97-AF65-F5344CB8AC3E}">
        <p14:creationId xmlns:p14="http://schemas.microsoft.com/office/powerpoint/2010/main" val="15104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9" grpId="0" animBg="1"/>
      <p:bldP spid="19" grpId="1" animBg="1"/>
      <p:bldP spid="24" grpId="0" animBg="1"/>
      <p:bldP spid="25" grpId="0" animBg="1"/>
      <p:bldP spid="2" grpId="0"/>
      <p:bldP spid="3" grpId="0" animBg="1"/>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Basic Forward-Backward Search</a:t>
            </a:r>
          </a:p>
        </p:txBody>
      </p:sp>
      <p:sp>
        <p:nvSpPr>
          <p:cNvPr id="6" name="Content Placeholder 5"/>
          <p:cNvSpPr>
            <a:spLocks noGrp="1"/>
          </p:cNvSpPr>
          <p:nvPr>
            <p:ph idx="1"/>
          </p:nvPr>
        </p:nvSpPr>
        <p:spPr>
          <a:xfrm>
            <a:off x="609600" y="1124744"/>
            <a:ext cx="4351867" cy="5161756"/>
          </a:xfr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9" name="Picture 8">
            <a:extLst>
              <a:ext uri="{FF2B5EF4-FFF2-40B4-BE49-F238E27FC236}">
                <a16:creationId xmlns:a16="http://schemas.microsoft.com/office/drawing/2014/main" id="{609A1A0A-A68D-479D-9F14-C97884508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10" name="Oval 9">
            <a:extLst>
              <a:ext uri="{FF2B5EF4-FFF2-40B4-BE49-F238E27FC236}">
                <a16:creationId xmlns:a16="http://schemas.microsoft.com/office/drawing/2014/main" id="{3BFFAB8E-474C-48BE-B04B-EA8CD8A36FA6}"/>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01739774-CB74-4B22-919C-39C1A5C07B6E}"/>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5BD0794E-B5BD-4D76-BDC3-7387C8CBEA43}"/>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Oval 12">
            <a:extLst>
              <a:ext uri="{FF2B5EF4-FFF2-40B4-BE49-F238E27FC236}">
                <a16:creationId xmlns:a16="http://schemas.microsoft.com/office/drawing/2014/main" id="{E897D529-61CD-4D47-9CDE-59D2B9E6DAE2}"/>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570BE816-886F-46BD-8127-3E3A8DF4D417}"/>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A5F8A518-C609-4E31-9CC9-8A14871CA318}"/>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7E032C-E834-4A50-A44A-57E378D59117}"/>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0" name="Rectangle 19">
            <a:extLst>
              <a:ext uri="{FF2B5EF4-FFF2-40B4-BE49-F238E27FC236}">
                <a16:creationId xmlns:a16="http://schemas.microsoft.com/office/drawing/2014/main" id="{1566FE87-4D05-4ADB-A275-81F085A3D855}"/>
              </a:ext>
            </a:extLst>
          </p:cNvPr>
          <p:cNvSpPr/>
          <p:nvPr/>
        </p:nvSpPr>
        <p:spPr>
          <a:xfrm>
            <a:off x="5306573" y="6149011"/>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FD355A2E-21D9-4E4E-B00D-0472BF478941}"/>
              </a:ext>
            </a:extLst>
          </p:cNvPr>
          <p:cNvSpPr txBox="1"/>
          <p:nvPr/>
        </p:nvSpPr>
        <p:spPr>
          <a:xfrm>
            <a:off x="5600130" y="6038773"/>
            <a:ext cx="827214" cy="369332"/>
          </a:xfrm>
          <a:prstGeom prst="rect">
            <a:avLst/>
          </a:prstGeom>
          <a:noFill/>
        </p:spPr>
        <p:txBody>
          <a:bodyPr wrap="none" rtlCol="0">
            <a:spAutoFit/>
          </a:bodyPr>
          <a:lstStyle/>
          <a:p>
            <a:r>
              <a:rPr lang="en-US" dirty="0"/>
              <a:t>:Target</a:t>
            </a:r>
            <a:endParaRPr lang="el-GR" dirty="0"/>
          </a:p>
        </p:txBody>
      </p:sp>
      <p:sp>
        <p:nvSpPr>
          <p:cNvPr id="22" name="Rectangle 21">
            <a:extLst>
              <a:ext uri="{FF2B5EF4-FFF2-40B4-BE49-F238E27FC236}">
                <a16:creationId xmlns:a16="http://schemas.microsoft.com/office/drawing/2014/main" id="{8FF60909-B0DA-4576-8CE6-33081459842A}"/>
              </a:ext>
            </a:extLst>
          </p:cNvPr>
          <p:cNvSpPr/>
          <p:nvPr/>
        </p:nvSpPr>
        <p:spPr>
          <a:xfrm>
            <a:off x="6503279" y="6149011"/>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23" name="TextBox 22">
            <a:extLst>
              <a:ext uri="{FF2B5EF4-FFF2-40B4-BE49-F238E27FC236}">
                <a16:creationId xmlns:a16="http://schemas.microsoft.com/office/drawing/2014/main" id="{A9425C5A-D2E5-42E2-9CE3-3BC554B1D586}"/>
              </a:ext>
            </a:extLst>
          </p:cNvPr>
          <p:cNvSpPr txBox="1"/>
          <p:nvPr/>
        </p:nvSpPr>
        <p:spPr>
          <a:xfrm>
            <a:off x="6796835" y="6038773"/>
            <a:ext cx="1046184" cy="369332"/>
          </a:xfrm>
          <a:prstGeom prst="rect">
            <a:avLst/>
          </a:prstGeom>
          <a:noFill/>
        </p:spPr>
        <p:txBody>
          <a:bodyPr wrap="none" rtlCol="0">
            <a:spAutoFit/>
          </a:bodyPr>
          <a:lstStyle/>
          <a:p>
            <a:r>
              <a:rPr lang="en-US" dirty="0">
                <a:solidFill>
                  <a:schemeClr val="bg2">
                    <a:lumMod val="50000"/>
                  </a:schemeClr>
                </a:solidFill>
              </a:rPr>
              <a:t>:Selected</a:t>
            </a:r>
            <a:endParaRPr lang="el-GR" dirty="0">
              <a:solidFill>
                <a:schemeClr val="bg2">
                  <a:lumMod val="50000"/>
                </a:schemeClr>
              </a:solidFill>
            </a:endParaRPr>
          </a:p>
        </p:txBody>
      </p:sp>
      <p:sp>
        <p:nvSpPr>
          <p:cNvPr id="24" name="Oval 23">
            <a:extLst>
              <a:ext uri="{FF2B5EF4-FFF2-40B4-BE49-F238E27FC236}">
                <a16:creationId xmlns:a16="http://schemas.microsoft.com/office/drawing/2014/main" id="{5792402C-B1E7-4484-8719-A52E08E2C051}"/>
              </a:ext>
            </a:extLst>
          </p:cNvPr>
          <p:cNvSpPr/>
          <p:nvPr/>
        </p:nvSpPr>
        <p:spPr>
          <a:xfrm>
            <a:off x="8939557" y="3326879"/>
            <a:ext cx="828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5" name="Oval 24">
            <a:extLst>
              <a:ext uri="{FF2B5EF4-FFF2-40B4-BE49-F238E27FC236}">
                <a16:creationId xmlns:a16="http://schemas.microsoft.com/office/drawing/2014/main" id="{183F1C1A-D9C9-4808-B824-CA6F8F408FE8}"/>
              </a:ext>
            </a:extLst>
          </p:cNvPr>
          <p:cNvSpPr/>
          <p:nvPr/>
        </p:nvSpPr>
        <p:spPr>
          <a:xfrm>
            <a:off x="10160000" y="3326879"/>
            <a:ext cx="595086"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7" name="Group 6">
            <a:extLst>
              <a:ext uri="{FF2B5EF4-FFF2-40B4-BE49-F238E27FC236}">
                <a16:creationId xmlns:a16="http://schemas.microsoft.com/office/drawing/2014/main" id="{ABD6062B-BA63-4EE3-BB7B-8EFCD8E8B6B8}"/>
              </a:ext>
            </a:extLst>
          </p:cNvPr>
          <p:cNvGrpSpPr/>
          <p:nvPr/>
        </p:nvGrpSpPr>
        <p:grpSpPr>
          <a:xfrm>
            <a:off x="5190034" y="1467465"/>
            <a:ext cx="3224386" cy="3495367"/>
            <a:chOff x="5190034" y="1467465"/>
            <a:chExt cx="3224386" cy="3495367"/>
          </a:xfrm>
        </p:grpSpPr>
        <p:cxnSp>
          <p:nvCxnSpPr>
            <p:cNvPr id="56" name="Straight Connector 55">
              <a:extLst>
                <a:ext uri="{FF2B5EF4-FFF2-40B4-BE49-F238E27FC236}">
                  <a16:creationId xmlns:a16="http://schemas.microsoft.com/office/drawing/2014/main" id="{F67FA0FC-8D6B-4973-AC57-0425BD7094DB}"/>
                </a:ext>
              </a:extLst>
            </p:cNvPr>
            <p:cNvCxnSpPr>
              <a:cxnSpLocks/>
            </p:cNvCxnSpPr>
            <p:nvPr/>
          </p:nvCxnSpPr>
          <p:spPr>
            <a:xfrm>
              <a:off x="6167438" y="1484077"/>
              <a:ext cx="1217431" cy="787995"/>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857298-E056-43B6-9221-42668430F294}"/>
                </a:ext>
              </a:extLst>
            </p:cNvPr>
            <p:cNvCxnSpPr>
              <a:cxnSpLocks/>
            </p:cNvCxnSpPr>
            <p:nvPr/>
          </p:nvCxnSpPr>
          <p:spPr>
            <a:xfrm>
              <a:off x="7681748" y="2560591"/>
              <a:ext cx="522551" cy="732660"/>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976D982C-C503-4233-B4E8-AFC7EFD53C8D}"/>
                </a:ext>
              </a:extLst>
            </p:cNvPr>
            <p:cNvSpPr/>
            <p:nvPr/>
          </p:nvSpPr>
          <p:spPr>
            <a:xfrm>
              <a:off x="5190034" y="1467465"/>
              <a:ext cx="1180764" cy="3495367"/>
            </a:xfrm>
            <a:custGeom>
              <a:avLst/>
              <a:gdLst>
                <a:gd name="connsiteX0" fmla="*/ 706830 w 1156656"/>
                <a:gd name="connsiteY0" fmla="*/ 0 h 3480619"/>
                <a:gd name="connsiteX1" fmla="*/ 515101 w 1156656"/>
                <a:gd name="connsiteY1" fmla="*/ 140109 h 3480619"/>
                <a:gd name="connsiteX2" fmla="*/ 249630 w 1156656"/>
                <a:gd name="connsiteY2" fmla="*/ 390832 h 3480619"/>
                <a:gd name="connsiteX3" fmla="*/ 102146 w 1156656"/>
                <a:gd name="connsiteY3" fmla="*/ 626806 h 3480619"/>
                <a:gd name="connsiteX4" fmla="*/ 28404 w 1156656"/>
                <a:gd name="connsiteY4" fmla="*/ 818535 h 3480619"/>
                <a:gd name="connsiteX5" fmla="*/ 28404 w 1156656"/>
                <a:gd name="connsiteY5" fmla="*/ 1091380 h 3480619"/>
                <a:gd name="connsiteX6" fmla="*/ 28404 w 1156656"/>
                <a:gd name="connsiteY6" fmla="*/ 2595716 h 3480619"/>
                <a:gd name="connsiteX7" fmla="*/ 411863 w 1156656"/>
                <a:gd name="connsiteY7" fmla="*/ 3163529 h 3480619"/>
                <a:gd name="connsiteX8" fmla="*/ 1156656 w 1156656"/>
                <a:gd name="connsiteY8" fmla="*/ 3480619 h 3480619"/>
                <a:gd name="connsiteX9" fmla="*/ 1156656 w 1156656"/>
                <a:gd name="connsiteY9" fmla="*/ 3480619 h 348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656" h="3480619">
                  <a:moveTo>
                    <a:pt x="706830" y="0"/>
                  </a:moveTo>
                  <a:cubicBezTo>
                    <a:pt x="649065" y="37485"/>
                    <a:pt x="591301" y="74970"/>
                    <a:pt x="515101" y="140109"/>
                  </a:cubicBezTo>
                  <a:cubicBezTo>
                    <a:pt x="438901" y="205248"/>
                    <a:pt x="318456" y="309716"/>
                    <a:pt x="249630" y="390832"/>
                  </a:cubicBezTo>
                  <a:cubicBezTo>
                    <a:pt x="180804" y="471948"/>
                    <a:pt x="139017" y="555522"/>
                    <a:pt x="102146" y="626806"/>
                  </a:cubicBezTo>
                  <a:cubicBezTo>
                    <a:pt x="65275" y="698090"/>
                    <a:pt x="40694" y="741106"/>
                    <a:pt x="28404" y="818535"/>
                  </a:cubicBezTo>
                  <a:cubicBezTo>
                    <a:pt x="16114" y="895964"/>
                    <a:pt x="28404" y="1091380"/>
                    <a:pt x="28404" y="1091380"/>
                  </a:cubicBezTo>
                  <a:cubicBezTo>
                    <a:pt x="28404" y="1387577"/>
                    <a:pt x="-35506" y="2250358"/>
                    <a:pt x="28404" y="2595716"/>
                  </a:cubicBezTo>
                  <a:cubicBezTo>
                    <a:pt x="92314" y="2941074"/>
                    <a:pt x="223821" y="3016045"/>
                    <a:pt x="411863" y="3163529"/>
                  </a:cubicBezTo>
                  <a:cubicBezTo>
                    <a:pt x="599905" y="3311013"/>
                    <a:pt x="1156656" y="3480619"/>
                    <a:pt x="1156656" y="3480619"/>
                  </a:cubicBezTo>
                  <a:lnTo>
                    <a:pt x="1156656" y="3480619"/>
                  </a:lnTo>
                </a:path>
              </a:pathLst>
            </a:custGeom>
            <a:noFill/>
            <a:ln w="50800">
              <a:solidFill>
                <a:schemeClr val="accent4"/>
              </a:solidFill>
              <a:tailEnd type="triangle"/>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9" name="Straight Connector 88">
              <a:extLst>
                <a:ext uri="{FF2B5EF4-FFF2-40B4-BE49-F238E27FC236}">
                  <a16:creationId xmlns:a16="http://schemas.microsoft.com/office/drawing/2014/main" id="{91D9010E-2B2B-4EE4-96E3-B1FD663A10CB}"/>
                </a:ext>
              </a:extLst>
            </p:cNvPr>
            <p:cNvCxnSpPr>
              <a:cxnSpLocks/>
            </p:cNvCxnSpPr>
            <p:nvPr/>
          </p:nvCxnSpPr>
          <p:spPr>
            <a:xfrm flipH="1">
              <a:off x="6980001" y="4582956"/>
              <a:ext cx="1209834" cy="357058"/>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1B839B-D075-410F-8E2B-30566697BAE6}"/>
                </a:ext>
              </a:extLst>
            </p:cNvPr>
            <p:cNvCxnSpPr>
              <a:cxnSpLocks/>
            </p:cNvCxnSpPr>
            <p:nvPr/>
          </p:nvCxnSpPr>
          <p:spPr>
            <a:xfrm>
              <a:off x="8292203" y="3587377"/>
              <a:ext cx="67055" cy="252364"/>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4FD460-E2CD-4765-8219-BB59E2D21928}"/>
                </a:ext>
              </a:extLst>
            </p:cNvPr>
            <p:cNvCxnSpPr>
              <a:cxnSpLocks/>
            </p:cNvCxnSpPr>
            <p:nvPr/>
          </p:nvCxnSpPr>
          <p:spPr>
            <a:xfrm>
              <a:off x="8375613" y="4107283"/>
              <a:ext cx="38807" cy="216000"/>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B026C783-68C7-45D4-9E78-7A59B8513E38}"/>
              </a:ext>
            </a:extLst>
          </p:cNvPr>
          <p:cNvCxnSpPr>
            <a:cxnSpLocks/>
          </p:cNvCxnSpPr>
          <p:nvPr/>
        </p:nvCxnSpPr>
        <p:spPr>
          <a:xfrm>
            <a:off x="8521360" y="4618645"/>
            <a:ext cx="159636" cy="246342"/>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1A460DA1-29BF-4D27-A700-913BDD96805F}"/>
              </a:ext>
            </a:extLst>
          </p:cNvPr>
          <p:cNvGrpSpPr/>
          <p:nvPr/>
        </p:nvGrpSpPr>
        <p:grpSpPr>
          <a:xfrm>
            <a:off x="8292182" y="1996692"/>
            <a:ext cx="1867818" cy="3932050"/>
            <a:chOff x="8292182" y="1996692"/>
            <a:chExt cx="1867818" cy="3932050"/>
          </a:xfrm>
        </p:grpSpPr>
        <p:sp>
          <p:nvSpPr>
            <p:cNvPr id="60" name="Freeform: Shape 59">
              <a:extLst>
                <a:ext uri="{FF2B5EF4-FFF2-40B4-BE49-F238E27FC236}">
                  <a16:creationId xmlns:a16="http://schemas.microsoft.com/office/drawing/2014/main" id="{5F1814CF-5CA5-4497-BD64-A37A45AEDA2B}"/>
                </a:ext>
              </a:extLst>
            </p:cNvPr>
            <p:cNvSpPr/>
            <p:nvPr/>
          </p:nvSpPr>
          <p:spPr>
            <a:xfrm>
              <a:off x="8913205" y="1996692"/>
              <a:ext cx="514819" cy="1324228"/>
            </a:xfrm>
            <a:custGeom>
              <a:avLst/>
              <a:gdLst>
                <a:gd name="connsiteX0" fmla="*/ 0 w 529745"/>
                <a:gd name="connsiteY0" fmla="*/ 0 h 1276066"/>
                <a:gd name="connsiteX1" fmla="*/ 218364 w 529745"/>
                <a:gd name="connsiteY1" fmla="*/ 109182 h 1276066"/>
                <a:gd name="connsiteX2" fmla="*/ 382138 w 529745"/>
                <a:gd name="connsiteY2" fmla="*/ 279779 h 1276066"/>
                <a:gd name="connsiteX3" fmla="*/ 484496 w 529745"/>
                <a:gd name="connsiteY3" fmla="*/ 511791 h 1276066"/>
                <a:gd name="connsiteX4" fmla="*/ 525439 w 529745"/>
                <a:gd name="connsiteY4" fmla="*/ 757451 h 1276066"/>
                <a:gd name="connsiteX5" fmla="*/ 525439 w 529745"/>
                <a:gd name="connsiteY5" fmla="*/ 1009934 h 1276066"/>
                <a:gd name="connsiteX6" fmla="*/ 498144 w 529745"/>
                <a:gd name="connsiteY6" fmla="*/ 1276066 h 1276066"/>
                <a:gd name="connsiteX7" fmla="*/ 498144 w 529745"/>
                <a:gd name="connsiteY7" fmla="*/ 1276066 h 127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745" h="1276066">
                  <a:moveTo>
                    <a:pt x="0" y="0"/>
                  </a:moveTo>
                  <a:cubicBezTo>
                    <a:pt x="77337" y="31276"/>
                    <a:pt x="154674" y="62552"/>
                    <a:pt x="218364" y="109182"/>
                  </a:cubicBezTo>
                  <a:cubicBezTo>
                    <a:pt x="282054" y="155812"/>
                    <a:pt x="337783" y="212678"/>
                    <a:pt x="382138" y="279779"/>
                  </a:cubicBezTo>
                  <a:cubicBezTo>
                    <a:pt x="426493" y="346880"/>
                    <a:pt x="460613" y="432179"/>
                    <a:pt x="484496" y="511791"/>
                  </a:cubicBezTo>
                  <a:cubicBezTo>
                    <a:pt x="508379" y="591403"/>
                    <a:pt x="518615" y="674427"/>
                    <a:pt x="525439" y="757451"/>
                  </a:cubicBezTo>
                  <a:cubicBezTo>
                    <a:pt x="532263" y="840475"/>
                    <a:pt x="529988" y="923498"/>
                    <a:pt x="525439" y="1009934"/>
                  </a:cubicBezTo>
                  <a:cubicBezTo>
                    <a:pt x="520890" y="1096370"/>
                    <a:pt x="498144" y="1276066"/>
                    <a:pt x="498144" y="1276066"/>
                  </a:cubicBezTo>
                  <a:lnTo>
                    <a:pt x="498144" y="1276066"/>
                  </a:lnTo>
                </a:path>
              </a:pathLst>
            </a:custGeom>
            <a:noFill/>
            <a:ln w="50800">
              <a:solidFill>
                <a:schemeClr val="accent4"/>
              </a:solidFill>
              <a:headEnd type="none"/>
              <a:tailEnd type="triangle"/>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Connector 62">
              <a:extLst>
                <a:ext uri="{FF2B5EF4-FFF2-40B4-BE49-F238E27FC236}">
                  <a16:creationId xmlns:a16="http://schemas.microsoft.com/office/drawing/2014/main" id="{D92BD9E1-411C-4944-9E2D-57137A9C0BBE}"/>
                </a:ext>
              </a:extLst>
            </p:cNvPr>
            <p:cNvCxnSpPr>
              <a:cxnSpLocks/>
            </p:cNvCxnSpPr>
            <p:nvPr/>
          </p:nvCxnSpPr>
          <p:spPr>
            <a:xfrm flipH="1">
              <a:off x="8292182" y="2032888"/>
              <a:ext cx="281490" cy="1283913"/>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A02AF40-486F-4DCD-9E00-EFC4FBEEA488}"/>
                </a:ext>
              </a:extLst>
            </p:cNvPr>
            <p:cNvCxnSpPr>
              <a:cxnSpLocks/>
            </p:cNvCxnSpPr>
            <p:nvPr/>
          </p:nvCxnSpPr>
          <p:spPr>
            <a:xfrm>
              <a:off x="8966572" y="5152418"/>
              <a:ext cx="710165" cy="763249"/>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54B984E-CBF5-473D-9A50-900729B27CE0}"/>
                </a:ext>
              </a:extLst>
            </p:cNvPr>
            <p:cNvCxnSpPr>
              <a:cxnSpLocks/>
            </p:cNvCxnSpPr>
            <p:nvPr/>
          </p:nvCxnSpPr>
          <p:spPr>
            <a:xfrm flipH="1">
              <a:off x="9955034" y="5690306"/>
              <a:ext cx="204966" cy="238436"/>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6D15807-D686-49CD-9F9C-43698536754A}"/>
                </a:ext>
              </a:extLst>
            </p:cNvPr>
            <p:cNvCxnSpPr>
              <a:cxnSpLocks/>
            </p:cNvCxnSpPr>
            <p:nvPr/>
          </p:nvCxnSpPr>
          <p:spPr>
            <a:xfrm>
              <a:off x="9400071" y="4110317"/>
              <a:ext cx="440194" cy="761714"/>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DBA52F0-67E3-4EA1-90B0-D32AE133EB17}"/>
                </a:ext>
              </a:extLst>
            </p:cNvPr>
            <p:cNvCxnSpPr>
              <a:cxnSpLocks/>
            </p:cNvCxnSpPr>
            <p:nvPr/>
          </p:nvCxnSpPr>
          <p:spPr>
            <a:xfrm>
              <a:off x="10032854" y="5168127"/>
              <a:ext cx="127146" cy="222857"/>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B0F3C0-6440-4895-98B6-067A6B4822C3}"/>
                </a:ext>
              </a:extLst>
            </p:cNvPr>
            <p:cNvCxnSpPr>
              <a:cxnSpLocks/>
            </p:cNvCxnSpPr>
            <p:nvPr/>
          </p:nvCxnSpPr>
          <p:spPr>
            <a:xfrm flipH="1">
              <a:off x="9321654" y="3601307"/>
              <a:ext cx="33832" cy="239825"/>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44" name="Picture 43">
            <a:extLst>
              <a:ext uri="{FF2B5EF4-FFF2-40B4-BE49-F238E27FC236}">
                <a16:creationId xmlns:a16="http://schemas.microsoft.com/office/drawing/2014/main" id="{9791D7E2-F01E-4193-9ED9-7C3CDBC87585}"/>
              </a:ext>
            </a:extLst>
          </p:cNvPr>
          <p:cNvPicPr>
            <a:picLocks noChangeAspect="1"/>
          </p:cNvPicPr>
          <p:nvPr/>
        </p:nvPicPr>
        <p:blipFill>
          <a:blip r:embed="rId3"/>
          <a:stretch>
            <a:fillRect/>
          </a:stretch>
        </p:blipFill>
        <p:spPr>
          <a:xfrm>
            <a:off x="670466" y="510379"/>
            <a:ext cx="3887034" cy="3208345"/>
          </a:xfrm>
          <a:prstGeom prst="rect">
            <a:avLst/>
          </a:prstGeom>
        </p:spPr>
      </p:pic>
      <p:pic>
        <p:nvPicPr>
          <p:cNvPr id="40" name="Picture 39">
            <a:extLst>
              <a:ext uri="{FF2B5EF4-FFF2-40B4-BE49-F238E27FC236}">
                <a16:creationId xmlns:a16="http://schemas.microsoft.com/office/drawing/2014/main" id="{8039A8AB-11DF-4C4A-B1F9-FA0163507AEA}"/>
              </a:ext>
            </a:extLst>
          </p:cNvPr>
          <p:cNvPicPr>
            <a:picLocks noChangeAspect="1"/>
          </p:cNvPicPr>
          <p:nvPr/>
        </p:nvPicPr>
        <p:blipFill rotWithShape="1">
          <a:blip r:embed="rId4"/>
          <a:srcRect b="2485"/>
          <a:stretch/>
        </p:blipFill>
        <p:spPr>
          <a:xfrm>
            <a:off x="670466" y="3775374"/>
            <a:ext cx="3887034" cy="2558371"/>
          </a:xfrm>
          <a:prstGeom prst="rect">
            <a:avLst/>
          </a:prstGeom>
        </p:spPr>
      </p:pic>
    </p:spTree>
    <p:extLst>
      <p:ext uri="{BB962C8B-B14F-4D97-AF65-F5344CB8AC3E}">
        <p14:creationId xmlns:p14="http://schemas.microsoft.com/office/powerpoint/2010/main" val="26199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randombar(horizontal)">
                                      <p:cBhvr>
                                        <p:cTn id="12" dur="500"/>
                                        <p:tgtEl>
                                          <p:spTgt spid="103"/>
                                        </p:tgtEl>
                                      </p:cBhvr>
                                    </p:animEffect>
                                  </p:childTnLst>
                                </p:cTn>
                              </p:par>
                              <p:par>
                                <p:cTn id="13" presetID="14" presetClass="entr" presetSubtype="1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randombar(horizontal)">
                                      <p:cBhvr>
                                        <p:cTn id="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Forward-Backward Search</a:t>
            </a:r>
          </a:p>
        </p:txBody>
      </p:sp>
      <p:sp>
        <p:nvSpPr>
          <p:cNvPr id="3" name="Content Placeholder 2"/>
          <p:cNvSpPr>
            <a:spLocks noGrp="1"/>
          </p:cNvSpPr>
          <p:nvPr>
            <p:ph idx="1"/>
          </p:nvPr>
        </p:nvSpPr>
        <p:spPr/>
        <p:txBody>
          <a:bodyPr/>
          <a:lstStyle/>
          <a:p>
            <a:r>
              <a:rPr lang="en-US" dirty="0"/>
              <a:t>Simple, easy, general algorithm</a:t>
            </a:r>
          </a:p>
          <a:p>
            <a:r>
              <a:rPr lang="en-US" dirty="0"/>
              <a:t>Suitable when one has the statistical power to condition on </a:t>
            </a:r>
            <a:r>
              <a:rPr lang="en-US" i="1" dirty="0"/>
              <a:t>all </a:t>
            </a:r>
            <a:r>
              <a:rPr lang="en-US" dirty="0"/>
              <a:t>the selected features</a:t>
            </a:r>
          </a:p>
          <a:p>
            <a:r>
              <a:rPr lang="en-US" dirty="0"/>
              <a:t>Theorem: Forward-Backward Search returns the Markov Blanket of </a:t>
            </a:r>
            <a:r>
              <a:rPr lang="en-US" i="1" dirty="0"/>
              <a:t>T</a:t>
            </a:r>
            <a:r>
              <a:rPr lang="en-US" dirty="0"/>
              <a:t> in distributions faithful to a Bayesian Network with latent variables given perfect tests of Conditional Independence (CI)</a:t>
            </a:r>
          </a:p>
          <a:p>
            <a:r>
              <a:rPr lang="en-US" dirty="0"/>
              <a:t>Complexity (in number of CI tests): O</a:t>
            </a:r>
            <a:r>
              <a:rPr lang="en-US" i="1" dirty="0"/>
              <a:t>(n</a:t>
            </a:r>
            <a:r>
              <a:rPr lang="en-US" i="1" dirty="0">
                <a:sym typeface="Symbol" panose="05050102010706020507" pitchFamily="18" charset="2"/>
              </a:rPr>
              <a:t> s)</a:t>
            </a:r>
            <a:r>
              <a:rPr lang="en-US" dirty="0">
                <a:sym typeface="Symbol" panose="05050102010706020507" pitchFamily="18" charset="2"/>
              </a:rPr>
              <a:t>, </a:t>
            </a:r>
            <a:r>
              <a:rPr lang="en-US" i="1" dirty="0">
                <a:sym typeface="Symbol" panose="05050102010706020507" pitchFamily="18" charset="2"/>
              </a:rPr>
              <a:t>n </a:t>
            </a:r>
            <a:r>
              <a:rPr lang="en-US" dirty="0">
                <a:sym typeface="Symbol" panose="05050102010706020507" pitchFamily="18" charset="2"/>
              </a:rPr>
              <a:t>total number of features, </a:t>
            </a:r>
            <a:r>
              <a:rPr lang="en-US" i="1" dirty="0">
                <a:sym typeface="Symbol" panose="05050102010706020507" pitchFamily="18" charset="2"/>
              </a:rPr>
              <a:t>s</a:t>
            </a:r>
            <a:r>
              <a:rPr lang="en-US" dirty="0">
                <a:sym typeface="Symbol" panose="05050102010706020507" pitchFamily="18" charset="2"/>
              </a:rPr>
              <a:t> number of selected features</a:t>
            </a:r>
          </a:p>
          <a:p>
            <a:r>
              <a:rPr lang="en-US" dirty="0"/>
              <a:t>Rediscovered as Incremental Association Markov Blanket (Tsamardinos et al. 2003a), Grow-Shrink (</a:t>
            </a:r>
            <a:r>
              <a:rPr lang="en-US" dirty="0" err="1"/>
              <a:t>Margaritis</a:t>
            </a:r>
            <a:r>
              <a:rPr lang="en-US" dirty="0"/>
              <a:t> &amp; </a:t>
            </a:r>
            <a:r>
              <a:rPr lang="en-US" dirty="0" err="1"/>
              <a:t>Thrun</a:t>
            </a:r>
            <a:r>
              <a:rPr lang="en-US" dirty="0"/>
              <a:t>, 2000) (but with a static ordering of features)</a:t>
            </a:r>
          </a:p>
          <a:p>
            <a:r>
              <a:rPr lang="en-US" dirty="0"/>
              <a:t>When one has enough sample size to condition on all features, just perform Backward-Search!</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293732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Forward-Backward with </a:t>
            </a:r>
            <a:r>
              <a:rPr lang="en-US"/>
              <a:t>Early Dropping </a:t>
            </a:r>
            <a:r>
              <a:rPr lang="en-US" dirty="0"/>
              <a:t>(single </a:t>
            </a:r>
            <a:r>
              <a:rPr lang="en-US"/>
              <a:t>run)</a:t>
            </a:r>
            <a:endParaRPr lang="en-US" dirty="0"/>
          </a:p>
        </p:txBody>
      </p:sp>
      <p:sp>
        <p:nvSpPr>
          <p:cNvPr id="6" name="Content Placeholder 5"/>
          <p:cNvSpPr>
            <a:spLocks noGrp="1"/>
          </p:cNvSpPr>
          <p:nvPr>
            <p:ph idx="1"/>
          </p:nvPr>
        </p:nvSpPr>
        <p:spPr>
          <a:xfrm>
            <a:off x="609600" y="1124744"/>
            <a:ext cx="4351867" cy="5161756"/>
          </a:xfr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sp>
        <p:nvSpPr>
          <p:cNvPr id="23" name="Rectangle 22">
            <a:extLst>
              <a:ext uri="{FF2B5EF4-FFF2-40B4-BE49-F238E27FC236}">
                <a16:creationId xmlns:a16="http://schemas.microsoft.com/office/drawing/2014/main" id="{D54DAB7B-A3C5-42B6-868A-7D8D1FEF79FF}"/>
              </a:ext>
            </a:extLst>
          </p:cNvPr>
          <p:cNvSpPr/>
          <p:nvPr/>
        </p:nvSpPr>
        <p:spPr>
          <a:xfrm>
            <a:off x="1361895" y="6538355"/>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4" name="TextBox 23">
            <a:extLst>
              <a:ext uri="{FF2B5EF4-FFF2-40B4-BE49-F238E27FC236}">
                <a16:creationId xmlns:a16="http://schemas.microsoft.com/office/drawing/2014/main" id="{ECE21471-98BF-417A-BB46-6822DF17F7B3}"/>
              </a:ext>
            </a:extLst>
          </p:cNvPr>
          <p:cNvSpPr txBox="1"/>
          <p:nvPr/>
        </p:nvSpPr>
        <p:spPr>
          <a:xfrm>
            <a:off x="1655452" y="6428117"/>
            <a:ext cx="827214" cy="369332"/>
          </a:xfrm>
          <a:prstGeom prst="rect">
            <a:avLst/>
          </a:prstGeom>
          <a:noFill/>
        </p:spPr>
        <p:txBody>
          <a:bodyPr wrap="none" rtlCol="0">
            <a:spAutoFit/>
          </a:bodyPr>
          <a:lstStyle/>
          <a:p>
            <a:r>
              <a:rPr lang="en-US" dirty="0"/>
              <a:t>:Target</a:t>
            </a:r>
            <a:endParaRPr lang="el-GR" dirty="0"/>
          </a:p>
        </p:txBody>
      </p:sp>
      <p:sp>
        <p:nvSpPr>
          <p:cNvPr id="25" name="Rectangle 24">
            <a:extLst>
              <a:ext uri="{FF2B5EF4-FFF2-40B4-BE49-F238E27FC236}">
                <a16:creationId xmlns:a16="http://schemas.microsoft.com/office/drawing/2014/main" id="{A24EDEA1-AB6E-4B9F-8A8C-5AA4BEACDF1E}"/>
              </a:ext>
            </a:extLst>
          </p:cNvPr>
          <p:cNvSpPr/>
          <p:nvPr/>
        </p:nvSpPr>
        <p:spPr>
          <a:xfrm>
            <a:off x="2558601" y="6538355"/>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26" name="TextBox 25">
            <a:extLst>
              <a:ext uri="{FF2B5EF4-FFF2-40B4-BE49-F238E27FC236}">
                <a16:creationId xmlns:a16="http://schemas.microsoft.com/office/drawing/2014/main" id="{5FE68AD3-E292-4A92-89FF-EE11AB8ADE36}"/>
              </a:ext>
            </a:extLst>
          </p:cNvPr>
          <p:cNvSpPr txBox="1"/>
          <p:nvPr/>
        </p:nvSpPr>
        <p:spPr>
          <a:xfrm>
            <a:off x="2852157" y="6428117"/>
            <a:ext cx="1046184" cy="369332"/>
          </a:xfrm>
          <a:prstGeom prst="rect">
            <a:avLst/>
          </a:prstGeom>
          <a:noFill/>
        </p:spPr>
        <p:txBody>
          <a:bodyPr wrap="none" rtlCol="0">
            <a:spAutoFit/>
          </a:bodyPr>
          <a:lstStyle/>
          <a:p>
            <a:r>
              <a:rPr lang="en-US" dirty="0">
                <a:solidFill>
                  <a:schemeClr val="bg2">
                    <a:lumMod val="50000"/>
                  </a:schemeClr>
                </a:solidFill>
              </a:rPr>
              <a:t>:Selected</a:t>
            </a:r>
            <a:endParaRPr lang="el-GR" dirty="0">
              <a:solidFill>
                <a:schemeClr val="bg2">
                  <a:lumMod val="50000"/>
                </a:schemeClr>
              </a:solidFill>
            </a:endParaRPr>
          </a:p>
        </p:txBody>
      </p:sp>
      <p:sp>
        <p:nvSpPr>
          <p:cNvPr id="29" name="Rectangle 28">
            <a:extLst>
              <a:ext uri="{FF2B5EF4-FFF2-40B4-BE49-F238E27FC236}">
                <a16:creationId xmlns:a16="http://schemas.microsoft.com/office/drawing/2014/main" id="{EAFB9074-99AB-43BD-8021-EE615AB31325}"/>
              </a:ext>
            </a:extLst>
          </p:cNvPr>
          <p:cNvSpPr/>
          <p:nvPr/>
        </p:nvSpPr>
        <p:spPr>
          <a:xfrm>
            <a:off x="3930820" y="6538355"/>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6C73BA05-1299-4454-8374-D800F56A4EBC}"/>
              </a:ext>
            </a:extLst>
          </p:cNvPr>
          <p:cNvSpPr txBox="1"/>
          <p:nvPr/>
        </p:nvSpPr>
        <p:spPr>
          <a:xfrm>
            <a:off x="4224377" y="6428117"/>
            <a:ext cx="1048172" cy="369332"/>
          </a:xfrm>
          <a:prstGeom prst="rect">
            <a:avLst/>
          </a:prstGeom>
          <a:noFill/>
        </p:spPr>
        <p:txBody>
          <a:bodyPr wrap="none" rtlCol="0">
            <a:spAutoFit/>
          </a:bodyPr>
          <a:lstStyle/>
          <a:p>
            <a:r>
              <a:rPr lang="en-US" dirty="0">
                <a:solidFill>
                  <a:schemeClr val="tx2"/>
                </a:solidFill>
              </a:rPr>
              <a:t>:dropped</a:t>
            </a:r>
            <a:endParaRPr lang="el-GR" dirty="0">
              <a:solidFill>
                <a:schemeClr val="tx2"/>
              </a:solidFill>
            </a:endParaRPr>
          </a:p>
        </p:txBody>
      </p:sp>
      <p:pic>
        <p:nvPicPr>
          <p:cNvPr id="47" name="Picture 46">
            <a:extLst>
              <a:ext uri="{FF2B5EF4-FFF2-40B4-BE49-F238E27FC236}">
                <a16:creationId xmlns:a16="http://schemas.microsoft.com/office/drawing/2014/main" id="{BBC754EB-1884-4CE0-BD04-FA3D150B0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48" name="Oval 47">
            <a:extLst>
              <a:ext uri="{FF2B5EF4-FFF2-40B4-BE49-F238E27FC236}">
                <a16:creationId xmlns:a16="http://schemas.microsoft.com/office/drawing/2014/main" id="{1F6F94A2-FDA6-4B7F-8F0E-731180580BFE}"/>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49" name="Oval 48">
            <a:extLst>
              <a:ext uri="{FF2B5EF4-FFF2-40B4-BE49-F238E27FC236}">
                <a16:creationId xmlns:a16="http://schemas.microsoft.com/office/drawing/2014/main" id="{84DD929C-71F1-416D-86E7-211C2F07AD4D}"/>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0" name="Oval 49">
            <a:extLst>
              <a:ext uri="{FF2B5EF4-FFF2-40B4-BE49-F238E27FC236}">
                <a16:creationId xmlns:a16="http://schemas.microsoft.com/office/drawing/2014/main" id="{0104D419-2651-458F-B8FC-E455A280206E}"/>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1" name="Oval 50">
            <a:extLst>
              <a:ext uri="{FF2B5EF4-FFF2-40B4-BE49-F238E27FC236}">
                <a16:creationId xmlns:a16="http://schemas.microsoft.com/office/drawing/2014/main" id="{51CD4F4D-A9D4-4339-B9B7-39F7FF58E59B}"/>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2" name="Oval 51">
            <a:extLst>
              <a:ext uri="{FF2B5EF4-FFF2-40B4-BE49-F238E27FC236}">
                <a16:creationId xmlns:a16="http://schemas.microsoft.com/office/drawing/2014/main" id="{F34610CB-A934-4D7E-8F60-CE141E1610B9}"/>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3" name="Oval 52">
            <a:extLst>
              <a:ext uri="{FF2B5EF4-FFF2-40B4-BE49-F238E27FC236}">
                <a16:creationId xmlns:a16="http://schemas.microsoft.com/office/drawing/2014/main" id="{5B094650-A19D-4006-AB45-CB677E6B057E}"/>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4" name="Oval 53">
            <a:extLst>
              <a:ext uri="{FF2B5EF4-FFF2-40B4-BE49-F238E27FC236}">
                <a16:creationId xmlns:a16="http://schemas.microsoft.com/office/drawing/2014/main" id="{44A3035C-ADAF-44EB-B564-B129BA932D8E}"/>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5" name="Oval 54">
            <a:extLst>
              <a:ext uri="{FF2B5EF4-FFF2-40B4-BE49-F238E27FC236}">
                <a16:creationId xmlns:a16="http://schemas.microsoft.com/office/drawing/2014/main" id="{AE7DB318-7994-40C0-9475-F2AEFABBB131}"/>
              </a:ext>
            </a:extLst>
          </p:cNvPr>
          <p:cNvSpPr/>
          <p:nvPr/>
        </p:nvSpPr>
        <p:spPr>
          <a:xfrm>
            <a:off x="8379410" y="4893455"/>
            <a:ext cx="88650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2" name="TextBox 61">
            <a:extLst>
              <a:ext uri="{FF2B5EF4-FFF2-40B4-BE49-F238E27FC236}">
                <a16:creationId xmlns:a16="http://schemas.microsoft.com/office/drawing/2014/main" id="{BEF9BCB5-02E4-4707-AFEA-03DCFBD654DA}"/>
              </a:ext>
            </a:extLst>
          </p:cNvPr>
          <p:cNvSpPr txBox="1"/>
          <p:nvPr/>
        </p:nvSpPr>
        <p:spPr>
          <a:xfrm>
            <a:off x="5081568" y="5390149"/>
            <a:ext cx="3701719" cy="923330"/>
          </a:xfrm>
          <a:prstGeom prst="rect">
            <a:avLst/>
          </a:prstGeom>
          <a:noFill/>
        </p:spPr>
        <p:txBody>
          <a:bodyPr wrap="none" rtlCol="0">
            <a:spAutoFit/>
          </a:bodyPr>
          <a:lstStyle/>
          <a:p>
            <a:r>
              <a:rPr lang="en-US" dirty="0"/>
              <a:t>End of forward phase:</a:t>
            </a:r>
          </a:p>
          <a:p>
            <a:r>
              <a:rPr lang="en-US" dirty="0"/>
              <a:t>False positives: </a:t>
            </a:r>
            <a:r>
              <a:rPr lang="en-US" dirty="0" err="1">
                <a:solidFill>
                  <a:schemeClr val="accent5"/>
                </a:solidFill>
              </a:rPr>
              <a:t>OtherCarCost</a:t>
            </a:r>
            <a:endParaRPr lang="en-US" dirty="0">
              <a:solidFill>
                <a:schemeClr val="accent5"/>
              </a:solidFill>
            </a:endParaRPr>
          </a:p>
          <a:p>
            <a:r>
              <a:rPr lang="en-US" dirty="0"/>
              <a:t>False negatives:  </a:t>
            </a:r>
            <a:r>
              <a:rPr lang="en-US" dirty="0">
                <a:solidFill>
                  <a:schemeClr val="accent2"/>
                </a:solidFill>
              </a:rPr>
              <a:t>Mileage, </a:t>
            </a:r>
            <a:r>
              <a:rPr lang="en-US" dirty="0" err="1">
                <a:solidFill>
                  <a:schemeClr val="accent2"/>
                </a:solidFill>
              </a:rPr>
              <a:t>VehicleYear</a:t>
            </a:r>
            <a:endParaRPr lang="el-GR" dirty="0">
              <a:solidFill>
                <a:schemeClr val="accent2"/>
              </a:solidFill>
            </a:endParaRPr>
          </a:p>
        </p:txBody>
      </p:sp>
      <p:sp>
        <p:nvSpPr>
          <p:cNvPr id="66" name="Oval 65">
            <a:extLst>
              <a:ext uri="{FF2B5EF4-FFF2-40B4-BE49-F238E27FC236}">
                <a16:creationId xmlns:a16="http://schemas.microsoft.com/office/drawing/2014/main" id="{F8869DD8-2550-459B-BDFD-BA6B6DF2C03E}"/>
              </a:ext>
            </a:extLst>
          </p:cNvPr>
          <p:cNvSpPr/>
          <p:nvPr/>
        </p:nvSpPr>
        <p:spPr>
          <a:xfrm>
            <a:off x="10160001" y="3326879"/>
            <a:ext cx="589516"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9" name="Oval 68">
            <a:extLst>
              <a:ext uri="{FF2B5EF4-FFF2-40B4-BE49-F238E27FC236}">
                <a16:creationId xmlns:a16="http://schemas.microsoft.com/office/drawing/2014/main" id="{D59F458A-D98E-4CAB-9AD8-FADEE8D1574B}"/>
              </a:ext>
            </a:extLst>
          </p:cNvPr>
          <p:cNvSpPr/>
          <p:nvPr/>
        </p:nvSpPr>
        <p:spPr>
          <a:xfrm>
            <a:off x="8580786" y="2278777"/>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7" name="Oval 76">
            <a:extLst>
              <a:ext uri="{FF2B5EF4-FFF2-40B4-BE49-F238E27FC236}">
                <a16:creationId xmlns:a16="http://schemas.microsoft.com/office/drawing/2014/main" id="{C25879B8-F885-4580-805D-883CB322E31A}"/>
              </a:ext>
            </a:extLst>
          </p:cNvPr>
          <p:cNvSpPr/>
          <p:nvPr/>
        </p:nvSpPr>
        <p:spPr>
          <a:xfrm>
            <a:off x="10949189" y="4375317"/>
            <a:ext cx="43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3" name="Group 2">
            <a:extLst>
              <a:ext uri="{FF2B5EF4-FFF2-40B4-BE49-F238E27FC236}">
                <a16:creationId xmlns:a16="http://schemas.microsoft.com/office/drawing/2014/main" id="{24AABAFB-5438-462B-84FD-0992EAD7260A}"/>
              </a:ext>
            </a:extLst>
          </p:cNvPr>
          <p:cNvGrpSpPr/>
          <p:nvPr/>
        </p:nvGrpSpPr>
        <p:grpSpPr>
          <a:xfrm>
            <a:off x="7262489" y="4376550"/>
            <a:ext cx="1500644" cy="781869"/>
            <a:chOff x="7262489" y="4376550"/>
            <a:chExt cx="1500644" cy="781869"/>
          </a:xfrm>
        </p:grpSpPr>
        <p:sp>
          <p:nvSpPr>
            <p:cNvPr id="76" name="Oval 75">
              <a:extLst>
                <a:ext uri="{FF2B5EF4-FFF2-40B4-BE49-F238E27FC236}">
                  <a16:creationId xmlns:a16="http://schemas.microsoft.com/office/drawing/2014/main" id="{D9F0BCA6-3CB5-400A-9E76-A8AC1CD34A8E}"/>
                </a:ext>
              </a:extLst>
            </p:cNvPr>
            <p:cNvSpPr/>
            <p:nvPr/>
          </p:nvSpPr>
          <p:spPr>
            <a:xfrm>
              <a:off x="8115133" y="4376550"/>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1" name="Oval 80">
              <a:extLst>
                <a:ext uri="{FF2B5EF4-FFF2-40B4-BE49-F238E27FC236}">
                  <a16:creationId xmlns:a16="http://schemas.microsoft.com/office/drawing/2014/main" id="{B6D232FC-672C-4964-8138-AC52A5B0BA34}"/>
                </a:ext>
              </a:extLst>
            </p:cNvPr>
            <p:cNvSpPr/>
            <p:nvPr/>
          </p:nvSpPr>
          <p:spPr>
            <a:xfrm>
              <a:off x="7262489" y="4897921"/>
              <a:ext cx="86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grpSp>
        <p:nvGrpSpPr>
          <p:cNvPr id="7" name="Group 6">
            <a:extLst>
              <a:ext uri="{FF2B5EF4-FFF2-40B4-BE49-F238E27FC236}">
                <a16:creationId xmlns:a16="http://schemas.microsoft.com/office/drawing/2014/main" id="{C97E070E-7650-49EE-A08D-55BE0DF32DA5}"/>
              </a:ext>
            </a:extLst>
          </p:cNvPr>
          <p:cNvGrpSpPr/>
          <p:nvPr/>
        </p:nvGrpSpPr>
        <p:grpSpPr>
          <a:xfrm>
            <a:off x="6395722" y="4369760"/>
            <a:ext cx="4296922" cy="1830700"/>
            <a:chOff x="6395722" y="4369760"/>
            <a:chExt cx="4296922" cy="1830700"/>
          </a:xfrm>
        </p:grpSpPr>
        <p:sp>
          <p:nvSpPr>
            <p:cNvPr id="75" name="Oval 74">
              <a:extLst>
                <a:ext uri="{FF2B5EF4-FFF2-40B4-BE49-F238E27FC236}">
                  <a16:creationId xmlns:a16="http://schemas.microsoft.com/office/drawing/2014/main" id="{8D9E3846-2797-4E6F-A051-2F04934C3C23}"/>
                </a:ext>
              </a:extLst>
            </p:cNvPr>
            <p:cNvSpPr/>
            <p:nvPr/>
          </p:nvSpPr>
          <p:spPr>
            <a:xfrm>
              <a:off x="7129479" y="4369760"/>
              <a:ext cx="773567"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8" name="Oval 77">
              <a:extLst>
                <a:ext uri="{FF2B5EF4-FFF2-40B4-BE49-F238E27FC236}">
                  <a16:creationId xmlns:a16="http://schemas.microsoft.com/office/drawing/2014/main" id="{F4DE5199-D3DA-4494-BF04-95024A000210}"/>
                </a:ext>
              </a:extLst>
            </p:cNvPr>
            <p:cNvSpPr/>
            <p:nvPr/>
          </p:nvSpPr>
          <p:spPr>
            <a:xfrm>
              <a:off x="9516735" y="4897921"/>
              <a:ext cx="86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9" name="Oval 78">
              <a:extLst>
                <a:ext uri="{FF2B5EF4-FFF2-40B4-BE49-F238E27FC236}">
                  <a16:creationId xmlns:a16="http://schemas.microsoft.com/office/drawing/2014/main" id="{36BCE870-4127-4F78-ABD1-801E5FDE0DEE}"/>
                </a:ext>
              </a:extLst>
            </p:cNvPr>
            <p:cNvSpPr/>
            <p:nvPr/>
          </p:nvSpPr>
          <p:spPr>
            <a:xfrm>
              <a:off x="9864644" y="5419161"/>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0" name="Oval 79">
              <a:extLst>
                <a:ext uri="{FF2B5EF4-FFF2-40B4-BE49-F238E27FC236}">
                  <a16:creationId xmlns:a16="http://schemas.microsoft.com/office/drawing/2014/main" id="{504198AB-5AF9-4C36-8B21-080A5D62DF5E}"/>
                </a:ext>
              </a:extLst>
            </p:cNvPr>
            <p:cNvSpPr/>
            <p:nvPr/>
          </p:nvSpPr>
          <p:spPr>
            <a:xfrm>
              <a:off x="9501471" y="5939962"/>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2" name="Oval 81">
              <a:extLst>
                <a:ext uri="{FF2B5EF4-FFF2-40B4-BE49-F238E27FC236}">
                  <a16:creationId xmlns:a16="http://schemas.microsoft.com/office/drawing/2014/main" id="{71545BF7-B99A-4F7D-B153-09F8D6F2D6C7}"/>
                </a:ext>
              </a:extLst>
            </p:cNvPr>
            <p:cNvSpPr/>
            <p:nvPr/>
          </p:nvSpPr>
          <p:spPr>
            <a:xfrm>
              <a:off x="6395722" y="4899408"/>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grpSp>
        <p:nvGrpSpPr>
          <p:cNvPr id="8" name="Group 7">
            <a:extLst>
              <a:ext uri="{FF2B5EF4-FFF2-40B4-BE49-F238E27FC236}">
                <a16:creationId xmlns:a16="http://schemas.microsoft.com/office/drawing/2014/main" id="{9FD67B32-C62C-4B11-8F4D-1D7F591CF601}"/>
              </a:ext>
            </a:extLst>
          </p:cNvPr>
          <p:cNvGrpSpPr/>
          <p:nvPr/>
        </p:nvGrpSpPr>
        <p:grpSpPr>
          <a:xfrm>
            <a:off x="5454290" y="1239844"/>
            <a:ext cx="5943983" cy="2870473"/>
            <a:chOff x="5454290" y="1239844"/>
            <a:chExt cx="5943983" cy="2870473"/>
          </a:xfrm>
        </p:grpSpPr>
        <p:sp>
          <p:nvSpPr>
            <p:cNvPr id="60" name="Oval 59">
              <a:extLst>
                <a:ext uri="{FF2B5EF4-FFF2-40B4-BE49-F238E27FC236}">
                  <a16:creationId xmlns:a16="http://schemas.microsoft.com/office/drawing/2014/main" id="{C5BE31BD-E019-4F1D-B21C-D6F3BA065D08}"/>
                </a:ext>
              </a:extLst>
            </p:cNvPr>
            <p:cNvSpPr/>
            <p:nvPr/>
          </p:nvSpPr>
          <p:spPr>
            <a:xfrm>
              <a:off x="8939557" y="3326879"/>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2" name="Group 1">
              <a:extLst>
                <a:ext uri="{FF2B5EF4-FFF2-40B4-BE49-F238E27FC236}">
                  <a16:creationId xmlns:a16="http://schemas.microsoft.com/office/drawing/2014/main" id="{69AEC098-DBC9-4A45-B00B-5923AC53F13E}"/>
                </a:ext>
              </a:extLst>
            </p:cNvPr>
            <p:cNvGrpSpPr/>
            <p:nvPr/>
          </p:nvGrpSpPr>
          <p:grpSpPr>
            <a:xfrm>
              <a:off x="5454290" y="1239844"/>
              <a:ext cx="5943983" cy="2870473"/>
              <a:chOff x="5454290" y="1239844"/>
              <a:chExt cx="5943983" cy="2870473"/>
            </a:xfrm>
          </p:grpSpPr>
          <p:sp>
            <p:nvSpPr>
              <p:cNvPr id="67" name="Oval 66">
                <a:extLst>
                  <a:ext uri="{FF2B5EF4-FFF2-40B4-BE49-F238E27FC236}">
                    <a16:creationId xmlns:a16="http://schemas.microsoft.com/office/drawing/2014/main" id="{499F1675-3247-43B1-A6FA-A110E92D9CC8}"/>
                  </a:ext>
                </a:extLst>
              </p:cNvPr>
              <p:cNvSpPr/>
              <p:nvPr/>
            </p:nvSpPr>
            <p:spPr>
              <a:xfrm>
                <a:off x="9720767" y="2805061"/>
                <a:ext cx="773567"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8" name="Oval 67">
                <a:extLst>
                  <a:ext uri="{FF2B5EF4-FFF2-40B4-BE49-F238E27FC236}">
                    <a16:creationId xmlns:a16="http://schemas.microsoft.com/office/drawing/2014/main" id="{D68642FE-B90A-49CD-B58C-7B3BB8F4D6C2}"/>
                  </a:ext>
                </a:extLst>
              </p:cNvPr>
              <p:cNvSpPr/>
              <p:nvPr/>
            </p:nvSpPr>
            <p:spPr>
              <a:xfrm>
                <a:off x="10714273" y="2803939"/>
                <a:ext cx="68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0" name="Oval 69">
                <a:extLst>
                  <a:ext uri="{FF2B5EF4-FFF2-40B4-BE49-F238E27FC236}">
                    <a16:creationId xmlns:a16="http://schemas.microsoft.com/office/drawing/2014/main" id="{E5D62E0F-75F7-4B39-99F0-3C185F949919}"/>
                  </a:ext>
                </a:extLst>
              </p:cNvPr>
              <p:cNvSpPr/>
              <p:nvPr/>
            </p:nvSpPr>
            <p:spPr>
              <a:xfrm>
                <a:off x="6040560" y="2285601"/>
                <a:ext cx="891868"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1" name="Oval 70">
                <a:extLst>
                  <a:ext uri="{FF2B5EF4-FFF2-40B4-BE49-F238E27FC236}">
                    <a16:creationId xmlns:a16="http://schemas.microsoft.com/office/drawing/2014/main" id="{FDC03E1D-60EB-4744-B413-4E72C102AEBB}"/>
                  </a:ext>
                </a:extLst>
              </p:cNvPr>
              <p:cNvSpPr/>
              <p:nvPr/>
            </p:nvSpPr>
            <p:spPr>
              <a:xfrm>
                <a:off x="5760909" y="2801717"/>
                <a:ext cx="79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2" name="Oval 71">
                <a:extLst>
                  <a:ext uri="{FF2B5EF4-FFF2-40B4-BE49-F238E27FC236}">
                    <a16:creationId xmlns:a16="http://schemas.microsoft.com/office/drawing/2014/main" id="{80F57C91-908A-43E2-AA27-16891042AB57}"/>
                  </a:ext>
                </a:extLst>
              </p:cNvPr>
              <p:cNvSpPr/>
              <p:nvPr/>
            </p:nvSpPr>
            <p:spPr>
              <a:xfrm>
                <a:off x="5732885" y="3328440"/>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3" name="Oval 72">
                <a:extLst>
                  <a:ext uri="{FF2B5EF4-FFF2-40B4-BE49-F238E27FC236}">
                    <a16:creationId xmlns:a16="http://schemas.microsoft.com/office/drawing/2014/main" id="{0F223574-E021-420A-8D66-547821F769FA}"/>
                  </a:ext>
                </a:extLst>
              </p:cNvPr>
              <p:cNvSpPr/>
              <p:nvPr/>
            </p:nvSpPr>
            <p:spPr>
              <a:xfrm>
                <a:off x="5454290" y="3849819"/>
                <a:ext cx="61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4" name="Oval 73">
                <a:extLst>
                  <a:ext uri="{FF2B5EF4-FFF2-40B4-BE49-F238E27FC236}">
                    <a16:creationId xmlns:a16="http://schemas.microsoft.com/office/drawing/2014/main" id="{F8AC1A20-029E-4245-9E5B-05F18C20802D}"/>
                  </a:ext>
                </a:extLst>
              </p:cNvPr>
              <p:cNvSpPr/>
              <p:nvPr/>
            </p:nvSpPr>
            <p:spPr>
              <a:xfrm>
                <a:off x="6303732" y="3849819"/>
                <a:ext cx="79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3" name="Oval 82">
                <a:extLst>
                  <a:ext uri="{FF2B5EF4-FFF2-40B4-BE49-F238E27FC236}">
                    <a16:creationId xmlns:a16="http://schemas.microsoft.com/office/drawing/2014/main" id="{DF65EA87-DAA3-4D27-9808-75E6C9E7F251}"/>
                  </a:ext>
                </a:extLst>
              </p:cNvPr>
              <p:cNvSpPr/>
              <p:nvPr/>
            </p:nvSpPr>
            <p:spPr>
              <a:xfrm>
                <a:off x="5852968" y="1239844"/>
                <a:ext cx="369938"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grpSp>
      <p:sp>
        <p:nvSpPr>
          <p:cNvPr id="44" name="Oval 43">
            <a:extLst>
              <a:ext uri="{FF2B5EF4-FFF2-40B4-BE49-F238E27FC236}">
                <a16:creationId xmlns:a16="http://schemas.microsoft.com/office/drawing/2014/main" id="{FC2C766A-1EC8-49AF-B85C-D6C4E650DDC0}"/>
              </a:ext>
            </a:extLst>
          </p:cNvPr>
          <p:cNvSpPr/>
          <p:nvPr/>
        </p:nvSpPr>
        <p:spPr>
          <a:xfrm>
            <a:off x="8379169" y="4894063"/>
            <a:ext cx="886509" cy="260498"/>
          </a:xfrm>
          <a:prstGeom prst="ellipse">
            <a:avLst/>
          </a:prstGeom>
          <a:solidFill>
            <a:schemeClr val="tx1">
              <a:lumMod val="90000"/>
              <a:lumOff val="1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9" name="Group 8">
            <a:extLst>
              <a:ext uri="{FF2B5EF4-FFF2-40B4-BE49-F238E27FC236}">
                <a16:creationId xmlns:a16="http://schemas.microsoft.com/office/drawing/2014/main" id="{2A27426A-7B28-4BEB-8BF3-95806FD6ED52}"/>
              </a:ext>
            </a:extLst>
          </p:cNvPr>
          <p:cNvGrpSpPr/>
          <p:nvPr/>
        </p:nvGrpSpPr>
        <p:grpSpPr>
          <a:xfrm>
            <a:off x="8947993" y="3314796"/>
            <a:ext cx="1797532" cy="288000"/>
            <a:chOff x="8947993" y="3314796"/>
            <a:chExt cx="1797532" cy="288000"/>
          </a:xfrm>
        </p:grpSpPr>
        <p:sp>
          <p:nvSpPr>
            <p:cNvPr id="45" name="Oval 44">
              <a:extLst>
                <a:ext uri="{FF2B5EF4-FFF2-40B4-BE49-F238E27FC236}">
                  <a16:creationId xmlns:a16="http://schemas.microsoft.com/office/drawing/2014/main" id="{DB953932-106C-411C-B7AC-FB08294C0606}"/>
                </a:ext>
              </a:extLst>
            </p:cNvPr>
            <p:cNvSpPr/>
            <p:nvPr/>
          </p:nvSpPr>
          <p:spPr>
            <a:xfrm>
              <a:off x="8947993" y="3330343"/>
              <a:ext cx="828000" cy="260498"/>
            </a:xfrm>
            <a:prstGeom prst="ellipse">
              <a:avLst/>
            </a:prstGeom>
            <a:solidFill>
              <a:schemeClr val="tx1">
                <a:lumMod val="90000"/>
                <a:lumOff val="1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46" name="Oval 45">
              <a:extLst>
                <a:ext uri="{FF2B5EF4-FFF2-40B4-BE49-F238E27FC236}">
                  <a16:creationId xmlns:a16="http://schemas.microsoft.com/office/drawing/2014/main" id="{162805A4-F9FD-44B0-BDED-CE46A9CDB171}"/>
                </a:ext>
              </a:extLst>
            </p:cNvPr>
            <p:cNvSpPr/>
            <p:nvPr/>
          </p:nvSpPr>
          <p:spPr>
            <a:xfrm>
              <a:off x="10169525" y="3314796"/>
              <a:ext cx="576000" cy="288000"/>
            </a:xfrm>
            <a:prstGeom prst="ellipse">
              <a:avLst/>
            </a:prstGeom>
            <a:solidFill>
              <a:schemeClr val="tx1">
                <a:lumMod val="90000"/>
                <a:lumOff val="1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pic>
        <p:nvPicPr>
          <p:cNvPr id="11" name="Picture 10">
            <a:extLst>
              <a:ext uri="{FF2B5EF4-FFF2-40B4-BE49-F238E27FC236}">
                <a16:creationId xmlns:a16="http://schemas.microsoft.com/office/drawing/2014/main" id="{EC1DAFAA-93F8-468C-AE5B-CDCC9E28BBC9}"/>
              </a:ext>
            </a:extLst>
          </p:cNvPr>
          <p:cNvPicPr>
            <a:picLocks noChangeAspect="1"/>
          </p:cNvPicPr>
          <p:nvPr/>
        </p:nvPicPr>
        <p:blipFill>
          <a:blip r:embed="rId3"/>
          <a:stretch>
            <a:fillRect/>
          </a:stretch>
        </p:blipFill>
        <p:spPr>
          <a:xfrm>
            <a:off x="493830" y="1104732"/>
            <a:ext cx="4554967" cy="4233629"/>
          </a:xfrm>
          <a:prstGeom prst="rect">
            <a:avLst/>
          </a:prstGeom>
        </p:spPr>
      </p:pic>
      <p:sp>
        <p:nvSpPr>
          <p:cNvPr id="12" name="Rectangle 11">
            <a:extLst>
              <a:ext uri="{FF2B5EF4-FFF2-40B4-BE49-F238E27FC236}">
                <a16:creationId xmlns:a16="http://schemas.microsoft.com/office/drawing/2014/main" id="{F4ABCA5D-9632-4B11-A218-D05DF2ED65B8}"/>
              </a:ext>
            </a:extLst>
          </p:cNvPr>
          <p:cNvSpPr/>
          <p:nvPr/>
        </p:nvSpPr>
        <p:spPr>
          <a:xfrm>
            <a:off x="945931" y="3368920"/>
            <a:ext cx="3950080" cy="522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AEBFEA-2738-4BBF-B99E-5B8E26448D49}"/>
              </a:ext>
            </a:extLst>
          </p:cNvPr>
          <p:cNvSpPr txBox="1"/>
          <p:nvPr/>
        </p:nvSpPr>
        <p:spPr>
          <a:xfrm>
            <a:off x="7399333" y="1017055"/>
            <a:ext cx="4778719" cy="461665"/>
          </a:xfrm>
          <a:prstGeom prst="rect">
            <a:avLst/>
          </a:prstGeom>
          <a:noFill/>
        </p:spPr>
        <p:txBody>
          <a:bodyPr wrap="square" rtlCol="0">
            <a:spAutoFit/>
          </a:bodyPr>
          <a:lstStyle/>
          <a:p>
            <a:r>
              <a:rPr lang="en-US" sz="2400"/>
              <a:t>(Borboudakis &amp; Tsamardinos, 2017)</a:t>
            </a:r>
          </a:p>
        </p:txBody>
      </p:sp>
      <p:sp>
        <p:nvSpPr>
          <p:cNvPr id="56" name="Rectangular Callout 55"/>
          <p:cNvSpPr/>
          <p:nvPr/>
        </p:nvSpPr>
        <p:spPr>
          <a:xfrm>
            <a:off x="4450479" y="1239844"/>
            <a:ext cx="2221866" cy="1281852"/>
          </a:xfrm>
          <a:prstGeom prst="wedgeRectCallout">
            <a:avLst>
              <a:gd name="adj1" fmla="val -82976"/>
              <a:gd name="adj2" fmla="val 6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compute p-values with all other </a:t>
            </a:r>
            <a:r>
              <a:rPr lang="en-US" b="1" dirty="0"/>
              <a:t>remaining</a:t>
            </a:r>
            <a:r>
              <a:rPr lang="en-US" dirty="0"/>
              <a:t> features for each selection</a:t>
            </a:r>
          </a:p>
        </p:txBody>
      </p:sp>
    </p:spTree>
    <p:extLst>
      <p:ext uri="{BB962C8B-B14F-4D97-AF65-F5344CB8AC3E}">
        <p14:creationId xmlns:p14="http://schemas.microsoft.com/office/powerpoint/2010/main" val="26994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randombar(horizontal)">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66" grpId="0" animBg="1"/>
      <p:bldP spid="69" grpId="0" animBg="1"/>
      <p:bldP spid="77" grpId="0" animBg="1"/>
      <p:bldP spid="44" grpId="0" animBg="1"/>
      <p:bldP spid="12" grpId="0" animBg="1"/>
      <p:bldP spid="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Forward-Backward with </a:t>
            </a:r>
            <a:r>
              <a:rPr lang="en-US"/>
              <a:t>Early Dropping </a:t>
            </a:r>
            <a:r>
              <a:rPr lang="en-US" dirty="0"/>
              <a:t>(multiple </a:t>
            </a:r>
            <a:r>
              <a:rPr lang="en-US"/>
              <a:t>runs)</a:t>
            </a:r>
            <a:endParaRPr lang="en-US" dirty="0"/>
          </a:p>
        </p:txBody>
      </p:sp>
      <p:sp>
        <p:nvSpPr>
          <p:cNvPr id="6" name="Content Placeholder 5"/>
          <p:cNvSpPr>
            <a:spLocks noGrp="1"/>
          </p:cNvSpPr>
          <p:nvPr>
            <p:ph idx="1"/>
          </p:nvPr>
        </p:nvSpPr>
        <p:spPr>
          <a:xfrm>
            <a:off x="609600" y="1124744"/>
            <a:ext cx="4351867" cy="5161756"/>
          </a:xfr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
        <p:nvSpPr>
          <p:cNvPr id="23" name="Rectangle 22">
            <a:extLst>
              <a:ext uri="{FF2B5EF4-FFF2-40B4-BE49-F238E27FC236}">
                <a16:creationId xmlns:a16="http://schemas.microsoft.com/office/drawing/2014/main" id="{D54DAB7B-A3C5-42B6-868A-7D8D1FEF79FF}"/>
              </a:ext>
            </a:extLst>
          </p:cNvPr>
          <p:cNvSpPr/>
          <p:nvPr/>
        </p:nvSpPr>
        <p:spPr>
          <a:xfrm>
            <a:off x="1361895" y="6538355"/>
            <a:ext cx="329609" cy="1488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4" name="TextBox 23">
            <a:extLst>
              <a:ext uri="{FF2B5EF4-FFF2-40B4-BE49-F238E27FC236}">
                <a16:creationId xmlns:a16="http://schemas.microsoft.com/office/drawing/2014/main" id="{ECE21471-98BF-417A-BB46-6822DF17F7B3}"/>
              </a:ext>
            </a:extLst>
          </p:cNvPr>
          <p:cNvSpPr txBox="1"/>
          <p:nvPr/>
        </p:nvSpPr>
        <p:spPr>
          <a:xfrm>
            <a:off x="1655452" y="6428117"/>
            <a:ext cx="827214" cy="369332"/>
          </a:xfrm>
          <a:prstGeom prst="rect">
            <a:avLst/>
          </a:prstGeom>
          <a:noFill/>
        </p:spPr>
        <p:txBody>
          <a:bodyPr wrap="none" rtlCol="0">
            <a:spAutoFit/>
          </a:bodyPr>
          <a:lstStyle/>
          <a:p>
            <a:r>
              <a:rPr lang="en-US" dirty="0"/>
              <a:t>:Target</a:t>
            </a:r>
            <a:endParaRPr lang="el-GR" dirty="0"/>
          </a:p>
        </p:txBody>
      </p:sp>
      <p:sp>
        <p:nvSpPr>
          <p:cNvPr id="25" name="Rectangle 24">
            <a:extLst>
              <a:ext uri="{FF2B5EF4-FFF2-40B4-BE49-F238E27FC236}">
                <a16:creationId xmlns:a16="http://schemas.microsoft.com/office/drawing/2014/main" id="{A24EDEA1-AB6E-4B9F-8A8C-5AA4BEACDF1E}"/>
              </a:ext>
            </a:extLst>
          </p:cNvPr>
          <p:cNvSpPr/>
          <p:nvPr/>
        </p:nvSpPr>
        <p:spPr>
          <a:xfrm>
            <a:off x="2558601" y="6538355"/>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26" name="TextBox 25">
            <a:extLst>
              <a:ext uri="{FF2B5EF4-FFF2-40B4-BE49-F238E27FC236}">
                <a16:creationId xmlns:a16="http://schemas.microsoft.com/office/drawing/2014/main" id="{5FE68AD3-E292-4A92-89FF-EE11AB8ADE36}"/>
              </a:ext>
            </a:extLst>
          </p:cNvPr>
          <p:cNvSpPr txBox="1"/>
          <p:nvPr/>
        </p:nvSpPr>
        <p:spPr>
          <a:xfrm>
            <a:off x="2852157" y="6428117"/>
            <a:ext cx="1046184" cy="369332"/>
          </a:xfrm>
          <a:prstGeom prst="rect">
            <a:avLst/>
          </a:prstGeom>
          <a:noFill/>
        </p:spPr>
        <p:txBody>
          <a:bodyPr wrap="none" rtlCol="0">
            <a:spAutoFit/>
          </a:bodyPr>
          <a:lstStyle/>
          <a:p>
            <a:r>
              <a:rPr lang="en-US" dirty="0">
                <a:solidFill>
                  <a:schemeClr val="bg2">
                    <a:lumMod val="50000"/>
                  </a:schemeClr>
                </a:solidFill>
              </a:rPr>
              <a:t>:Selected</a:t>
            </a:r>
            <a:endParaRPr lang="el-GR" dirty="0">
              <a:solidFill>
                <a:schemeClr val="bg2">
                  <a:lumMod val="50000"/>
                </a:schemeClr>
              </a:solidFill>
            </a:endParaRPr>
          </a:p>
        </p:txBody>
      </p:sp>
      <p:sp>
        <p:nvSpPr>
          <p:cNvPr id="29" name="Rectangle 28">
            <a:extLst>
              <a:ext uri="{FF2B5EF4-FFF2-40B4-BE49-F238E27FC236}">
                <a16:creationId xmlns:a16="http://schemas.microsoft.com/office/drawing/2014/main" id="{EAFB9074-99AB-43BD-8021-EE615AB31325}"/>
              </a:ext>
            </a:extLst>
          </p:cNvPr>
          <p:cNvSpPr/>
          <p:nvPr/>
        </p:nvSpPr>
        <p:spPr>
          <a:xfrm>
            <a:off x="3930820" y="6538355"/>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6C73BA05-1299-4454-8374-D800F56A4EBC}"/>
              </a:ext>
            </a:extLst>
          </p:cNvPr>
          <p:cNvSpPr txBox="1"/>
          <p:nvPr/>
        </p:nvSpPr>
        <p:spPr>
          <a:xfrm>
            <a:off x="4224377" y="6428117"/>
            <a:ext cx="1048172" cy="369332"/>
          </a:xfrm>
          <a:prstGeom prst="rect">
            <a:avLst/>
          </a:prstGeom>
          <a:noFill/>
        </p:spPr>
        <p:txBody>
          <a:bodyPr wrap="none" rtlCol="0">
            <a:spAutoFit/>
          </a:bodyPr>
          <a:lstStyle/>
          <a:p>
            <a:r>
              <a:rPr lang="en-US" dirty="0">
                <a:solidFill>
                  <a:schemeClr val="tx2"/>
                </a:solidFill>
              </a:rPr>
              <a:t>:dropped</a:t>
            </a:r>
            <a:endParaRPr lang="el-GR" dirty="0">
              <a:solidFill>
                <a:schemeClr val="tx2"/>
              </a:solidFill>
            </a:endParaRPr>
          </a:p>
        </p:txBody>
      </p:sp>
      <p:pic>
        <p:nvPicPr>
          <p:cNvPr id="47" name="Picture 46">
            <a:extLst>
              <a:ext uri="{FF2B5EF4-FFF2-40B4-BE49-F238E27FC236}">
                <a16:creationId xmlns:a16="http://schemas.microsoft.com/office/drawing/2014/main" id="{BBC754EB-1884-4CE0-BD04-FA3D150B0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48" name="Oval 47">
            <a:extLst>
              <a:ext uri="{FF2B5EF4-FFF2-40B4-BE49-F238E27FC236}">
                <a16:creationId xmlns:a16="http://schemas.microsoft.com/office/drawing/2014/main" id="{1F6F94A2-FDA6-4B7F-8F0E-731180580BFE}"/>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2" name="TextBox 61">
            <a:extLst>
              <a:ext uri="{FF2B5EF4-FFF2-40B4-BE49-F238E27FC236}">
                <a16:creationId xmlns:a16="http://schemas.microsoft.com/office/drawing/2014/main" id="{BEF9BCB5-02E4-4707-AFEA-03DCFBD654DA}"/>
              </a:ext>
            </a:extLst>
          </p:cNvPr>
          <p:cNvSpPr txBox="1"/>
          <p:nvPr/>
        </p:nvSpPr>
        <p:spPr>
          <a:xfrm>
            <a:off x="5081568" y="5390149"/>
            <a:ext cx="2189574" cy="646331"/>
          </a:xfrm>
          <a:prstGeom prst="rect">
            <a:avLst/>
          </a:prstGeom>
          <a:noFill/>
        </p:spPr>
        <p:txBody>
          <a:bodyPr wrap="none" rtlCol="0">
            <a:spAutoFit/>
          </a:bodyPr>
          <a:lstStyle/>
          <a:p>
            <a:r>
              <a:rPr lang="en-US" dirty="0"/>
              <a:t>False positives: none</a:t>
            </a:r>
          </a:p>
          <a:p>
            <a:r>
              <a:rPr lang="en-US" dirty="0"/>
              <a:t>False negatives: none</a:t>
            </a:r>
            <a:endParaRPr lang="el-GR" dirty="0">
              <a:solidFill>
                <a:schemeClr val="accent2"/>
              </a:solidFill>
            </a:endParaRPr>
          </a:p>
        </p:txBody>
      </p:sp>
      <p:sp>
        <p:nvSpPr>
          <p:cNvPr id="55" name="Oval 54">
            <a:extLst>
              <a:ext uri="{FF2B5EF4-FFF2-40B4-BE49-F238E27FC236}">
                <a16:creationId xmlns:a16="http://schemas.microsoft.com/office/drawing/2014/main" id="{AE7DB318-7994-40C0-9475-F2AEFABBB131}"/>
              </a:ext>
            </a:extLst>
          </p:cNvPr>
          <p:cNvSpPr/>
          <p:nvPr/>
        </p:nvSpPr>
        <p:spPr>
          <a:xfrm>
            <a:off x="8379410" y="4893455"/>
            <a:ext cx="88650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49" name="Oval 48">
            <a:extLst>
              <a:ext uri="{FF2B5EF4-FFF2-40B4-BE49-F238E27FC236}">
                <a16:creationId xmlns:a16="http://schemas.microsoft.com/office/drawing/2014/main" id="{84DD929C-71F1-416D-86E7-211C2F07AD4D}"/>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0" name="Oval 49">
            <a:extLst>
              <a:ext uri="{FF2B5EF4-FFF2-40B4-BE49-F238E27FC236}">
                <a16:creationId xmlns:a16="http://schemas.microsoft.com/office/drawing/2014/main" id="{0104D419-2651-458F-B8FC-E455A280206E}"/>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1" name="Oval 50">
            <a:extLst>
              <a:ext uri="{FF2B5EF4-FFF2-40B4-BE49-F238E27FC236}">
                <a16:creationId xmlns:a16="http://schemas.microsoft.com/office/drawing/2014/main" id="{51CD4F4D-A9D4-4339-B9B7-39F7FF58E59B}"/>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2" name="Oval 51">
            <a:extLst>
              <a:ext uri="{FF2B5EF4-FFF2-40B4-BE49-F238E27FC236}">
                <a16:creationId xmlns:a16="http://schemas.microsoft.com/office/drawing/2014/main" id="{F34610CB-A934-4D7E-8F60-CE141E1610B9}"/>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3" name="Oval 52">
            <a:extLst>
              <a:ext uri="{FF2B5EF4-FFF2-40B4-BE49-F238E27FC236}">
                <a16:creationId xmlns:a16="http://schemas.microsoft.com/office/drawing/2014/main" id="{5B094650-A19D-4006-AB45-CB677E6B057E}"/>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4" name="Oval 53">
            <a:extLst>
              <a:ext uri="{FF2B5EF4-FFF2-40B4-BE49-F238E27FC236}">
                <a16:creationId xmlns:a16="http://schemas.microsoft.com/office/drawing/2014/main" id="{44A3035C-ADAF-44EB-B564-B129BA932D8E}"/>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0" name="Oval 59">
            <a:extLst>
              <a:ext uri="{FF2B5EF4-FFF2-40B4-BE49-F238E27FC236}">
                <a16:creationId xmlns:a16="http://schemas.microsoft.com/office/drawing/2014/main" id="{C5BE31BD-E019-4F1D-B21C-D6F3BA065D08}"/>
              </a:ext>
            </a:extLst>
          </p:cNvPr>
          <p:cNvSpPr/>
          <p:nvPr/>
        </p:nvSpPr>
        <p:spPr>
          <a:xfrm>
            <a:off x="8939557" y="3326879"/>
            <a:ext cx="828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6" name="Oval 65">
            <a:extLst>
              <a:ext uri="{FF2B5EF4-FFF2-40B4-BE49-F238E27FC236}">
                <a16:creationId xmlns:a16="http://schemas.microsoft.com/office/drawing/2014/main" id="{F8869DD8-2550-459B-BDFD-BA6B6DF2C03E}"/>
              </a:ext>
            </a:extLst>
          </p:cNvPr>
          <p:cNvSpPr/>
          <p:nvPr/>
        </p:nvSpPr>
        <p:spPr>
          <a:xfrm>
            <a:off x="10160001" y="3326879"/>
            <a:ext cx="589516"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6" name="Oval 75">
            <a:extLst>
              <a:ext uri="{FF2B5EF4-FFF2-40B4-BE49-F238E27FC236}">
                <a16:creationId xmlns:a16="http://schemas.microsoft.com/office/drawing/2014/main" id="{D9F0BCA6-3CB5-400A-9E76-A8AC1CD34A8E}"/>
              </a:ext>
            </a:extLst>
          </p:cNvPr>
          <p:cNvSpPr/>
          <p:nvPr/>
        </p:nvSpPr>
        <p:spPr>
          <a:xfrm>
            <a:off x="8121957" y="4376550"/>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7" name="Group 6">
            <a:extLst>
              <a:ext uri="{FF2B5EF4-FFF2-40B4-BE49-F238E27FC236}">
                <a16:creationId xmlns:a16="http://schemas.microsoft.com/office/drawing/2014/main" id="{E216980F-2970-41C2-B28C-54623784298E}"/>
              </a:ext>
            </a:extLst>
          </p:cNvPr>
          <p:cNvGrpSpPr/>
          <p:nvPr/>
        </p:nvGrpSpPr>
        <p:grpSpPr>
          <a:xfrm>
            <a:off x="5454290" y="1232148"/>
            <a:ext cx="5943983" cy="4968312"/>
            <a:chOff x="5454290" y="1232148"/>
            <a:chExt cx="5943983" cy="4968312"/>
          </a:xfrm>
        </p:grpSpPr>
        <p:sp>
          <p:nvSpPr>
            <p:cNvPr id="67" name="Oval 66">
              <a:extLst>
                <a:ext uri="{FF2B5EF4-FFF2-40B4-BE49-F238E27FC236}">
                  <a16:creationId xmlns:a16="http://schemas.microsoft.com/office/drawing/2014/main" id="{499F1675-3247-43B1-A6FA-A110E92D9CC8}"/>
                </a:ext>
              </a:extLst>
            </p:cNvPr>
            <p:cNvSpPr/>
            <p:nvPr/>
          </p:nvSpPr>
          <p:spPr>
            <a:xfrm>
              <a:off x="9720767" y="2805061"/>
              <a:ext cx="773567"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8" name="Oval 67">
              <a:extLst>
                <a:ext uri="{FF2B5EF4-FFF2-40B4-BE49-F238E27FC236}">
                  <a16:creationId xmlns:a16="http://schemas.microsoft.com/office/drawing/2014/main" id="{D68642FE-B90A-49CD-B58C-7B3BB8F4D6C2}"/>
                </a:ext>
              </a:extLst>
            </p:cNvPr>
            <p:cNvSpPr/>
            <p:nvPr/>
          </p:nvSpPr>
          <p:spPr>
            <a:xfrm>
              <a:off x="10714273" y="2803939"/>
              <a:ext cx="68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9" name="Oval 68">
              <a:extLst>
                <a:ext uri="{FF2B5EF4-FFF2-40B4-BE49-F238E27FC236}">
                  <a16:creationId xmlns:a16="http://schemas.microsoft.com/office/drawing/2014/main" id="{D59F458A-D98E-4CAB-9AD8-FADEE8D1574B}"/>
                </a:ext>
              </a:extLst>
            </p:cNvPr>
            <p:cNvSpPr/>
            <p:nvPr/>
          </p:nvSpPr>
          <p:spPr>
            <a:xfrm>
              <a:off x="8580786" y="2285601"/>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0" name="Oval 69">
              <a:extLst>
                <a:ext uri="{FF2B5EF4-FFF2-40B4-BE49-F238E27FC236}">
                  <a16:creationId xmlns:a16="http://schemas.microsoft.com/office/drawing/2014/main" id="{E5D62E0F-75F7-4B39-99F0-3C185F949919}"/>
                </a:ext>
              </a:extLst>
            </p:cNvPr>
            <p:cNvSpPr/>
            <p:nvPr/>
          </p:nvSpPr>
          <p:spPr>
            <a:xfrm>
              <a:off x="6047384" y="2285601"/>
              <a:ext cx="86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1" name="Oval 70">
              <a:extLst>
                <a:ext uri="{FF2B5EF4-FFF2-40B4-BE49-F238E27FC236}">
                  <a16:creationId xmlns:a16="http://schemas.microsoft.com/office/drawing/2014/main" id="{FDC03E1D-60EB-4744-B413-4E72C102AEBB}"/>
                </a:ext>
              </a:extLst>
            </p:cNvPr>
            <p:cNvSpPr/>
            <p:nvPr/>
          </p:nvSpPr>
          <p:spPr>
            <a:xfrm>
              <a:off x="5760909" y="2801717"/>
              <a:ext cx="79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2" name="Oval 71">
              <a:extLst>
                <a:ext uri="{FF2B5EF4-FFF2-40B4-BE49-F238E27FC236}">
                  <a16:creationId xmlns:a16="http://schemas.microsoft.com/office/drawing/2014/main" id="{80F57C91-908A-43E2-AA27-16891042AB57}"/>
                </a:ext>
              </a:extLst>
            </p:cNvPr>
            <p:cNvSpPr/>
            <p:nvPr/>
          </p:nvSpPr>
          <p:spPr>
            <a:xfrm>
              <a:off x="5726061" y="3328440"/>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3" name="Oval 72">
              <a:extLst>
                <a:ext uri="{FF2B5EF4-FFF2-40B4-BE49-F238E27FC236}">
                  <a16:creationId xmlns:a16="http://schemas.microsoft.com/office/drawing/2014/main" id="{0F223574-E021-420A-8D66-547821F769FA}"/>
                </a:ext>
              </a:extLst>
            </p:cNvPr>
            <p:cNvSpPr/>
            <p:nvPr/>
          </p:nvSpPr>
          <p:spPr>
            <a:xfrm>
              <a:off x="5454290" y="3849819"/>
              <a:ext cx="61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4" name="Oval 73">
              <a:extLst>
                <a:ext uri="{FF2B5EF4-FFF2-40B4-BE49-F238E27FC236}">
                  <a16:creationId xmlns:a16="http://schemas.microsoft.com/office/drawing/2014/main" id="{F8AC1A20-029E-4245-9E5B-05F18C20802D}"/>
                </a:ext>
              </a:extLst>
            </p:cNvPr>
            <p:cNvSpPr/>
            <p:nvPr/>
          </p:nvSpPr>
          <p:spPr>
            <a:xfrm>
              <a:off x="6310556" y="3849819"/>
              <a:ext cx="79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5" name="Oval 74">
              <a:extLst>
                <a:ext uri="{FF2B5EF4-FFF2-40B4-BE49-F238E27FC236}">
                  <a16:creationId xmlns:a16="http://schemas.microsoft.com/office/drawing/2014/main" id="{8D9E3846-2797-4E6F-A051-2F04934C3C23}"/>
                </a:ext>
              </a:extLst>
            </p:cNvPr>
            <p:cNvSpPr/>
            <p:nvPr/>
          </p:nvSpPr>
          <p:spPr>
            <a:xfrm>
              <a:off x="7136303" y="4376584"/>
              <a:ext cx="773567"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7" name="Oval 76">
              <a:extLst>
                <a:ext uri="{FF2B5EF4-FFF2-40B4-BE49-F238E27FC236}">
                  <a16:creationId xmlns:a16="http://schemas.microsoft.com/office/drawing/2014/main" id="{C25879B8-F885-4580-805D-883CB322E31A}"/>
                </a:ext>
              </a:extLst>
            </p:cNvPr>
            <p:cNvSpPr/>
            <p:nvPr/>
          </p:nvSpPr>
          <p:spPr>
            <a:xfrm>
              <a:off x="10946581" y="4370001"/>
              <a:ext cx="43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8" name="Oval 77">
              <a:extLst>
                <a:ext uri="{FF2B5EF4-FFF2-40B4-BE49-F238E27FC236}">
                  <a16:creationId xmlns:a16="http://schemas.microsoft.com/office/drawing/2014/main" id="{F4DE5199-D3DA-4494-BF04-95024A000210}"/>
                </a:ext>
              </a:extLst>
            </p:cNvPr>
            <p:cNvSpPr/>
            <p:nvPr/>
          </p:nvSpPr>
          <p:spPr>
            <a:xfrm>
              <a:off x="9509911" y="4891097"/>
              <a:ext cx="86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9" name="Oval 78">
              <a:extLst>
                <a:ext uri="{FF2B5EF4-FFF2-40B4-BE49-F238E27FC236}">
                  <a16:creationId xmlns:a16="http://schemas.microsoft.com/office/drawing/2014/main" id="{36BCE870-4127-4F78-ABD1-801E5FDE0DEE}"/>
                </a:ext>
              </a:extLst>
            </p:cNvPr>
            <p:cNvSpPr/>
            <p:nvPr/>
          </p:nvSpPr>
          <p:spPr>
            <a:xfrm>
              <a:off x="9857820" y="5419161"/>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0" name="Oval 79">
              <a:extLst>
                <a:ext uri="{FF2B5EF4-FFF2-40B4-BE49-F238E27FC236}">
                  <a16:creationId xmlns:a16="http://schemas.microsoft.com/office/drawing/2014/main" id="{504198AB-5AF9-4C36-8B21-080A5D62DF5E}"/>
                </a:ext>
              </a:extLst>
            </p:cNvPr>
            <p:cNvSpPr/>
            <p:nvPr/>
          </p:nvSpPr>
          <p:spPr>
            <a:xfrm>
              <a:off x="9508295" y="5939962"/>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1" name="Oval 80">
              <a:extLst>
                <a:ext uri="{FF2B5EF4-FFF2-40B4-BE49-F238E27FC236}">
                  <a16:creationId xmlns:a16="http://schemas.microsoft.com/office/drawing/2014/main" id="{B6D232FC-672C-4964-8138-AC52A5B0BA34}"/>
                </a:ext>
              </a:extLst>
            </p:cNvPr>
            <p:cNvSpPr/>
            <p:nvPr/>
          </p:nvSpPr>
          <p:spPr>
            <a:xfrm>
              <a:off x="7262489" y="4897921"/>
              <a:ext cx="86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2" name="Oval 81">
              <a:extLst>
                <a:ext uri="{FF2B5EF4-FFF2-40B4-BE49-F238E27FC236}">
                  <a16:creationId xmlns:a16="http://schemas.microsoft.com/office/drawing/2014/main" id="{71545BF7-B99A-4F7D-B153-09F8D6F2D6C7}"/>
                </a:ext>
              </a:extLst>
            </p:cNvPr>
            <p:cNvSpPr/>
            <p:nvPr/>
          </p:nvSpPr>
          <p:spPr>
            <a:xfrm>
              <a:off x="6388898" y="4899408"/>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3" name="Oval 82">
              <a:extLst>
                <a:ext uri="{FF2B5EF4-FFF2-40B4-BE49-F238E27FC236}">
                  <a16:creationId xmlns:a16="http://schemas.microsoft.com/office/drawing/2014/main" id="{DF65EA87-DAA3-4D27-9808-75E6C9E7F251}"/>
                </a:ext>
              </a:extLst>
            </p:cNvPr>
            <p:cNvSpPr/>
            <p:nvPr/>
          </p:nvSpPr>
          <p:spPr>
            <a:xfrm>
              <a:off x="5856446" y="1232148"/>
              <a:ext cx="360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sp>
        <p:nvSpPr>
          <p:cNvPr id="43" name="Oval 42">
            <a:extLst>
              <a:ext uri="{FF2B5EF4-FFF2-40B4-BE49-F238E27FC236}">
                <a16:creationId xmlns:a16="http://schemas.microsoft.com/office/drawing/2014/main" id="{883BE012-8EE6-417D-9CB9-51221D5B87F7}"/>
              </a:ext>
            </a:extLst>
          </p:cNvPr>
          <p:cNvSpPr/>
          <p:nvPr/>
        </p:nvSpPr>
        <p:spPr>
          <a:xfrm>
            <a:off x="8373442" y="4897921"/>
            <a:ext cx="900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C996A97E-407B-4007-B0A2-B9765B2A703B}"/>
              </a:ext>
            </a:extLst>
          </p:cNvPr>
          <p:cNvPicPr>
            <a:picLocks noChangeAspect="1"/>
          </p:cNvPicPr>
          <p:nvPr/>
        </p:nvPicPr>
        <p:blipFill>
          <a:blip r:embed="rId3"/>
          <a:stretch>
            <a:fillRect/>
          </a:stretch>
        </p:blipFill>
        <p:spPr>
          <a:xfrm>
            <a:off x="606540" y="1124744"/>
            <a:ext cx="4393959" cy="2574706"/>
          </a:xfrm>
          <a:prstGeom prst="rect">
            <a:avLst/>
          </a:prstGeom>
        </p:spPr>
      </p:pic>
      <p:sp>
        <p:nvSpPr>
          <p:cNvPr id="44" name="TextBox 43">
            <a:extLst>
              <a:ext uri="{FF2B5EF4-FFF2-40B4-BE49-F238E27FC236}">
                <a16:creationId xmlns:a16="http://schemas.microsoft.com/office/drawing/2014/main" id="{3F6807AE-7895-422F-BC9D-85BFF686E382}"/>
              </a:ext>
            </a:extLst>
          </p:cNvPr>
          <p:cNvSpPr txBox="1"/>
          <p:nvPr/>
        </p:nvSpPr>
        <p:spPr>
          <a:xfrm>
            <a:off x="7399333" y="1017055"/>
            <a:ext cx="4778719" cy="461665"/>
          </a:xfrm>
          <a:prstGeom prst="rect">
            <a:avLst/>
          </a:prstGeom>
          <a:noFill/>
        </p:spPr>
        <p:txBody>
          <a:bodyPr wrap="square" rtlCol="0">
            <a:spAutoFit/>
          </a:bodyPr>
          <a:lstStyle/>
          <a:p>
            <a:r>
              <a:rPr lang="en-US" sz="2400"/>
              <a:t>(Borboudakis &amp; Tsamardinos, 2017)</a:t>
            </a:r>
          </a:p>
        </p:txBody>
      </p:sp>
    </p:spTree>
    <p:extLst>
      <p:ext uri="{BB962C8B-B14F-4D97-AF65-F5344CB8AC3E}">
        <p14:creationId xmlns:p14="http://schemas.microsoft.com/office/powerpoint/2010/main" val="9492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0" grpId="0" animBg="1"/>
      <p:bldP spid="66" grpId="0" animBg="1"/>
      <p:bldP spid="76"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Forward-Backward with </a:t>
            </a:r>
            <a:r>
              <a:rPr lang="en-US"/>
              <a:t>Early Dropping</a:t>
            </a:r>
            <a:endParaRPr lang="en-US" dirty="0"/>
          </a:p>
        </p:txBody>
      </p:sp>
      <p:sp>
        <p:nvSpPr>
          <p:cNvPr id="3" name="Content Placeholder 2"/>
          <p:cNvSpPr>
            <a:spLocks noGrp="1"/>
          </p:cNvSpPr>
          <p:nvPr>
            <p:ph idx="1"/>
          </p:nvPr>
        </p:nvSpPr>
        <p:spPr/>
        <p:txBody>
          <a:bodyPr/>
          <a:lstStyle/>
          <a:p>
            <a:r>
              <a:rPr lang="en-US" dirty="0"/>
              <a:t>Suitable when one has the statistical power to condition on </a:t>
            </a:r>
            <a:r>
              <a:rPr lang="en-US" i="1" dirty="0"/>
              <a:t>all </a:t>
            </a:r>
            <a:r>
              <a:rPr lang="en-US" dirty="0"/>
              <a:t>the selected features</a:t>
            </a:r>
          </a:p>
          <a:p>
            <a:r>
              <a:rPr lang="en-US" dirty="0"/>
              <a:t>Theorem: FBED</a:t>
            </a:r>
            <a:r>
              <a:rPr lang="en-US" baseline="30000" dirty="0">
                <a:sym typeface="Symbol" panose="05050102010706020507" pitchFamily="18" charset="2"/>
              </a:rPr>
              <a:t>1</a:t>
            </a:r>
            <a:r>
              <a:rPr lang="en-US" dirty="0"/>
              <a:t> returns the Markov Blanket of </a:t>
            </a:r>
            <a:r>
              <a:rPr lang="en-US" i="1" dirty="0"/>
              <a:t>T</a:t>
            </a:r>
            <a:r>
              <a:rPr lang="en-US" dirty="0"/>
              <a:t> in distributions faithful to a Bayesian Network</a:t>
            </a:r>
          </a:p>
          <a:p>
            <a:r>
              <a:rPr lang="en-US" dirty="0"/>
              <a:t>Theorem: FBED</a:t>
            </a:r>
            <a:r>
              <a:rPr lang="en-US" baseline="30000" dirty="0">
                <a:sym typeface="Symbol" panose="05050102010706020507" pitchFamily="18" charset="2"/>
              </a:rPr>
              <a:t></a:t>
            </a:r>
            <a:r>
              <a:rPr lang="en-US" dirty="0"/>
              <a:t> returns the Markov Blanket of </a:t>
            </a:r>
            <a:r>
              <a:rPr lang="en-US" i="1" dirty="0"/>
              <a:t>T</a:t>
            </a:r>
            <a:r>
              <a:rPr lang="en-US" dirty="0"/>
              <a:t> in distributions faithful to a Bayesian Network with latent variables </a:t>
            </a:r>
          </a:p>
          <a:p>
            <a:r>
              <a:rPr lang="en-US" dirty="0"/>
              <a:t>Complexity (in number of CI tests): </a:t>
            </a:r>
          </a:p>
          <a:p>
            <a:pPr lvl="1"/>
            <a:r>
              <a:rPr lang="en-US" dirty="0"/>
              <a:t>Worst-case, same as Forward-Backward</a:t>
            </a:r>
          </a:p>
          <a:p>
            <a:pPr lvl="1"/>
            <a:r>
              <a:rPr lang="en-US" dirty="0">
                <a:sym typeface="Symbol" panose="05050102010706020507" pitchFamily="18" charset="2"/>
              </a:rPr>
              <a:t>In practice, much faster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678827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Evaluation</a:t>
            </a:r>
          </a:p>
        </p:txBody>
      </p:sp>
      <p:sp>
        <p:nvSpPr>
          <p:cNvPr id="3" name="Content Placeholder 2"/>
          <p:cNvSpPr>
            <a:spLocks noGrp="1"/>
          </p:cNvSpPr>
          <p:nvPr>
            <p:ph idx="1"/>
          </p:nvPr>
        </p:nvSpPr>
        <p:spPr>
          <a:xfrm>
            <a:off x="609600" y="1191783"/>
            <a:ext cx="4785360" cy="5161756"/>
          </a:xfrm>
        </p:spPr>
        <p:txBody>
          <a:bodyPr/>
          <a:lstStyle/>
          <a:p>
            <a:endParaRPr lang="en-US" dirty="0"/>
          </a:p>
          <a:p>
            <a:r>
              <a:rPr lang="en-US" dirty="0"/>
              <a:t>12 binary classification datasets</a:t>
            </a:r>
          </a:p>
          <a:p>
            <a:pPr lvl="1"/>
            <a:r>
              <a:rPr lang="en-US" dirty="0"/>
              <a:t>Sample size: 200 to 16772</a:t>
            </a:r>
          </a:p>
          <a:p>
            <a:pPr lvl="1"/>
            <a:r>
              <a:rPr lang="en-US" dirty="0"/>
              <a:t>Variable size: 166 to 100000</a:t>
            </a:r>
          </a:p>
          <a:p>
            <a:pPr lvl="1"/>
            <a:endParaRPr lang="en-US" dirty="0"/>
          </a:p>
          <a:p>
            <a:r>
              <a:rPr lang="en-US" b="1" dirty="0"/>
              <a:t>Conditional independence test</a:t>
            </a:r>
            <a:r>
              <a:rPr lang="en-US" dirty="0"/>
              <a:t>: Based on logistic regression</a:t>
            </a:r>
          </a:p>
          <a:p>
            <a:endParaRPr lang="en-US" dirty="0"/>
          </a:p>
          <a:p>
            <a:r>
              <a:rPr lang="en-US" b="1" dirty="0"/>
              <a:t>Predictive model</a:t>
            </a:r>
            <a:r>
              <a:rPr lang="en-US" dirty="0"/>
              <a:t>: L1-regularized logistic regression</a:t>
            </a:r>
          </a:p>
          <a:p>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7315201" y="1191783"/>
            <a:ext cx="3424238" cy="5063112"/>
          </a:xfrm>
          <a:prstGeom prst="rect">
            <a:avLst/>
          </a:prstGeom>
        </p:spPr>
      </p:pic>
      <p:sp>
        <p:nvSpPr>
          <p:cNvPr id="6" name="Slide Number Placeholder 3">
            <a:extLst>
              <a:ext uri="{FF2B5EF4-FFF2-40B4-BE49-F238E27FC236}">
                <a16:creationId xmlns:a16="http://schemas.microsoft.com/office/drawing/2014/main" id="{D79AA8D6-ED67-40BF-BDF2-BB1FAB1D7CB9}"/>
              </a:ext>
            </a:extLst>
          </p:cNvPr>
          <p:cNvSpPr>
            <a:spLocks noGrp="1"/>
          </p:cNvSpPr>
          <p:nvPr>
            <p:ph type="sldNum" sz="quarter" idx="12"/>
          </p:nvPr>
        </p:nvSpPr>
        <p:spPr>
          <a:xfrm>
            <a:off x="10160000" y="7778"/>
            <a:ext cx="1422400" cy="252000"/>
          </a:xfrm>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95981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FBED vs FBS</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8" name="TextBox 7">
            <a:extLst>
              <a:ext uri="{FF2B5EF4-FFF2-40B4-BE49-F238E27FC236}">
                <a16:creationId xmlns:a16="http://schemas.microsoft.com/office/drawing/2014/main" id="{904B958D-996A-4629-B883-72F809363459}"/>
              </a:ext>
            </a:extLst>
          </p:cNvPr>
          <p:cNvSpPr txBox="1"/>
          <p:nvPr/>
        </p:nvSpPr>
        <p:spPr>
          <a:xfrm>
            <a:off x="1600488" y="4753805"/>
            <a:ext cx="8849920" cy="1754326"/>
          </a:xfrm>
          <a:prstGeom prst="rect">
            <a:avLst/>
          </a:prstGeom>
          <a:noFill/>
        </p:spPr>
        <p:txBody>
          <a:bodyPr wrap="square" rtlCol="0">
            <a:spAutoFit/>
          </a:bodyPr>
          <a:lstStyle/>
          <a:p>
            <a:r>
              <a:rPr lang="en-US" b="1" dirty="0"/>
              <a:t>Black </a:t>
            </a:r>
            <a:r>
              <a:rPr lang="en-US" dirty="0"/>
              <a:t>points and </a:t>
            </a:r>
            <a:r>
              <a:rPr lang="en-US" b="1" dirty="0">
                <a:solidFill>
                  <a:srgbClr val="002060"/>
                </a:solidFill>
              </a:rPr>
              <a:t>Blue</a:t>
            </a:r>
            <a:r>
              <a:rPr lang="en-US" b="1" dirty="0"/>
              <a:t> </a:t>
            </a:r>
            <a:r>
              <a:rPr lang="en-US" dirty="0"/>
              <a:t>line: Median values</a:t>
            </a:r>
          </a:p>
          <a:p>
            <a:endParaRPr lang="en-US" dirty="0"/>
          </a:p>
          <a:p>
            <a:r>
              <a:rPr lang="en-US" dirty="0"/>
              <a:t>FBED has </a:t>
            </a:r>
            <a:r>
              <a:rPr lang="en-US" b="1" dirty="0"/>
              <a:t>similar performance</a:t>
            </a:r>
            <a:r>
              <a:rPr lang="en-US" dirty="0"/>
              <a:t>, while selecting </a:t>
            </a:r>
            <a:r>
              <a:rPr lang="en-US" b="1" dirty="0"/>
              <a:t>fewer variables, </a:t>
            </a:r>
            <a:r>
              <a:rPr lang="en-US" dirty="0"/>
              <a:t>and much </a:t>
            </a:r>
            <a:r>
              <a:rPr lang="en-US" b="1" dirty="0"/>
              <a:t>faster</a:t>
            </a:r>
          </a:p>
          <a:p>
            <a:endParaRPr lang="en-US" b="1" dirty="0"/>
          </a:p>
          <a:p>
            <a:r>
              <a:rPr lang="en-US" dirty="0"/>
              <a:t>FBED</a:t>
            </a:r>
            <a:r>
              <a:rPr lang="en-US" baseline="30000" dirty="0"/>
              <a:t>∞ </a:t>
            </a:r>
            <a:r>
              <a:rPr lang="en-US" dirty="0"/>
              <a:t>performs almost identically to FBS and ~2-8 times faster</a:t>
            </a:r>
          </a:p>
          <a:p>
            <a:endParaRPr lang="en-US" dirty="0"/>
          </a:p>
        </p:txBody>
      </p:sp>
      <p:grpSp>
        <p:nvGrpSpPr>
          <p:cNvPr id="11" name="Group 10">
            <a:extLst>
              <a:ext uri="{FF2B5EF4-FFF2-40B4-BE49-F238E27FC236}">
                <a16:creationId xmlns:a16="http://schemas.microsoft.com/office/drawing/2014/main" id="{E43E93EE-C9E7-44FD-AE9A-2104E7FDB2B3}"/>
              </a:ext>
            </a:extLst>
          </p:cNvPr>
          <p:cNvGrpSpPr/>
          <p:nvPr/>
        </p:nvGrpSpPr>
        <p:grpSpPr>
          <a:xfrm>
            <a:off x="1731180" y="1219201"/>
            <a:ext cx="4294268" cy="3464693"/>
            <a:chOff x="1731180" y="1219201"/>
            <a:chExt cx="4294268" cy="3464693"/>
          </a:xfrm>
        </p:grpSpPr>
        <p:pic>
          <p:nvPicPr>
            <p:cNvPr id="7" name="Picture 6">
              <a:extLst>
                <a:ext uri="{FF2B5EF4-FFF2-40B4-BE49-F238E27FC236}">
                  <a16:creationId xmlns:a16="http://schemas.microsoft.com/office/drawing/2014/main" id="{2F98BED6-D2E1-471B-B86F-A2E976661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180" y="1219201"/>
              <a:ext cx="4294268" cy="3464693"/>
            </a:xfrm>
            <a:prstGeom prst="rect">
              <a:avLst/>
            </a:prstGeom>
          </p:spPr>
        </p:pic>
        <p:sp>
          <p:nvSpPr>
            <p:cNvPr id="5" name="Rectangle 4">
              <a:extLst>
                <a:ext uri="{FF2B5EF4-FFF2-40B4-BE49-F238E27FC236}">
                  <a16:creationId xmlns:a16="http://schemas.microsoft.com/office/drawing/2014/main" id="{A27E610B-4343-4B36-8012-7DB29A4FE86E}"/>
                </a:ext>
              </a:extLst>
            </p:cNvPr>
            <p:cNvSpPr/>
            <p:nvPr/>
          </p:nvSpPr>
          <p:spPr>
            <a:xfrm>
              <a:off x="4533900" y="1219201"/>
              <a:ext cx="596900" cy="25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4D06D8A-4292-499C-9666-E801C8CFACF9}"/>
              </a:ext>
            </a:extLst>
          </p:cNvPr>
          <p:cNvGrpSpPr/>
          <p:nvPr/>
        </p:nvGrpSpPr>
        <p:grpSpPr>
          <a:xfrm>
            <a:off x="6286832" y="1295401"/>
            <a:ext cx="4381168" cy="3287747"/>
            <a:chOff x="6286832" y="1295401"/>
            <a:chExt cx="4381168" cy="3287747"/>
          </a:xfrm>
        </p:grpSpPr>
        <p:pic>
          <p:nvPicPr>
            <p:cNvPr id="9" name="Picture 8">
              <a:extLst>
                <a:ext uri="{FF2B5EF4-FFF2-40B4-BE49-F238E27FC236}">
                  <a16:creationId xmlns:a16="http://schemas.microsoft.com/office/drawing/2014/main" id="{7ED1A69A-4489-4E91-A2A2-2CF47B75B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832" y="1295401"/>
              <a:ext cx="4381168" cy="3287747"/>
            </a:xfrm>
            <a:prstGeom prst="rect">
              <a:avLst/>
            </a:prstGeom>
          </p:spPr>
        </p:pic>
        <p:sp>
          <p:nvSpPr>
            <p:cNvPr id="10" name="Rectangle 9">
              <a:extLst>
                <a:ext uri="{FF2B5EF4-FFF2-40B4-BE49-F238E27FC236}">
                  <a16:creationId xmlns:a16="http://schemas.microsoft.com/office/drawing/2014/main" id="{E139DE26-BB41-4CB2-A114-EF9097C5CECF}"/>
                </a:ext>
              </a:extLst>
            </p:cNvPr>
            <p:cNvSpPr/>
            <p:nvPr/>
          </p:nvSpPr>
          <p:spPr>
            <a:xfrm>
              <a:off x="8828168" y="1308100"/>
              <a:ext cx="596900" cy="25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A03C826A-452B-423F-A3B9-4BB6C8144D01}"/>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0047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with LASSO</a:t>
            </a:r>
          </a:p>
        </p:txBody>
      </p:sp>
      <p:pic>
        <p:nvPicPr>
          <p:cNvPr id="6" name="Content Placeholder 5">
            <a:extLst>
              <a:ext uri="{FF2B5EF4-FFF2-40B4-BE49-F238E27FC236}">
                <a16:creationId xmlns:a16="http://schemas.microsoft.com/office/drawing/2014/main" id="{E225C715-2F3A-4D7D-BE80-42F18A3E17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1295400"/>
            <a:ext cx="4495800" cy="3796650"/>
          </a:xfrm>
        </p:spPr>
      </p:pic>
      <p:sp>
        <p:nvSpPr>
          <p:cNvPr id="7" name="TextBox 6">
            <a:extLst>
              <a:ext uri="{FF2B5EF4-FFF2-40B4-BE49-F238E27FC236}">
                <a16:creationId xmlns:a16="http://schemas.microsoft.com/office/drawing/2014/main" id="{95965993-228A-4EE4-994D-4EE3C281EE76}"/>
              </a:ext>
            </a:extLst>
          </p:cNvPr>
          <p:cNvSpPr txBox="1"/>
          <p:nvPr/>
        </p:nvSpPr>
        <p:spPr>
          <a:xfrm>
            <a:off x="1524000" y="5410200"/>
            <a:ext cx="9144000" cy="923330"/>
          </a:xfrm>
          <a:prstGeom prst="rect">
            <a:avLst/>
          </a:prstGeom>
          <a:noFill/>
        </p:spPr>
        <p:txBody>
          <a:bodyPr wrap="square" rtlCol="0">
            <a:spAutoFit/>
          </a:bodyPr>
          <a:lstStyle/>
          <a:p>
            <a:r>
              <a:rPr lang="en-US"/>
              <a:t>LASSO vs Forward Selection methods when </a:t>
            </a:r>
            <a:r>
              <a:rPr lang="en-US" b="1"/>
              <a:t>selecting same number of variables</a:t>
            </a:r>
          </a:p>
          <a:p>
            <a:endParaRPr lang="en-US" b="1"/>
          </a:p>
          <a:p>
            <a:r>
              <a:rPr lang="en-US"/>
              <a:t>There is </a:t>
            </a:r>
            <a:r>
              <a:rPr lang="en-US" b="1"/>
              <a:t>no difference </a:t>
            </a:r>
            <a:r>
              <a:rPr lang="en-US"/>
              <a:t>in performance</a:t>
            </a:r>
          </a:p>
        </p:txBody>
      </p:sp>
      <p:sp>
        <p:nvSpPr>
          <p:cNvPr id="3" name="Rectangle 2">
            <a:extLst>
              <a:ext uri="{FF2B5EF4-FFF2-40B4-BE49-F238E27FC236}">
                <a16:creationId xmlns:a16="http://schemas.microsoft.com/office/drawing/2014/main" id="{E28CB737-3823-4B42-AC03-DAE37C2457C7}"/>
              </a:ext>
            </a:extLst>
          </p:cNvPr>
          <p:cNvSpPr/>
          <p:nvPr/>
        </p:nvSpPr>
        <p:spPr>
          <a:xfrm>
            <a:off x="7213600" y="1295400"/>
            <a:ext cx="69850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42C68915-936D-4C50-A8BD-6B1508592571}"/>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187604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Max-Min Parents and Children: Conditioning on Subsets</a:t>
            </a:r>
          </a:p>
        </p:txBody>
      </p:sp>
      <p:sp>
        <p:nvSpPr>
          <p:cNvPr id="3" name="Content Placeholder 2"/>
          <p:cNvSpPr>
            <a:spLocks noGrp="1"/>
          </p:cNvSpPr>
          <p:nvPr>
            <p:ph idx="1"/>
          </p:nvPr>
        </p:nvSpPr>
        <p:spPr>
          <a:xfrm>
            <a:off x="609601" y="1124744"/>
            <a:ext cx="4436532" cy="5161756"/>
          </a:xfr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62" name="Picture 61">
            <a:extLst>
              <a:ext uri="{FF2B5EF4-FFF2-40B4-BE49-F238E27FC236}">
                <a16:creationId xmlns:a16="http://schemas.microsoft.com/office/drawing/2014/main" id="{F1B79319-9212-4EED-9090-F715203D7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63" name="Oval 62">
            <a:extLst>
              <a:ext uri="{FF2B5EF4-FFF2-40B4-BE49-F238E27FC236}">
                <a16:creationId xmlns:a16="http://schemas.microsoft.com/office/drawing/2014/main" id="{ED771CE7-E598-4029-BD59-25369A7DECA5}"/>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4" name="Oval 63">
            <a:extLst>
              <a:ext uri="{FF2B5EF4-FFF2-40B4-BE49-F238E27FC236}">
                <a16:creationId xmlns:a16="http://schemas.microsoft.com/office/drawing/2014/main" id="{DF3BA694-830B-4375-B521-30409B458F6B}"/>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5" name="Oval 64">
            <a:extLst>
              <a:ext uri="{FF2B5EF4-FFF2-40B4-BE49-F238E27FC236}">
                <a16:creationId xmlns:a16="http://schemas.microsoft.com/office/drawing/2014/main" id="{8D6F452A-B7AE-49D2-BBD4-A47B3A7D505C}"/>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6" name="Oval 65">
            <a:extLst>
              <a:ext uri="{FF2B5EF4-FFF2-40B4-BE49-F238E27FC236}">
                <a16:creationId xmlns:a16="http://schemas.microsoft.com/office/drawing/2014/main" id="{427662D0-4561-4917-A366-05B227CF8B6B}"/>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7" name="Oval 66">
            <a:extLst>
              <a:ext uri="{FF2B5EF4-FFF2-40B4-BE49-F238E27FC236}">
                <a16:creationId xmlns:a16="http://schemas.microsoft.com/office/drawing/2014/main" id="{C74BD1FE-9028-4AA7-A039-54440392F819}"/>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8" name="Oval 67">
            <a:extLst>
              <a:ext uri="{FF2B5EF4-FFF2-40B4-BE49-F238E27FC236}">
                <a16:creationId xmlns:a16="http://schemas.microsoft.com/office/drawing/2014/main" id="{08CC514F-13BE-4ABC-BA0C-BEE4E534B3DC}"/>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9" name="Oval 68">
            <a:extLst>
              <a:ext uri="{FF2B5EF4-FFF2-40B4-BE49-F238E27FC236}">
                <a16:creationId xmlns:a16="http://schemas.microsoft.com/office/drawing/2014/main" id="{E253B650-2061-49D8-80E6-9575A265A691}"/>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0" name="Oval 69">
            <a:extLst>
              <a:ext uri="{FF2B5EF4-FFF2-40B4-BE49-F238E27FC236}">
                <a16:creationId xmlns:a16="http://schemas.microsoft.com/office/drawing/2014/main" id="{70B5751B-C68A-47C8-9920-DEFA7499955D}"/>
              </a:ext>
            </a:extLst>
          </p:cNvPr>
          <p:cNvSpPr/>
          <p:nvPr/>
        </p:nvSpPr>
        <p:spPr>
          <a:xfrm>
            <a:off x="8379410" y="4893455"/>
            <a:ext cx="88650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3" name="Oval 72">
            <a:extLst>
              <a:ext uri="{FF2B5EF4-FFF2-40B4-BE49-F238E27FC236}">
                <a16:creationId xmlns:a16="http://schemas.microsoft.com/office/drawing/2014/main" id="{14B22026-14F4-44B7-A35E-FDCDD043BF19}"/>
              </a:ext>
            </a:extLst>
          </p:cNvPr>
          <p:cNvSpPr/>
          <p:nvPr/>
        </p:nvSpPr>
        <p:spPr>
          <a:xfrm>
            <a:off x="10160001" y="3326879"/>
            <a:ext cx="589516"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6" name="Oval 75">
            <a:extLst>
              <a:ext uri="{FF2B5EF4-FFF2-40B4-BE49-F238E27FC236}">
                <a16:creationId xmlns:a16="http://schemas.microsoft.com/office/drawing/2014/main" id="{2058EA77-BE4A-46AD-A81A-10831606CD36}"/>
              </a:ext>
            </a:extLst>
          </p:cNvPr>
          <p:cNvSpPr/>
          <p:nvPr/>
        </p:nvSpPr>
        <p:spPr>
          <a:xfrm>
            <a:off x="8580786" y="2285601"/>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nvGrpSpPr>
          <p:cNvPr id="6" name="Group 5">
            <a:extLst>
              <a:ext uri="{FF2B5EF4-FFF2-40B4-BE49-F238E27FC236}">
                <a16:creationId xmlns:a16="http://schemas.microsoft.com/office/drawing/2014/main" id="{D2138346-56E5-4311-AE74-728A115D7A1E}"/>
              </a:ext>
            </a:extLst>
          </p:cNvPr>
          <p:cNvGrpSpPr/>
          <p:nvPr/>
        </p:nvGrpSpPr>
        <p:grpSpPr>
          <a:xfrm>
            <a:off x="7269313" y="4376550"/>
            <a:ext cx="1493820" cy="781869"/>
            <a:chOff x="7269313" y="4376550"/>
            <a:chExt cx="1493820" cy="781869"/>
          </a:xfrm>
        </p:grpSpPr>
        <p:sp>
          <p:nvSpPr>
            <p:cNvPr id="83" name="Oval 82">
              <a:extLst>
                <a:ext uri="{FF2B5EF4-FFF2-40B4-BE49-F238E27FC236}">
                  <a16:creationId xmlns:a16="http://schemas.microsoft.com/office/drawing/2014/main" id="{C41A6E42-CC73-498C-9E9C-65E4C9F98F83}"/>
                </a:ext>
              </a:extLst>
            </p:cNvPr>
            <p:cNvSpPr/>
            <p:nvPr/>
          </p:nvSpPr>
          <p:spPr>
            <a:xfrm>
              <a:off x="8115133" y="4376550"/>
              <a:ext cx="64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8" name="Oval 87">
              <a:extLst>
                <a:ext uri="{FF2B5EF4-FFF2-40B4-BE49-F238E27FC236}">
                  <a16:creationId xmlns:a16="http://schemas.microsoft.com/office/drawing/2014/main" id="{3CF24F15-BEAA-4E2E-89EA-534699D4A1EB}"/>
                </a:ext>
              </a:extLst>
            </p:cNvPr>
            <p:cNvSpPr/>
            <p:nvPr/>
          </p:nvSpPr>
          <p:spPr>
            <a:xfrm>
              <a:off x="7269313" y="4897921"/>
              <a:ext cx="86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grpSp>
        <p:nvGrpSpPr>
          <p:cNvPr id="5" name="Group 4">
            <a:extLst>
              <a:ext uri="{FF2B5EF4-FFF2-40B4-BE49-F238E27FC236}">
                <a16:creationId xmlns:a16="http://schemas.microsoft.com/office/drawing/2014/main" id="{70EEB8CA-4430-4A6D-8350-3B517649B102}"/>
              </a:ext>
            </a:extLst>
          </p:cNvPr>
          <p:cNvGrpSpPr/>
          <p:nvPr/>
        </p:nvGrpSpPr>
        <p:grpSpPr>
          <a:xfrm>
            <a:off x="5454290" y="1232148"/>
            <a:ext cx="5943983" cy="2878169"/>
            <a:chOff x="5454290" y="1232148"/>
            <a:chExt cx="5943983" cy="2878169"/>
          </a:xfrm>
        </p:grpSpPr>
        <p:sp>
          <p:nvSpPr>
            <p:cNvPr id="71" name="Oval 70">
              <a:extLst>
                <a:ext uri="{FF2B5EF4-FFF2-40B4-BE49-F238E27FC236}">
                  <a16:creationId xmlns:a16="http://schemas.microsoft.com/office/drawing/2014/main" id="{018442CA-FF2F-475A-94D1-FB6C03ED51FA}"/>
                </a:ext>
              </a:extLst>
            </p:cNvPr>
            <p:cNvSpPr/>
            <p:nvPr/>
          </p:nvSpPr>
          <p:spPr>
            <a:xfrm>
              <a:off x="8939557" y="3326879"/>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4" name="Oval 73">
              <a:extLst>
                <a:ext uri="{FF2B5EF4-FFF2-40B4-BE49-F238E27FC236}">
                  <a16:creationId xmlns:a16="http://schemas.microsoft.com/office/drawing/2014/main" id="{B0726E3F-5DC6-4AAD-A9DB-6C263816B42D}"/>
                </a:ext>
              </a:extLst>
            </p:cNvPr>
            <p:cNvSpPr/>
            <p:nvPr/>
          </p:nvSpPr>
          <p:spPr>
            <a:xfrm>
              <a:off x="9720767" y="2805061"/>
              <a:ext cx="773567"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5" name="Oval 74">
              <a:extLst>
                <a:ext uri="{FF2B5EF4-FFF2-40B4-BE49-F238E27FC236}">
                  <a16:creationId xmlns:a16="http://schemas.microsoft.com/office/drawing/2014/main" id="{694F6C1D-3CC5-4B56-9F31-319F1E9839A1}"/>
                </a:ext>
              </a:extLst>
            </p:cNvPr>
            <p:cNvSpPr/>
            <p:nvPr/>
          </p:nvSpPr>
          <p:spPr>
            <a:xfrm>
              <a:off x="10714273" y="2803939"/>
              <a:ext cx="684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7" name="Oval 76">
              <a:extLst>
                <a:ext uri="{FF2B5EF4-FFF2-40B4-BE49-F238E27FC236}">
                  <a16:creationId xmlns:a16="http://schemas.microsoft.com/office/drawing/2014/main" id="{0C27A7E6-419D-492C-85CB-A968ADFB447E}"/>
                </a:ext>
              </a:extLst>
            </p:cNvPr>
            <p:cNvSpPr/>
            <p:nvPr/>
          </p:nvSpPr>
          <p:spPr>
            <a:xfrm>
              <a:off x="6040560" y="2278777"/>
              <a:ext cx="891868"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8" name="Oval 77">
              <a:extLst>
                <a:ext uri="{FF2B5EF4-FFF2-40B4-BE49-F238E27FC236}">
                  <a16:creationId xmlns:a16="http://schemas.microsoft.com/office/drawing/2014/main" id="{1E9C8DF3-D640-4113-9426-0D6E5120C689}"/>
                </a:ext>
              </a:extLst>
            </p:cNvPr>
            <p:cNvSpPr/>
            <p:nvPr/>
          </p:nvSpPr>
          <p:spPr>
            <a:xfrm>
              <a:off x="5760909" y="2801717"/>
              <a:ext cx="79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9" name="Oval 78">
              <a:extLst>
                <a:ext uri="{FF2B5EF4-FFF2-40B4-BE49-F238E27FC236}">
                  <a16:creationId xmlns:a16="http://schemas.microsoft.com/office/drawing/2014/main" id="{26AD6B8F-0BB7-4C93-89A2-7FBFD093544D}"/>
                </a:ext>
              </a:extLst>
            </p:cNvPr>
            <p:cNvSpPr/>
            <p:nvPr/>
          </p:nvSpPr>
          <p:spPr>
            <a:xfrm>
              <a:off x="5726061" y="3328440"/>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0" name="Oval 79">
              <a:extLst>
                <a:ext uri="{FF2B5EF4-FFF2-40B4-BE49-F238E27FC236}">
                  <a16:creationId xmlns:a16="http://schemas.microsoft.com/office/drawing/2014/main" id="{1810E190-A610-4561-A939-C81D87597EDD}"/>
                </a:ext>
              </a:extLst>
            </p:cNvPr>
            <p:cNvSpPr/>
            <p:nvPr/>
          </p:nvSpPr>
          <p:spPr>
            <a:xfrm>
              <a:off x="5454290" y="3849819"/>
              <a:ext cx="612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0" name="Oval 89">
              <a:extLst>
                <a:ext uri="{FF2B5EF4-FFF2-40B4-BE49-F238E27FC236}">
                  <a16:creationId xmlns:a16="http://schemas.microsoft.com/office/drawing/2014/main" id="{CAA3DC2B-52E9-49C4-B093-C19423696B16}"/>
                </a:ext>
              </a:extLst>
            </p:cNvPr>
            <p:cNvSpPr/>
            <p:nvPr/>
          </p:nvSpPr>
          <p:spPr>
            <a:xfrm>
              <a:off x="5856446" y="1232148"/>
              <a:ext cx="360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1" name="Oval 90">
              <a:extLst>
                <a:ext uri="{FF2B5EF4-FFF2-40B4-BE49-F238E27FC236}">
                  <a16:creationId xmlns:a16="http://schemas.microsoft.com/office/drawing/2014/main" id="{9828CA83-8DDE-48F6-8F92-7ECA8557AA10}"/>
                </a:ext>
              </a:extLst>
            </p:cNvPr>
            <p:cNvSpPr/>
            <p:nvPr/>
          </p:nvSpPr>
          <p:spPr>
            <a:xfrm>
              <a:off x="6285474" y="3849631"/>
              <a:ext cx="828000"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grpSp>
        <p:nvGrpSpPr>
          <p:cNvPr id="22" name="Group 21">
            <a:extLst>
              <a:ext uri="{FF2B5EF4-FFF2-40B4-BE49-F238E27FC236}">
                <a16:creationId xmlns:a16="http://schemas.microsoft.com/office/drawing/2014/main" id="{BCC8BBEE-0B9D-43FC-8723-5438EA4D8013}"/>
              </a:ext>
            </a:extLst>
          </p:cNvPr>
          <p:cNvGrpSpPr/>
          <p:nvPr/>
        </p:nvGrpSpPr>
        <p:grpSpPr>
          <a:xfrm>
            <a:off x="5190034" y="1405719"/>
            <a:ext cx="3356632" cy="3557113"/>
            <a:chOff x="5190034" y="1405719"/>
            <a:chExt cx="3356632" cy="3557113"/>
          </a:xfrm>
        </p:grpSpPr>
        <p:sp>
          <p:nvSpPr>
            <p:cNvPr id="9" name="Freeform: Shape 8">
              <a:extLst>
                <a:ext uri="{FF2B5EF4-FFF2-40B4-BE49-F238E27FC236}">
                  <a16:creationId xmlns:a16="http://schemas.microsoft.com/office/drawing/2014/main" id="{F1AAA73D-F532-45B7-98E4-697B0C9DEE52}"/>
                </a:ext>
              </a:extLst>
            </p:cNvPr>
            <p:cNvSpPr/>
            <p:nvPr/>
          </p:nvSpPr>
          <p:spPr>
            <a:xfrm>
              <a:off x="5190034" y="1467465"/>
              <a:ext cx="1180764" cy="3495367"/>
            </a:xfrm>
            <a:custGeom>
              <a:avLst/>
              <a:gdLst>
                <a:gd name="connsiteX0" fmla="*/ 706830 w 1156656"/>
                <a:gd name="connsiteY0" fmla="*/ 0 h 3480619"/>
                <a:gd name="connsiteX1" fmla="*/ 515101 w 1156656"/>
                <a:gd name="connsiteY1" fmla="*/ 140109 h 3480619"/>
                <a:gd name="connsiteX2" fmla="*/ 249630 w 1156656"/>
                <a:gd name="connsiteY2" fmla="*/ 390832 h 3480619"/>
                <a:gd name="connsiteX3" fmla="*/ 102146 w 1156656"/>
                <a:gd name="connsiteY3" fmla="*/ 626806 h 3480619"/>
                <a:gd name="connsiteX4" fmla="*/ 28404 w 1156656"/>
                <a:gd name="connsiteY4" fmla="*/ 818535 h 3480619"/>
                <a:gd name="connsiteX5" fmla="*/ 28404 w 1156656"/>
                <a:gd name="connsiteY5" fmla="*/ 1091380 h 3480619"/>
                <a:gd name="connsiteX6" fmla="*/ 28404 w 1156656"/>
                <a:gd name="connsiteY6" fmla="*/ 2595716 h 3480619"/>
                <a:gd name="connsiteX7" fmla="*/ 411863 w 1156656"/>
                <a:gd name="connsiteY7" fmla="*/ 3163529 h 3480619"/>
                <a:gd name="connsiteX8" fmla="*/ 1156656 w 1156656"/>
                <a:gd name="connsiteY8" fmla="*/ 3480619 h 3480619"/>
                <a:gd name="connsiteX9" fmla="*/ 1156656 w 1156656"/>
                <a:gd name="connsiteY9" fmla="*/ 3480619 h 348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656" h="3480619">
                  <a:moveTo>
                    <a:pt x="706830" y="0"/>
                  </a:moveTo>
                  <a:cubicBezTo>
                    <a:pt x="649065" y="37485"/>
                    <a:pt x="591301" y="74970"/>
                    <a:pt x="515101" y="140109"/>
                  </a:cubicBezTo>
                  <a:cubicBezTo>
                    <a:pt x="438901" y="205248"/>
                    <a:pt x="318456" y="309716"/>
                    <a:pt x="249630" y="390832"/>
                  </a:cubicBezTo>
                  <a:cubicBezTo>
                    <a:pt x="180804" y="471948"/>
                    <a:pt x="139017" y="555522"/>
                    <a:pt x="102146" y="626806"/>
                  </a:cubicBezTo>
                  <a:cubicBezTo>
                    <a:pt x="65275" y="698090"/>
                    <a:pt x="40694" y="741106"/>
                    <a:pt x="28404" y="818535"/>
                  </a:cubicBezTo>
                  <a:cubicBezTo>
                    <a:pt x="16114" y="895964"/>
                    <a:pt x="28404" y="1091380"/>
                    <a:pt x="28404" y="1091380"/>
                  </a:cubicBezTo>
                  <a:cubicBezTo>
                    <a:pt x="28404" y="1387577"/>
                    <a:pt x="-35506" y="2250358"/>
                    <a:pt x="28404" y="2595716"/>
                  </a:cubicBezTo>
                  <a:cubicBezTo>
                    <a:pt x="92314" y="2941074"/>
                    <a:pt x="223821" y="3016045"/>
                    <a:pt x="411863" y="3163529"/>
                  </a:cubicBezTo>
                  <a:cubicBezTo>
                    <a:pt x="599905" y="3311013"/>
                    <a:pt x="1156656" y="3480619"/>
                    <a:pt x="1156656" y="3480619"/>
                  </a:cubicBezTo>
                  <a:lnTo>
                    <a:pt x="1156656" y="3480619"/>
                  </a:lnTo>
                </a:path>
              </a:pathLst>
            </a:custGeom>
            <a:noFill/>
            <a:ln w="50800">
              <a:solidFill>
                <a:schemeClr val="accent4"/>
              </a:solidFill>
              <a:tailEnd type="triangle"/>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Connector 10">
              <a:extLst>
                <a:ext uri="{FF2B5EF4-FFF2-40B4-BE49-F238E27FC236}">
                  <a16:creationId xmlns:a16="http://schemas.microsoft.com/office/drawing/2014/main" id="{0961EF5F-B21D-4775-934F-5BB5E2A29F07}"/>
                </a:ext>
              </a:extLst>
            </p:cNvPr>
            <p:cNvCxnSpPr>
              <a:cxnSpLocks/>
            </p:cNvCxnSpPr>
            <p:nvPr/>
          </p:nvCxnSpPr>
          <p:spPr>
            <a:xfrm>
              <a:off x="6216446" y="1405719"/>
              <a:ext cx="2016668" cy="402609"/>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00DEE7B-4E4F-4168-9FA0-DD3233797E06}"/>
                </a:ext>
              </a:extLst>
            </p:cNvPr>
            <p:cNvCxnSpPr>
              <a:cxnSpLocks/>
            </p:cNvCxnSpPr>
            <p:nvPr/>
          </p:nvCxnSpPr>
          <p:spPr>
            <a:xfrm flipH="1">
              <a:off x="8308610" y="2026645"/>
              <a:ext cx="238056" cy="1296000"/>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774EE77-DCE2-437D-9C70-F78615758263}"/>
              </a:ext>
            </a:extLst>
          </p:cNvPr>
          <p:cNvGrpSpPr/>
          <p:nvPr/>
        </p:nvGrpSpPr>
        <p:grpSpPr>
          <a:xfrm>
            <a:off x="6881813" y="3588371"/>
            <a:ext cx="1216998" cy="1304295"/>
            <a:chOff x="6881813" y="3588371"/>
            <a:chExt cx="1216998" cy="1304295"/>
          </a:xfrm>
        </p:grpSpPr>
        <p:cxnSp>
          <p:nvCxnSpPr>
            <p:cNvPr id="39" name="Straight Connector 38">
              <a:extLst>
                <a:ext uri="{FF2B5EF4-FFF2-40B4-BE49-F238E27FC236}">
                  <a16:creationId xmlns:a16="http://schemas.microsoft.com/office/drawing/2014/main" id="{8B2EBB49-8DD0-41C6-B0C8-02BAB66DF334}"/>
                </a:ext>
              </a:extLst>
            </p:cNvPr>
            <p:cNvCxnSpPr>
              <a:cxnSpLocks/>
            </p:cNvCxnSpPr>
            <p:nvPr/>
          </p:nvCxnSpPr>
          <p:spPr>
            <a:xfrm flipH="1">
              <a:off x="6881813" y="4619613"/>
              <a:ext cx="453475" cy="273053"/>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74D1C8-FA56-48E7-80D2-EDB0D0A38B30}"/>
                </a:ext>
              </a:extLst>
            </p:cNvPr>
            <p:cNvCxnSpPr>
              <a:cxnSpLocks/>
            </p:cNvCxnSpPr>
            <p:nvPr/>
          </p:nvCxnSpPr>
          <p:spPr>
            <a:xfrm flipH="1">
              <a:off x="7536452" y="4115572"/>
              <a:ext cx="36727" cy="269272"/>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3A75A7-9185-4F4D-BE12-E8B0EFC0D67D}"/>
                </a:ext>
              </a:extLst>
            </p:cNvPr>
            <p:cNvCxnSpPr>
              <a:cxnSpLocks/>
            </p:cNvCxnSpPr>
            <p:nvPr/>
          </p:nvCxnSpPr>
          <p:spPr>
            <a:xfrm flipH="1">
              <a:off x="7755327" y="3588371"/>
              <a:ext cx="343484" cy="288000"/>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457929C-601A-49AD-B8B3-350E138559EA}"/>
              </a:ext>
            </a:extLst>
          </p:cNvPr>
          <p:cNvGrpSpPr/>
          <p:nvPr/>
        </p:nvGrpSpPr>
        <p:grpSpPr>
          <a:xfrm>
            <a:off x="6953038" y="3592631"/>
            <a:ext cx="1475843" cy="1327581"/>
            <a:chOff x="6953038" y="3592631"/>
            <a:chExt cx="1475843" cy="1327581"/>
          </a:xfrm>
        </p:grpSpPr>
        <p:cxnSp>
          <p:nvCxnSpPr>
            <p:cNvPr id="47" name="Straight Connector 46">
              <a:extLst>
                <a:ext uri="{FF2B5EF4-FFF2-40B4-BE49-F238E27FC236}">
                  <a16:creationId xmlns:a16="http://schemas.microsoft.com/office/drawing/2014/main" id="{16BDF649-CF13-4BB2-9AEF-71DC978362C8}"/>
                </a:ext>
              </a:extLst>
            </p:cNvPr>
            <p:cNvCxnSpPr>
              <a:cxnSpLocks/>
            </p:cNvCxnSpPr>
            <p:nvPr/>
          </p:nvCxnSpPr>
          <p:spPr>
            <a:xfrm flipH="1">
              <a:off x="6953038" y="4592522"/>
              <a:ext cx="1208367" cy="327690"/>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FFC99A-6EB3-46AC-BF2C-577903F93AF7}"/>
                </a:ext>
              </a:extLst>
            </p:cNvPr>
            <p:cNvCxnSpPr>
              <a:cxnSpLocks/>
            </p:cNvCxnSpPr>
            <p:nvPr/>
          </p:nvCxnSpPr>
          <p:spPr>
            <a:xfrm>
              <a:off x="8394379" y="4118867"/>
              <a:ext cx="34502" cy="247857"/>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7082DF-A015-4FAD-8ED9-3B7AA7725977}"/>
                </a:ext>
              </a:extLst>
            </p:cNvPr>
            <p:cNvCxnSpPr>
              <a:cxnSpLocks/>
            </p:cNvCxnSpPr>
            <p:nvPr/>
          </p:nvCxnSpPr>
          <p:spPr>
            <a:xfrm>
              <a:off x="8311831" y="3592631"/>
              <a:ext cx="34502" cy="252000"/>
            </a:xfrm>
            <a:prstGeom prst="line">
              <a:avLst/>
            </a:prstGeom>
            <a:ln w="50800">
              <a:solidFill>
                <a:schemeClr val="accent4"/>
              </a:solidFill>
              <a:tailEnd type="triangl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id="{BB5620AF-9DF0-4FB5-86BC-95A06A89C41E}"/>
              </a:ext>
            </a:extLst>
          </p:cNvPr>
          <p:cNvSpPr/>
          <p:nvPr/>
        </p:nvSpPr>
        <p:spPr>
          <a:xfrm>
            <a:off x="7124879" y="4370221"/>
            <a:ext cx="773567" cy="260498"/>
          </a:xfrm>
          <a:prstGeom prst="ellipse">
            <a:avLst/>
          </a:prstGeom>
          <a:solidFill>
            <a:schemeClr val="tx2">
              <a:lumMod val="75000"/>
              <a:alpha val="5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2AEEF782-7F49-4D39-9780-A158F5427971}"/>
              </a:ext>
            </a:extLst>
          </p:cNvPr>
          <p:cNvPicPr>
            <a:picLocks noChangeAspect="1"/>
          </p:cNvPicPr>
          <p:nvPr/>
        </p:nvPicPr>
        <p:blipFill>
          <a:blip r:embed="rId3"/>
          <a:stretch>
            <a:fillRect/>
          </a:stretch>
        </p:blipFill>
        <p:spPr>
          <a:xfrm>
            <a:off x="609600" y="1214350"/>
            <a:ext cx="4436531" cy="5099129"/>
          </a:xfrm>
          <a:prstGeom prst="rect">
            <a:avLst/>
          </a:prstGeom>
        </p:spPr>
      </p:pic>
      <p:sp>
        <p:nvSpPr>
          <p:cNvPr id="46" name="TextBox 45">
            <a:extLst>
              <a:ext uri="{FF2B5EF4-FFF2-40B4-BE49-F238E27FC236}">
                <a16:creationId xmlns:a16="http://schemas.microsoft.com/office/drawing/2014/main" id="{C55AB0F3-3580-4B8D-AF42-45CDB27A93DD}"/>
              </a:ext>
            </a:extLst>
          </p:cNvPr>
          <p:cNvSpPr txBox="1"/>
          <p:nvPr/>
        </p:nvSpPr>
        <p:spPr>
          <a:xfrm>
            <a:off x="8161405" y="968193"/>
            <a:ext cx="3543969" cy="461665"/>
          </a:xfrm>
          <a:prstGeom prst="rect">
            <a:avLst/>
          </a:prstGeom>
          <a:noFill/>
        </p:spPr>
        <p:txBody>
          <a:bodyPr wrap="square" rtlCol="0">
            <a:spAutoFit/>
          </a:bodyPr>
          <a:lstStyle/>
          <a:p>
            <a:r>
              <a:rPr lang="en-US" sz="2400"/>
              <a:t>(Tsamardinos et al., 2003b)</a:t>
            </a:r>
          </a:p>
        </p:txBody>
      </p:sp>
      <p:sp>
        <p:nvSpPr>
          <p:cNvPr id="48" name="Rectangular Callout 47"/>
          <p:cNvSpPr/>
          <p:nvPr/>
        </p:nvSpPr>
        <p:spPr>
          <a:xfrm>
            <a:off x="5709067" y="1317584"/>
            <a:ext cx="3070601" cy="1544424"/>
          </a:xfrm>
          <a:prstGeom prst="wedgeRectCallout">
            <a:avLst>
              <a:gd name="adj1" fmla="val -82976"/>
              <a:gd name="adj2" fmla="val 6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compute p-values with all other </a:t>
            </a:r>
            <a:r>
              <a:rPr lang="en-US" b="1" dirty="0"/>
              <a:t>remaining</a:t>
            </a:r>
            <a:r>
              <a:rPr lang="en-US" dirty="0"/>
              <a:t> features for each </a:t>
            </a:r>
            <a:r>
              <a:rPr lang="en-US" b="1" dirty="0"/>
              <a:t>new </a:t>
            </a:r>
            <a:r>
              <a:rPr lang="en-US" dirty="0"/>
              <a:t>subset of </a:t>
            </a:r>
            <a:r>
              <a:rPr lang="en-US" i="1" dirty="0"/>
              <a:t>S </a:t>
            </a:r>
            <a:r>
              <a:rPr lang="en-US" dirty="0"/>
              <a:t>of size </a:t>
            </a:r>
            <a:r>
              <a:rPr lang="en-US" i="1" dirty="0"/>
              <a:t>k</a:t>
            </a:r>
            <a:endParaRPr lang="en-US" dirty="0"/>
          </a:p>
        </p:txBody>
      </p:sp>
      <p:sp>
        <p:nvSpPr>
          <p:cNvPr id="7" name="TextBox 6"/>
          <p:cNvSpPr txBox="1"/>
          <p:nvPr/>
        </p:nvSpPr>
        <p:spPr>
          <a:xfrm>
            <a:off x="1133856" y="6437958"/>
            <a:ext cx="4902590" cy="369332"/>
          </a:xfrm>
          <a:prstGeom prst="rect">
            <a:avLst/>
          </a:prstGeom>
          <a:noFill/>
        </p:spPr>
        <p:txBody>
          <a:bodyPr wrap="square" rtlCol="0">
            <a:spAutoFit/>
          </a:bodyPr>
          <a:lstStyle/>
          <a:p>
            <a:r>
              <a:rPr lang="en-US" i="1" dirty="0"/>
              <a:t>k</a:t>
            </a:r>
            <a:r>
              <a:rPr lang="en-US" dirty="0"/>
              <a:t> = 2 in this example</a:t>
            </a:r>
          </a:p>
        </p:txBody>
      </p:sp>
      <p:sp>
        <p:nvSpPr>
          <p:cNvPr id="72" name="TextBox 71">
            <a:extLst>
              <a:ext uri="{FF2B5EF4-FFF2-40B4-BE49-F238E27FC236}">
                <a16:creationId xmlns:a16="http://schemas.microsoft.com/office/drawing/2014/main" id="{854FCBF0-5EB3-4754-8707-66EC60933DF5}"/>
              </a:ext>
            </a:extLst>
          </p:cNvPr>
          <p:cNvSpPr txBox="1"/>
          <p:nvPr/>
        </p:nvSpPr>
        <p:spPr>
          <a:xfrm>
            <a:off x="4174312" y="5318874"/>
            <a:ext cx="5263813" cy="923330"/>
          </a:xfrm>
          <a:prstGeom prst="rect">
            <a:avLst/>
          </a:prstGeom>
          <a:noFill/>
        </p:spPr>
        <p:txBody>
          <a:bodyPr wrap="none" rtlCol="0">
            <a:spAutoFit/>
          </a:bodyPr>
          <a:lstStyle/>
          <a:p>
            <a:r>
              <a:rPr lang="en-US" dirty="0"/>
              <a:t>End of forward phase:</a:t>
            </a:r>
          </a:p>
          <a:p>
            <a:r>
              <a:rPr lang="en-US" dirty="0"/>
              <a:t>False positives: </a:t>
            </a:r>
            <a:r>
              <a:rPr lang="en-US" dirty="0" err="1">
                <a:solidFill>
                  <a:schemeClr val="accent5"/>
                </a:solidFill>
              </a:rPr>
              <a:t>OtherCarCost</a:t>
            </a:r>
            <a:r>
              <a:rPr lang="en-US" dirty="0">
                <a:solidFill>
                  <a:schemeClr val="accent5"/>
                </a:solidFill>
              </a:rPr>
              <a:t>, </a:t>
            </a:r>
            <a:r>
              <a:rPr lang="en-US" dirty="0"/>
              <a:t>for k = 2 all white nodes</a:t>
            </a:r>
          </a:p>
          <a:p>
            <a:r>
              <a:rPr lang="en-US" dirty="0"/>
              <a:t>False negatives:  </a:t>
            </a:r>
            <a:r>
              <a:rPr lang="en-US" dirty="0">
                <a:solidFill>
                  <a:schemeClr val="accent2"/>
                </a:solidFill>
              </a:rPr>
              <a:t>Mileage, </a:t>
            </a:r>
            <a:r>
              <a:rPr lang="en-US" dirty="0" err="1">
                <a:solidFill>
                  <a:schemeClr val="accent2"/>
                </a:solidFill>
              </a:rPr>
              <a:t>VehicleYear</a:t>
            </a:r>
            <a:endParaRPr lang="el-GR" dirty="0">
              <a:solidFill>
                <a:schemeClr val="accent2"/>
              </a:solidFill>
            </a:endParaRPr>
          </a:p>
        </p:txBody>
      </p:sp>
    </p:spTree>
    <p:extLst>
      <p:ext uri="{BB962C8B-B14F-4D97-AF65-F5344CB8AC3E}">
        <p14:creationId xmlns:p14="http://schemas.microsoft.com/office/powerpoint/2010/main" val="391846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3" grpId="0" animBg="1"/>
      <p:bldP spid="76" grpId="0" animBg="1"/>
      <p:bldP spid="5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feature selection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Rectangle 7">
            <a:extLst>
              <a:ext uri="{FF2B5EF4-FFF2-40B4-BE49-F238E27FC236}">
                <a16:creationId xmlns:a16="http://schemas.microsoft.com/office/drawing/2014/main" id="{82B999C2-DB04-46C8-A94C-9537868C9B00}"/>
              </a:ext>
            </a:extLst>
          </p:cNvPr>
          <p:cNvSpPr/>
          <p:nvPr/>
        </p:nvSpPr>
        <p:spPr>
          <a:xfrm>
            <a:off x="1029181" y="1251926"/>
            <a:ext cx="3742468" cy="179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1" name="Left Brace 10">
            <a:extLst>
              <a:ext uri="{FF2B5EF4-FFF2-40B4-BE49-F238E27FC236}">
                <a16:creationId xmlns:a16="http://schemas.microsoft.com/office/drawing/2014/main" id="{04754B07-E7F5-4B66-943D-17194A216418}"/>
              </a:ext>
            </a:extLst>
          </p:cNvPr>
          <p:cNvSpPr/>
          <p:nvPr/>
        </p:nvSpPr>
        <p:spPr>
          <a:xfrm rot="10800000">
            <a:off x="4315103" y="1960980"/>
            <a:ext cx="142677" cy="921166"/>
          </a:xfrm>
          <a:prstGeom prst="leftBrace">
            <a:avLst>
              <a:gd name="adj1" fmla="val 598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2" name="Left Brace 11">
            <a:extLst>
              <a:ext uri="{FF2B5EF4-FFF2-40B4-BE49-F238E27FC236}">
                <a16:creationId xmlns:a16="http://schemas.microsoft.com/office/drawing/2014/main" id="{20D1EF4B-71A4-4479-A39D-FCAAD0CF77E3}"/>
              </a:ext>
            </a:extLst>
          </p:cNvPr>
          <p:cNvSpPr/>
          <p:nvPr/>
        </p:nvSpPr>
        <p:spPr>
          <a:xfrm rot="5400000">
            <a:off x="2505023" y="612549"/>
            <a:ext cx="186674" cy="1866101"/>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3" name="TextBox 10">
            <a:extLst>
              <a:ext uri="{FF2B5EF4-FFF2-40B4-BE49-F238E27FC236}">
                <a16:creationId xmlns:a16="http://schemas.microsoft.com/office/drawing/2014/main" id="{85D6F867-39A6-4E6B-B304-2AC591AF06E3}"/>
              </a:ext>
            </a:extLst>
          </p:cNvPr>
          <p:cNvSpPr txBox="1"/>
          <p:nvPr/>
        </p:nvSpPr>
        <p:spPr>
          <a:xfrm>
            <a:off x="2169396" y="1223333"/>
            <a:ext cx="857927"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predictors</a:t>
            </a:r>
            <a:endParaRPr lang="el-GR" sz="1200" dirty="0">
              <a:solidFill>
                <a:schemeClr val="bg2">
                  <a:lumMod val="25000"/>
                </a:schemeClr>
              </a:solidFill>
            </a:endParaRPr>
          </a:p>
        </p:txBody>
      </p:sp>
      <p:sp>
        <p:nvSpPr>
          <p:cNvPr id="14" name="TextBox 11">
            <a:extLst>
              <a:ext uri="{FF2B5EF4-FFF2-40B4-BE49-F238E27FC236}">
                <a16:creationId xmlns:a16="http://schemas.microsoft.com/office/drawing/2014/main" id="{96DE72FE-1FD9-4831-A203-CCB02BC897AE}"/>
              </a:ext>
            </a:extLst>
          </p:cNvPr>
          <p:cNvSpPr txBox="1"/>
          <p:nvPr/>
        </p:nvSpPr>
        <p:spPr>
          <a:xfrm rot="5400000">
            <a:off x="4198574" y="2283063"/>
            <a:ext cx="832279"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instances</a:t>
            </a:r>
            <a:endParaRPr lang="el-GR" sz="1200" dirty="0">
              <a:solidFill>
                <a:schemeClr val="bg2">
                  <a:lumMod val="25000"/>
                </a:schemeClr>
              </a:solidFill>
            </a:endParaRPr>
          </a:p>
        </p:txBody>
      </p:sp>
      <p:sp>
        <p:nvSpPr>
          <p:cNvPr id="15" name="TextBox 13">
            <a:extLst>
              <a:ext uri="{FF2B5EF4-FFF2-40B4-BE49-F238E27FC236}">
                <a16:creationId xmlns:a16="http://schemas.microsoft.com/office/drawing/2014/main" id="{A69CE48D-99DF-4863-8642-83748D9AFCE5}"/>
              </a:ext>
            </a:extLst>
          </p:cNvPr>
          <p:cNvSpPr txBox="1"/>
          <p:nvPr/>
        </p:nvSpPr>
        <p:spPr>
          <a:xfrm>
            <a:off x="950842" y="950208"/>
            <a:ext cx="1296893"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4"/>
                </a:solidFill>
                <a:latin typeface="Helvetica LT Std Light" pitchFamily="34" charset="0"/>
              </a:rPr>
              <a:t>Training data</a:t>
            </a:r>
            <a:endParaRPr lang="el-GR" sz="1400" b="1" dirty="0">
              <a:solidFill>
                <a:schemeClr val="accent4"/>
              </a:solidFill>
            </a:endParaRPr>
          </a:p>
        </p:txBody>
      </p:sp>
      <p:pic>
        <p:nvPicPr>
          <p:cNvPr id="22" name="Picture 21" descr="Αποτέλεσμα εικόνας για machine learning icon">
            <a:extLst>
              <a:ext uri="{FF2B5EF4-FFF2-40B4-BE49-F238E27FC236}">
                <a16:creationId xmlns:a16="http://schemas.microsoft.com/office/drawing/2014/main" id="{E8413039-0092-4BE1-A60A-7EED1EBA27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37476" y="1341571"/>
            <a:ext cx="542870" cy="542870"/>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Right 25">
            <a:extLst>
              <a:ext uri="{FF2B5EF4-FFF2-40B4-BE49-F238E27FC236}">
                <a16:creationId xmlns:a16="http://schemas.microsoft.com/office/drawing/2014/main" id="{ACE4D5C4-6AC4-40B8-8000-48C0FA8E37AE}"/>
              </a:ext>
            </a:extLst>
          </p:cNvPr>
          <p:cNvSpPr/>
          <p:nvPr/>
        </p:nvSpPr>
        <p:spPr>
          <a:xfrm>
            <a:off x="4934177" y="1860760"/>
            <a:ext cx="1734307" cy="78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solidFill>
                  <a:schemeClr val="accent6"/>
                </a:solidFill>
                <a:latin typeface="Times New Roman" panose="02020603050405020304" pitchFamily="18" charset="0"/>
                <a:cs typeface="Times New Roman" panose="02020603050405020304" pitchFamily="18" charset="0"/>
              </a:rPr>
              <a:t>f</a:t>
            </a:r>
            <a:endParaRPr lang="el-GR" dirty="0"/>
          </a:p>
        </p:txBody>
      </p:sp>
      <p:graphicFrame>
        <p:nvGraphicFramePr>
          <p:cNvPr id="35" name="Table 34">
            <a:extLst>
              <a:ext uri="{FF2B5EF4-FFF2-40B4-BE49-F238E27FC236}">
                <a16:creationId xmlns:a16="http://schemas.microsoft.com/office/drawing/2014/main" id="{CA359F75-4819-4F67-88FC-FCDE02E69EE2}"/>
              </a:ext>
            </a:extLst>
          </p:cNvPr>
          <p:cNvGraphicFramePr>
            <a:graphicFrameLocks noGrp="1"/>
          </p:cNvGraphicFramePr>
          <p:nvPr>
            <p:extLst>
              <p:ext uri="{D42A27DB-BD31-4B8C-83A1-F6EECF244321}">
                <p14:modId xmlns:p14="http://schemas.microsoft.com/office/powerpoint/2010/main" val="515070569"/>
              </p:ext>
            </p:extLst>
          </p:nvPr>
        </p:nvGraphicFramePr>
        <p:xfrm>
          <a:off x="1144071" y="1638250"/>
          <a:ext cx="3129915" cy="1295400"/>
        </p:xfrm>
        <a:graphic>
          <a:graphicData uri="http://schemas.openxmlformats.org/drawingml/2006/table">
            <a:tbl>
              <a:tblPr firstRow="1" bandRow="1">
                <a:tableStyleId>{5C22544A-7EE6-4342-B048-85BDC9FD1C3A}</a:tableStyleId>
              </a:tblPr>
              <a:tblGrid>
                <a:gridCol w="338455">
                  <a:extLst>
                    <a:ext uri="{9D8B030D-6E8A-4147-A177-3AD203B41FA5}">
                      <a16:colId xmlns:a16="http://schemas.microsoft.com/office/drawing/2014/main" val="3242402755"/>
                    </a:ext>
                  </a:extLst>
                </a:gridCol>
                <a:gridCol w="357505">
                  <a:extLst>
                    <a:ext uri="{9D8B030D-6E8A-4147-A177-3AD203B41FA5}">
                      <a16:colId xmlns:a16="http://schemas.microsoft.com/office/drawing/2014/main" val="745025240"/>
                    </a:ext>
                  </a:extLst>
                </a:gridCol>
                <a:gridCol w="314642">
                  <a:extLst>
                    <a:ext uri="{9D8B030D-6E8A-4147-A177-3AD203B41FA5}">
                      <a16:colId xmlns:a16="http://schemas.microsoft.com/office/drawing/2014/main" val="4245846916"/>
                    </a:ext>
                  </a:extLst>
                </a:gridCol>
                <a:gridCol w="392430">
                  <a:extLst>
                    <a:ext uri="{9D8B030D-6E8A-4147-A177-3AD203B41FA5}">
                      <a16:colId xmlns:a16="http://schemas.microsoft.com/office/drawing/2014/main" val="3080449519"/>
                    </a:ext>
                  </a:extLst>
                </a:gridCol>
                <a:gridCol w="463867">
                  <a:extLst>
                    <a:ext uri="{9D8B030D-6E8A-4147-A177-3AD203B41FA5}">
                      <a16:colId xmlns:a16="http://schemas.microsoft.com/office/drawing/2014/main" val="3212609166"/>
                    </a:ext>
                  </a:extLst>
                </a:gridCol>
                <a:gridCol w="352743">
                  <a:extLst>
                    <a:ext uri="{9D8B030D-6E8A-4147-A177-3AD203B41FA5}">
                      <a16:colId xmlns:a16="http://schemas.microsoft.com/office/drawing/2014/main" val="13113959"/>
                    </a:ext>
                  </a:extLst>
                </a:gridCol>
                <a:gridCol w="343218">
                  <a:extLst>
                    <a:ext uri="{9D8B030D-6E8A-4147-A177-3AD203B41FA5}">
                      <a16:colId xmlns:a16="http://schemas.microsoft.com/office/drawing/2014/main" val="3036692337"/>
                    </a:ext>
                  </a:extLst>
                </a:gridCol>
                <a:gridCol w="567055">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1</a:t>
                      </a:r>
                      <a:endParaRPr lang="el-GR" sz="1100" i="1" baseline="-25000" dirty="0"/>
                    </a:p>
                  </a:txBody>
                  <a:tcPr anchor="ctr"/>
                </a:tc>
                <a:tc>
                  <a:txBody>
                    <a:bodyPr/>
                    <a:lstStyle/>
                    <a:p>
                      <a:pPr algn="ctr"/>
                      <a:r>
                        <a:rPr lang="en-US" sz="1100" dirty="0"/>
                        <a:t>x</a:t>
                      </a:r>
                      <a:r>
                        <a:rPr lang="en-US" sz="1100" i="1" baseline="-25000" dirty="0"/>
                        <a:t>2</a:t>
                      </a:r>
                      <a:endParaRPr lang="el-GR" sz="1100" i="1" baseline="-250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a:t>….</a:t>
                      </a:r>
                      <a:endParaRPr lang="el-GR" sz="11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10" name="Rectangle 9">
            <a:extLst>
              <a:ext uri="{FF2B5EF4-FFF2-40B4-BE49-F238E27FC236}">
                <a16:creationId xmlns:a16="http://schemas.microsoft.com/office/drawing/2014/main" id="{2E425A63-C6BF-4FF7-8B2B-46AE00FCA74D}"/>
              </a:ext>
            </a:extLst>
          </p:cNvPr>
          <p:cNvSpPr/>
          <p:nvPr/>
        </p:nvSpPr>
        <p:spPr>
          <a:xfrm>
            <a:off x="3686553" y="1646914"/>
            <a:ext cx="587433" cy="128673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36" name="Rectangle 35">
            <a:extLst>
              <a:ext uri="{FF2B5EF4-FFF2-40B4-BE49-F238E27FC236}">
                <a16:creationId xmlns:a16="http://schemas.microsoft.com/office/drawing/2014/main" id="{7771CDA6-753D-4E14-AF44-67E15C3272B2}"/>
              </a:ext>
            </a:extLst>
          </p:cNvPr>
          <p:cNvSpPr/>
          <p:nvPr/>
        </p:nvSpPr>
        <p:spPr>
          <a:xfrm>
            <a:off x="6744763" y="1247105"/>
            <a:ext cx="3988809" cy="179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37" name="TextBox 13">
            <a:extLst>
              <a:ext uri="{FF2B5EF4-FFF2-40B4-BE49-F238E27FC236}">
                <a16:creationId xmlns:a16="http://schemas.microsoft.com/office/drawing/2014/main" id="{1B2C5E6E-BB8D-4C28-BB2A-925A99D050CA}"/>
              </a:ext>
            </a:extLst>
          </p:cNvPr>
          <p:cNvSpPr txBox="1"/>
          <p:nvPr/>
        </p:nvSpPr>
        <p:spPr>
          <a:xfrm>
            <a:off x="6666425" y="915556"/>
            <a:ext cx="700833"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4"/>
                </a:solidFill>
                <a:latin typeface="Helvetica LT Std Light" pitchFamily="34" charset="0"/>
              </a:rPr>
              <a:t>Model</a:t>
            </a:r>
            <a:endParaRPr lang="el-GR" sz="1400" b="1" dirty="0">
              <a:solidFill>
                <a:schemeClr val="accent4"/>
              </a:solidFill>
            </a:endParaRPr>
          </a:p>
        </p:txBody>
      </p:sp>
      <p:sp>
        <p:nvSpPr>
          <p:cNvPr id="40" name="Oval 39">
            <a:extLst>
              <a:ext uri="{FF2B5EF4-FFF2-40B4-BE49-F238E27FC236}">
                <a16:creationId xmlns:a16="http://schemas.microsoft.com/office/drawing/2014/main" id="{557E8552-B55F-4259-880B-DC2A53DBF08C}"/>
              </a:ext>
            </a:extLst>
          </p:cNvPr>
          <p:cNvSpPr/>
          <p:nvPr/>
        </p:nvSpPr>
        <p:spPr>
          <a:xfrm>
            <a:off x="8624600" y="146251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chemeClr val="bg1"/>
                </a:solidFill>
              </a:rPr>
              <a:t>x</a:t>
            </a:r>
            <a:r>
              <a:rPr lang="en-US" sz="500" b="1" dirty="0">
                <a:solidFill>
                  <a:schemeClr val="bg1"/>
                </a:solidFill>
              </a:rPr>
              <a:t>6</a:t>
            </a:r>
            <a:endParaRPr lang="el-GR" sz="800" b="1" dirty="0">
              <a:solidFill>
                <a:schemeClr val="bg1"/>
              </a:solidFill>
            </a:endParaRPr>
          </a:p>
        </p:txBody>
      </p:sp>
      <p:sp>
        <p:nvSpPr>
          <p:cNvPr id="41" name="Oval 40">
            <a:extLst>
              <a:ext uri="{FF2B5EF4-FFF2-40B4-BE49-F238E27FC236}">
                <a16:creationId xmlns:a16="http://schemas.microsoft.com/office/drawing/2014/main" id="{5759A8E7-2EF2-47FC-9794-CBE431DF926B}"/>
              </a:ext>
            </a:extLst>
          </p:cNvPr>
          <p:cNvSpPr/>
          <p:nvPr/>
        </p:nvSpPr>
        <p:spPr>
          <a:xfrm>
            <a:off x="9571940" y="178873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8</a:t>
            </a:r>
            <a:endParaRPr lang="el-GR" sz="800" b="1" dirty="0">
              <a:solidFill>
                <a:srgbClr val="FFFFFF"/>
              </a:solidFill>
            </a:endParaRPr>
          </a:p>
        </p:txBody>
      </p:sp>
      <p:sp>
        <p:nvSpPr>
          <p:cNvPr id="42" name="Oval 41">
            <a:extLst>
              <a:ext uri="{FF2B5EF4-FFF2-40B4-BE49-F238E27FC236}">
                <a16:creationId xmlns:a16="http://schemas.microsoft.com/office/drawing/2014/main" id="{7E8744F7-5B61-4D20-99D9-C4D09941A39F}"/>
              </a:ext>
            </a:extLst>
          </p:cNvPr>
          <p:cNvSpPr/>
          <p:nvPr/>
        </p:nvSpPr>
        <p:spPr>
          <a:xfrm>
            <a:off x="7627851" y="178873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4</a:t>
            </a:r>
            <a:endParaRPr lang="el-GR" sz="800" b="1" dirty="0">
              <a:solidFill>
                <a:srgbClr val="FFFFFF"/>
              </a:solidFill>
            </a:endParaRPr>
          </a:p>
        </p:txBody>
      </p:sp>
      <p:sp>
        <p:nvSpPr>
          <p:cNvPr id="43" name="Oval 42">
            <a:extLst>
              <a:ext uri="{FF2B5EF4-FFF2-40B4-BE49-F238E27FC236}">
                <a16:creationId xmlns:a16="http://schemas.microsoft.com/office/drawing/2014/main" id="{672E0F61-6D4F-4400-A950-40503A87E101}"/>
              </a:ext>
            </a:extLst>
          </p:cNvPr>
          <p:cNvSpPr/>
          <p:nvPr/>
        </p:nvSpPr>
        <p:spPr>
          <a:xfrm>
            <a:off x="7183034" y="211966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t>x</a:t>
            </a:r>
            <a:r>
              <a:rPr lang="en-US" sz="500" b="1" dirty="0"/>
              <a:t>5</a:t>
            </a:r>
            <a:endParaRPr lang="el-GR" sz="800" b="1" dirty="0"/>
          </a:p>
        </p:txBody>
      </p:sp>
      <p:sp>
        <p:nvSpPr>
          <p:cNvPr id="44" name="Oval 43">
            <a:extLst>
              <a:ext uri="{FF2B5EF4-FFF2-40B4-BE49-F238E27FC236}">
                <a16:creationId xmlns:a16="http://schemas.microsoft.com/office/drawing/2014/main" id="{D4E1EBEC-4BD4-4B77-94FF-8DA232C72574}"/>
              </a:ext>
            </a:extLst>
          </p:cNvPr>
          <p:cNvSpPr/>
          <p:nvPr/>
        </p:nvSpPr>
        <p:spPr>
          <a:xfrm>
            <a:off x="8151890" y="211966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84</a:t>
            </a:r>
            <a:endParaRPr lang="el-GR" sz="500" b="1" dirty="0">
              <a:solidFill>
                <a:srgbClr val="FFFFFF"/>
              </a:solidFill>
            </a:endParaRPr>
          </a:p>
        </p:txBody>
      </p:sp>
      <p:sp>
        <p:nvSpPr>
          <p:cNvPr id="45" name="Oval 44">
            <a:extLst>
              <a:ext uri="{FF2B5EF4-FFF2-40B4-BE49-F238E27FC236}">
                <a16:creationId xmlns:a16="http://schemas.microsoft.com/office/drawing/2014/main" id="{DB966339-5E35-43BC-A477-E6B95B906564}"/>
              </a:ext>
            </a:extLst>
          </p:cNvPr>
          <p:cNvSpPr/>
          <p:nvPr/>
        </p:nvSpPr>
        <p:spPr>
          <a:xfrm>
            <a:off x="10089602" y="211966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rgbClr val="FFFFFF"/>
                </a:solidFill>
              </a:rPr>
              <a:t>x</a:t>
            </a:r>
            <a:r>
              <a:rPr lang="en-US" sz="500" b="1" dirty="0">
                <a:solidFill>
                  <a:srgbClr val="FFFFFF"/>
                </a:solidFill>
              </a:rPr>
              <a:t>9</a:t>
            </a:r>
            <a:endParaRPr lang="el-GR" dirty="0"/>
          </a:p>
        </p:txBody>
      </p:sp>
      <p:sp>
        <p:nvSpPr>
          <p:cNvPr id="46" name="Oval 45">
            <a:extLst>
              <a:ext uri="{FF2B5EF4-FFF2-40B4-BE49-F238E27FC236}">
                <a16:creationId xmlns:a16="http://schemas.microsoft.com/office/drawing/2014/main" id="{DFBCAE36-6421-4C47-BF65-DA0589DE1279}"/>
              </a:ext>
            </a:extLst>
          </p:cNvPr>
          <p:cNvSpPr/>
          <p:nvPr/>
        </p:nvSpPr>
        <p:spPr>
          <a:xfrm>
            <a:off x="9120746" y="211966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3</a:t>
            </a:r>
            <a:endParaRPr lang="el-GR" b="1" dirty="0">
              <a:solidFill>
                <a:srgbClr val="FFFFFF"/>
              </a:solidFill>
            </a:endParaRPr>
          </a:p>
        </p:txBody>
      </p:sp>
      <p:sp>
        <p:nvSpPr>
          <p:cNvPr id="47" name="Oval 46">
            <a:extLst>
              <a:ext uri="{FF2B5EF4-FFF2-40B4-BE49-F238E27FC236}">
                <a16:creationId xmlns:a16="http://schemas.microsoft.com/office/drawing/2014/main" id="{C32C9B4E-BECF-4D26-8C8C-9267B60ED0E8}"/>
              </a:ext>
            </a:extLst>
          </p:cNvPr>
          <p:cNvSpPr/>
          <p:nvPr/>
        </p:nvSpPr>
        <p:spPr>
          <a:xfrm>
            <a:off x="692731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t>x</a:t>
            </a:r>
            <a:r>
              <a:rPr lang="en-US" sz="500" b="1" dirty="0"/>
              <a:t>32</a:t>
            </a:r>
            <a:endParaRPr lang="el-GR" sz="500" b="1" dirty="0"/>
          </a:p>
        </p:txBody>
      </p:sp>
      <p:sp>
        <p:nvSpPr>
          <p:cNvPr id="48" name="Oval 47">
            <a:extLst>
              <a:ext uri="{FF2B5EF4-FFF2-40B4-BE49-F238E27FC236}">
                <a16:creationId xmlns:a16="http://schemas.microsoft.com/office/drawing/2014/main" id="{F3551404-6724-454F-910F-DC4A77E13404}"/>
              </a:ext>
            </a:extLst>
          </p:cNvPr>
          <p:cNvSpPr/>
          <p:nvPr/>
        </p:nvSpPr>
        <p:spPr>
          <a:xfrm>
            <a:off x="741520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t>x</a:t>
            </a:r>
            <a:r>
              <a:rPr lang="en-US" sz="400" b="1" dirty="0"/>
              <a:t>64</a:t>
            </a:r>
            <a:endParaRPr lang="el-GR" sz="800" b="1" dirty="0"/>
          </a:p>
        </p:txBody>
      </p:sp>
      <p:sp>
        <p:nvSpPr>
          <p:cNvPr id="49" name="Oval 48">
            <a:extLst>
              <a:ext uri="{FF2B5EF4-FFF2-40B4-BE49-F238E27FC236}">
                <a16:creationId xmlns:a16="http://schemas.microsoft.com/office/drawing/2014/main" id="{43FA7970-5C3D-45F4-92D5-C1F1F61422E9}"/>
              </a:ext>
            </a:extLst>
          </p:cNvPr>
          <p:cNvSpPr/>
          <p:nvPr/>
        </p:nvSpPr>
        <p:spPr>
          <a:xfrm>
            <a:off x="839098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rgbClr val="FFFFFF"/>
                </a:solidFill>
              </a:rPr>
              <a:t>x</a:t>
            </a:r>
            <a:r>
              <a:rPr lang="en-US" sz="500" b="1" dirty="0">
                <a:solidFill>
                  <a:srgbClr val="FFFFFF"/>
                </a:solidFill>
              </a:rPr>
              <a:t>41</a:t>
            </a:r>
            <a:endParaRPr lang="el-GR" dirty="0"/>
          </a:p>
        </p:txBody>
      </p:sp>
      <p:sp>
        <p:nvSpPr>
          <p:cNvPr id="50" name="Oval 49">
            <a:extLst>
              <a:ext uri="{FF2B5EF4-FFF2-40B4-BE49-F238E27FC236}">
                <a16:creationId xmlns:a16="http://schemas.microsoft.com/office/drawing/2014/main" id="{D030E57F-394A-4F41-8F7A-E62CDBA9178D}"/>
              </a:ext>
            </a:extLst>
          </p:cNvPr>
          <p:cNvSpPr/>
          <p:nvPr/>
        </p:nvSpPr>
        <p:spPr>
          <a:xfrm>
            <a:off x="790309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t>x</a:t>
            </a:r>
            <a:r>
              <a:rPr lang="en-US" sz="500" b="1" dirty="0"/>
              <a:t>87</a:t>
            </a:r>
            <a:endParaRPr lang="el-GR" b="1" dirty="0"/>
          </a:p>
        </p:txBody>
      </p:sp>
      <p:sp>
        <p:nvSpPr>
          <p:cNvPr id="51" name="Oval 50">
            <a:extLst>
              <a:ext uri="{FF2B5EF4-FFF2-40B4-BE49-F238E27FC236}">
                <a16:creationId xmlns:a16="http://schemas.microsoft.com/office/drawing/2014/main" id="{4C36C5E7-4F1E-4C5F-9C82-577D1CE62919}"/>
              </a:ext>
            </a:extLst>
          </p:cNvPr>
          <p:cNvSpPr/>
          <p:nvPr/>
        </p:nvSpPr>
        <p:spPr>
          <a:xfrm>
            <a:off x="887887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rgbClr val="FFFFFF"/>
                </a:solidFill>
              </a:rPr>
              <a:t>x</a:t>
            </a:r>
            <a:r>
              <a:rPr lang="en-US" sz="500" b="1" dirty="0">
                <a:solidFill>
                  <a:srgbClr val="FFFFFF"/>
                </a:solidFill>
              </a:rPr>
              <a:t>22</a:t>
            </a:r>
            <a:endParaRPr lang="el-GR" dirty="0"/>
          </a:p>
        </p:txBody>
      </p:sp>
      <p:sp>
        <p:nvSpPr>
          <p:cNvPr id="52" name="Oval 51">
            <a:extLst>
              <a:ext uri="{FF2B5EF4-FFF2-40B4-BE49-F238E27FC236}">
                <a16:creationId xmlns:a16="http://schemas.microsoft.com/office/drawing/2014/main" id="{92291B6C-7D65-4E79-A9FF-B17419DC6F8A}"/>
              </a:ext>
            </a:extLst>
          </p:cNvPr>
          <p:cNvSpPr/>
          <p:nvPr/>
        </p:nvSpPr>
        <p:spPr>
          <a:xfrm>
            <a:off x="936676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rgbClr val="FFFFFF"/>
                </a:solidFill>
              </a:rPr>
              <a:t>x</a:t>
            </a:r>
            <a:r>
              <a:rPr lang="en-US" sz="500" b="1" dirty="0">
                <a:solidFill>
                  <a:srgbClr val="FFFFFF"/>
                </a:solidFill>
              </a:rPr>
              <a:t>33</a:t>
            </a:r>
            <a:endParaRPr lang="el-GR" dirty="0"/>
          </a:p>
        </p:txBody>
      </p:sp>
      <p:sp>
        <p:nvSpPr>
          <p:cNvPr id="55" name="Oval 54">
            <a:extLst>
              <a:ext uri="{FF2B5EF4-FFF2-40B4-BE49-F238E27FC236}">
                <a16:creationId xmlns:a16="http://schemas.microsoft.com/office/drawing/2014/main" id="{EC24F832-CA46-4749-B8F6-071CC28DDC30}"/>
              </a:ext>
            </a:extLst>
          </p:cNvPr>
          <p:cNvSpPr/>
          <p:nvPr/>
        </p:nvSpPr>
        <p:spPr>
          <a:xfrm>
            <a:off x="6792379"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56" name="Oval 55">
            <a:extLst>
              <a:ext uri="{FF2B5EF4-FFF2-40B4-BE49-F238E27FC236}">
                <a16:creationId xmlns:a16="http://schemas.microsoft.com/office/drawing/2014/main" id="{B6AC5B0D-8218-4FA4-8672-BA6740C48E42}"/>
              </a:ext>
            </a:extLst>
          </p:cNvPr>
          <p:cNvSpPr/>
          <p:nvPr/>
        </p:nvSpPr>
        <p:spPr>
          <a:xfrm>
            <a:off x="7037162"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sp>
        <p:nvSpPr>
          <p:cNvPr id="57" name="Oval 56">
            <a:extLst>
              <a:ext uri="{FF2B5EF4-FFF2-40B4-BE49-F238E27FC236}">
                <a16:creationId xmlns:a16="http://schemas.microsoft.com/office/drawing/2014/main" id="{1EC9EEB1-0A20-4189-B0A1-6BB597CC6EF7}"/>
              </a:ext>
            </a:extLst>
          </p:cNvPr>
          <p:cNvSpPr/>
          <p:nvPr/>
        </p:nvSpPr>
        <p:spPr>
          <a:xfrm>
            <a:off x="7526728"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sp>
        <p:nvSpPr>
          <p:cNvPr id="58" name="Oval 57">
            <a:extLst>
              <a:ext uri="{FF2B5EF4-FFF2-40B4-BE49-F238E27FC236}">
                <a16:creationId xmlns:a16="http://schemas.microsoft.com/office/drawing/2014/main" id="{B9D337FD-9905-41BE-A43D-D43FE2BC7203}"/>
              </a:ext>
            </a:extLst>
          </p:cNvPr>
          <p:cNvSpPr/>
          <p:nvPr/>
        </p:nvSpPr>
        <p:spPr>
          <a:xfrm>
            <a:off x="7281945"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59" name="Oval 58">
            <a:extLst>
              <a:ext uri="{FF2B5EF4-FFF2-40B4-BE49-F238E27FC236}">
                <a16:creationId xmlns:a16="http://schemas.microsoft.com/office/drawing/2014/main" id="{702BD032-AA73-49B8-98C8-272EB2558516}"/>
              </a:ext>
            </a:extLst>
          </p:cNvPr>
          <p:cNvSpPr/>
          <p:nvPr/>
        </p:nvSpPr>
        <p:spPr>
          <a:xfrm>
            <a:off x="7771511"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60" name="Oval 59">
            <a:extLst>
              <a:ext uri="{FF2B5EF4-FFF2-40B4-BE49-F238E27FC236}">
                <a16:creationId xmlns:a16="http://schemas.microsoft.com/office/drawing/2014/main" id="{71EAE2B4-85E7-43B0-8A9D-1D866F19E027}"/>
              </a:ext>
            </a:extLst>
          </p:cNvPr>
          <p:cNvSpPr/>
          <p:nvPr/>
        </p:nvSpPr>
        <p:spPr>
          <a:xfrm>
            <a:off x="8016294"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sp>
        <p:nvSpPr>
          <p:cNvPr id="61" name="Oval 60">
            <a:extLst>
              <a:ext uri="{FF2B5EF4-FFF2-40B4-BE49-F238E27FC236}">
                <a16:creationId xmlns:a16="http://schemas.microsoft.com/office/drawing/2014/main" id="{6C66B220-EF44-43D1-B739-3427C89AB56B}"/>
              </a:ext>
            </a:extLst>
          </p:cNvPr>
          <p:cNvSpPr/>
          <p:nvPr/>
        </p:nvSpPr>
        <p:spPr>
          <a:xfrm>
            <a:off x="8261077"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62" name="Oval 61">
            <a:extLst>
              <a:ext uri="{FF2B5EF4-FFF2-40B4-BE49-F238E27FC236}">
                <a16:creationId xmlns:a16="http://schemas.microsoft.com/office/drawing/2014/main" id="{9D431359-14A4-4928-A3C5-D7F0696EF023}"/>
              </a:ext>
            </a:extLst>
          </p:cNvPr>
          <p:cNvSpPr/>
          <p:nvPr/>
        </p:nvSpPr>
        <p:spPr>
          <a:xfrm>
            <a:off x="8505860"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sp>
        <p:nvSpPr>
          <p:cNvPr id="63" name="Oval 62">
            <a:extLst>
              <a:ext uri="{FF2B5EF4-FFF2-40B4-BE49-F238E27FC236}">
                <a16:creationId xmlns:a16="http://schemas.microsoft.com/office/drawing/2014/main" id="{BD53270E-1DDF-42CE-B031-28D1A82AD0E6}"/>
              </a:ext>
            </a:extLst>
          </p:cNvPr>
          <p:cNvSpPr/>
          <p:nvPr/>
        </p:nvSpPr>
        <p:spPr>
          <a:xfrm>
            <a:off x="8995426"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sp>
        <p:nvSpPr>
          <p:cNvPr id="64" name="Oval 63">
            <a:extLst>
              <a:ext uri="{FF2B5EF4-FFF2-40B4-BE49-F238E27FC236}">
                <a16:creationId xmlns:a16="http://schemas.microsoft.com/office/drawing/2014/main" id="{F4F62FCD-6D39-4F5C-B4EA-6381453E2920}"/>
              </a:ext>
            </a:extLst>
          </p:cNvPr>
          <p:cNvSpPr/>
          <p:nvPr/>
        </p:nvSpPr>
        <p:spPr>
          <a:xfrm>
            <a:off x="8750643"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65" name="Oval 64">
            <a:extLst>
              <a:ext uri="{FF2B5EF4-FFF2-40B4-BE49-F238E27FC236}">
                <a16:creationId xmlns:a16="http://schemas.microsoft.com/office/drawing/2014/main" id="{47CE66AD-C37C-4F6C-85E0-6A053CBA5B54}"/>
              </a:ext>
            </a:extLst>
          </p:cNvPr>
          <p:cNvSpPr/>
          <p:nvPr/>
        </p:nvSpPr>
        <p:spPr>
          <a:xfrm>
            <a:off x="9240209"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66" name="Oval 65">
            <a:extLst>
              <a:ext uri="{FF2B5EF4-FFF2-40B4-BE49-F238E27FC236}">
                <a16:creationId xmlns:a16="http://schemas.microsoft.com/office/drawing/2014/main" id="{E01AEE70-D555-431E-9D11-FFFAFC5F3195}"/>
              </a:ext>
            </a:extLst>
          </p:cNvPr>
          <p:cNvSpPr/>
          <p:nvPr/>
        </p:nvSpPr>
        <p:spPr>
          <a:xfrm>
            <a:off x="9484992"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cxnSp>
        <p:nvCxnSpPr>
          <p:cNvPr id="68" name="Straight Connector 67">
            <a:extLst>
              <a:ext uri="{FF2B5EF4-FFF2-40B4-BE49-F238E27FC236}">
                <a16:creationId xmlns:a16="http://schemas.microsoft.com/office/drawing/2014/main" id="{797F3231-E0BE-4617-AEE3-00DEC56DBA5A}"/>
              </a:ext>
            </a:extLst>
          </p:cNvPr>
          <p:cNvCxnSpPr>
            <a:cxnSpLocks/>
            <a:stCxn id="40" idx="2"/>
            <a:endCxn id="42" idx="7"/>
          </p:cNvCxnSpPr>
          <p:nvPr/>
        </p:nvCxnSpPr>
        <p:spPr>
          <a:xfrm flipH="1">
            <a:off x="7781491" y="1552516"/>
            <a:ext cx="843109" cy="262575"/>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C64290-2E1C-4892-AF76-6320A4539924}"/>
              </a:ext>
            </a:extLst>
          </p:cNvPr>
          <p:cNvCxnSpPr>
            <a:cxnSpLocks/>
            <a:stCxn id="40" idx="6"/>
            <a:endCxn id="41" idx="1"/>
          </p:cNvCxnSpPr>
          <p:nvPr/>
        </p:nvCxnSpPr>
        <p:spPr>
          <a:xfrm>
            <a:off x="8804600" y="1552516"/>
            <a:ext cx="793700" cy="262575"/>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8A8874-0EB4-45DD-BF8C-EF9F6627F153}"/>
              </a:ext>
            </a:extLst>
          </p:cNvPr>
          <p:cNvCxnSpPr>
            <a:cxnSpLocks/>
            <a:stCxn id="42" idx="2"/>
            <a:endCxn id="43" idx="0"/>
          </p:cNvCxnSpPr>
          <p:nvPr/>
        </p:nvCxnSpPr>
        <p:spPr>
          <a:xfrm flipH="1">
            <a:off x="7273034" y="1878731"/>
            <a:ext cx="354817" cy="240937"/>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EF67445-8701-4DCD-A705-0CB212016C33}"/>
              </a:ext>
            </a:extLst>
          </p:cNvPr>
          <p:cNvCxnSpPr>
            <a:cxnSpLocks/>
            <a:stCxn id="42" idx="6"/>
            <a:endCxn id="44" idx="0"/>
          </p:cNvCxnSpPr>
          <p:nvPr/>
        </p:nvCxnSpPr>
        <p:spPr>
          <a:xfrm>
            <a:off x="7807851" y="1878731"/>
            <a:ext cx="434039" cy="240937"/>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D919A8-2CD2-4E67-836C-2274B4D87C94}"/>
              </a:ext>
            </a:extLst>
          </p:cNvPr>
          <p:cNvCxnSpPr>
            <a:cxnSpLocks/>
            <a:stCxn id="41" idx="2"/>
            <a:endCxn id="46" idx="0"/>
          </p:cNvCxnSpPr>
          <p:nvPr/>
        </p:nvCxnSpPr>
        <p:spPr>
          <a:xfrm flipH="1">
            <a:off x="9210746" y="1878731"/>
            <a:ext cx="361194" cy="240937"/>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0321BDB-486A-4D22-A719-47AE4A75CCD6}"/>
              </a:ext>
            </a:extLst>
          </p:cNvPr>
          <p:cNvCxnSpPr>
            <a:cxnSpLocks/>
            <a:stCxn id="41" idx="6"/>
            <a:endCxn id="45" idx="0"/>
          </p:cNvCxnSpPr>
          <p:nvPr/>
        </p:nvCxnSpPr>
        <p:spPr>
          <a:xfrm>
            <a:off x="9751940" y="1878731"/>
            <a:ext cx="427662" cy="240937"/>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98F02651-7232-491E-8F66-3AF0A441ABAC}"/>
              </a:ext>
            </a:extLst>
          </p:cNvPr>
          <p:cNvSpPr/>
          <p:nvPr/>
        </p:nvSpPr>
        <p:spPr>
          <a:xfrm>
            <a:off x="9854655"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rgbClr val="FFFFFF"/>
                </a:solidFill>
              </a:rPr>
              <a:t>x</a:t>
            </a:r>
            <a:r>
              <a:rPr lang="en-US" sz="500" b="1" dirty="0">
                <a:solidFill>
                  <a:srgbClr val="FFFFFF"/>
                </a:solidFill>
              </a:rPr>
              <a:t>24</a:t>
            </a:r>
            <a:endParaRPr lang="el-GR" dirty="0"/>
          </a:p>
        </p:txBody>
      </p:sp>
      <p:sp>
        <p:nvSpPr>
          <p:cNvPr id="87" name="Oval 86">
            <a:extLst>
              <a:ext uri="{FF2B5EF4-FFF2-40B4-BE49-F238E27FC236}">
                <a16:creationId xmlns:a16="http://schemas.microsoft.com/office/drawing/2014/main" id="{E54E8C5D-1EFF-46EA-B45B-04A7EB62B360}"/>
              </a:ext>
            </a:extLst>
          </p:cNvPr>
          <p:cNvSpPr/>
          <p:nvPr/>
        </p:nvSpPr>
        <p:spPr>
          <a:xfrm>
            <a:off x="10342547" y="24304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solidFill>
                  <a:srgbClr val="FFFFFF"/>
                </a:solidFill>
              </a:rPr>
              <a:t>x</a:t>
            </a:r>
            <a:r>
              <a:rPr lang="en-US" sz="500" b="1" dirty="0">
                <a:solidFill>
                  <a:srgbClr val="FFFFFF"/>
                </a:solidFill>
              </a:rPr>
              <a:t>38</a:t>
            </a:r>
            <a:endParaRPr lang="el-GR" dirty="0"/>
          </a:p>
        </p:txBody>
      </p:sp>
      <p:cxnSp>
        <p:nvCxnSpPr>
          <p:cNvPr id="89" name="Straight Connector 88">
            <a:extLst>
              <a:ext uri="{FF2B5EF4-FFF2-40B4-BE49-F238E27FC236}">
                <a16:creationId xmlns:a16="http://schemas.microsoft.com/office/drawing/2014/main" id="{422EF46F-575B-4261-8524-C7503DFD7E5C}"/>
              </a:ext>
            </a:extLst>
          </p:cNvPr>
          <p:cNvCxnSpPr>
            <a:stCxn id="43" idx="3"/>
            <a:endCxn id="47" idx="0"/>
          </p:cNvCxnSpPr>
          <p:nvPr/>
        </p:nvCxnSpPr>
        <p:spPr>
          <a:xfrm flipH="1">
            <a:off x="7017315" y="2273308"/>
            <a:ext cx="192079" cy="157101"/>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72D8136-CDF9-4724-8D08-6618295FFB54}"/>
              </a:ext>
            </a:extLst>
          </p:cNvPr>
          <p:cNvCxnSpPr>
            <a:cxnSpLocks/>
            <a:stCxn id="43" idx="5"/>
            <a:endCxn id="48" idx="0"/>
          </p:cNvCxnSpPr>
          <p:nvPr/>
        </p:nvCxnSpPr>
        <p:spPr>
          <a:xfrm>
            <a:off x="7336674" y="2273308"/>
            <a:ext cx="168531" cy="157101"/>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A973C8B-7F4E-4616-B92F-59412FE25624}"/>
              </a:ext>
            </a:extLst>
          </p:cNvPr>
          <p:cNvCxnSpPr>
            <a:stCxn id="44" idx="3"/>
            <a:endCxn id="50" idx="0"/>
          </p:cNvCxnSpPr>
          <p:nvPr/>
        </p:nvCxnSpPr>
        <p:spPr>
          <a:xfrm flipH="1">
            <a:off x="7993095" y="2273308"/>
            <a:ext cx="185155" cy="15710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45416EE-8416-4A29-8DFE-F67C16A9D669}"/>
              </a:ext>
            </a:extLst>
          </p:cNvPr>
          <p:cNvCxnSpPr>
            <a:cxnSpLocks/>
            <a:stCxn id="44" idx="5"/>
            <a:endCxn id="49" idx="0"/>
          </p:cNvCxnSpPr>
          <p:nvPr/>
        </p:nvCxnSpPr>
        <p:spPr>
          <a:xfrm>
            <a:off x="8305530" y="2273308"/>
            <a:ext cx="175455" cy="15710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755071-AF77-4596-944F-D82E019BA58E}"/>
              </a:ext>
            </a:extLst>
          </p:cNvPr>
          <p:cNvCxnSpPr>
            <a:cxnSpLocks/>
            <a:stCxn id="46" idx="3"/>
            <a:endCxn id="51" idx="0"/>
          </p:cNvCxnSpPr>
          <p:nvPr/>
        </p:nvCxnSpPr>
        <p:spPr>
          <a:xfrm flipH="1">
            <a:off x="8968875" y="2273308"/>
            <a:ext cx="178231" cy="157101"/>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03FB04E-4031-4149-9C40-0B79E39DB362}"/>
              </a:ext>
            </a:extLst>
          </p:cNvPr>
          <p:cNvCxnSpPr>
            <a:stCxn id="46" idx="5"/>
            <a:endCxn id="52" idx="1"/>
          </p:cNvCxnSpPr>
          <p:nvPr/>
        </p:nvCxnSpPr>
        <p:spPr>
          <a:xfrm>
            <a:off x="9274386" y="2273308"/>
            <a:ext cx="118739" cy="183461"/>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392C85C0-37C2-43B4-8A63-5DC39A5279B0}"/>
              </a:ext>
            </a:extLst>
          </p:cNvPr>
          <p:cNvSpPr/>
          <p:nvPr/>
        </p:nvSpPr>
        <p:spPr>
          <a:xfrm>
            <a:off x="9729775"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116" name="Oval 115">
            <a:extLst>
              <a:ext uri="{FF2B5EF4-FFF2-40B4-BE49-F238E27FC236}">
                <a16:creationId xmlns:a16="http://schemas.microsoft.com/office/drawing/2014/main" id="{C532A92B-E0D1-4A37-80FA-D6D89D96457A}"/>
              </a:ext>
            </a:extLst>
          </p:cNvPr>
          <p:cNvSpPr/>
          <p:nvPr/>
        </p:nvSpPr>
        <p:spPr>
          <a:xfrm>
            <a:off x="9974558"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sp>
        <p:nvSpPr>
          <p:cNvPr id="123" name="Oval 122">
            <a:extLst>
              <a:ext uri="{FF2B5EF4-FFF2-40B4-BE49-F238E27FC236}">
                <a16:creationId xmlns:a16="http://schemas.microsoft.com/office/drawing/2014/main" id="{2539EB0B-2FAA-4964-8E57-239FEF059E7C}"/>
              </a:ext>
            </a:extLst>
          </p:cNvPr>
          <p:cNvSpPr/>
          <p:nvPr/>
        </p:nvSpPr>
        <p:spPr>
          <a:xfrm>
            <a:off x="10219341"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y</a:t>
            </a:r>
            <a:endParaRPr lang="el-GR" sz="800" dirty="0"/>
          </a:p>
        </p:txBody>
      </p:sp>
      <p:sp>
        <p:nvSpPr>
          <p:cNvPr id="124" name="Oval 123">
            <a:extLst>
              <a:ext uri="{FF2B5EF4-FFF2-40B4-BE49-F238E27FC236}">
                <a16:creationId xmlns:a16="http://schemas.microsoft.com/office/drawing/2014/main" id="{2A44B241-E448-41C8-B2E7-EC91FB01369F}"/>
              </a:ext>
            </a:extLst>
          </p:cNvPr>
          <p:cNvSpPr/>
          <p:nvPr/>
        </p:nvSpPr>
        <p:spPr>
          <a:xfrm>
            <a:off x="10464127" y="2690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n</a:t>
            </a:r>
            <a:endParaRPr lang="el-GR" sz="800" dirty="0"/>
          </a:p>
        </p:txBody>
      </p:sp>
      <p:cxnSp>
        <p:nvCxnSpPr>
          <p:cNvPr id="152" name="Straight Connector 151">
            <a:extLst>
              <a:ext uri="{FF2B5EF4-FFF2-40B4-BE49-F238E27FC236}">
                <a16:creationId xmlns:a16="http://schemas.microsoft.com/office/drawing/2014/main" id="{29C11F96-D821-4DB5-9A9C-C9082AD5F86D}"/>
              </a:ext>
            </a:extLst>
          </p:cNvPr>
          <p:cNvCxnSpPr>
            <a:stCxn id="45" idx="3"/>
            <a:endCxn id="86" idx="0"/>
          </p:cNvCxnSpPr>
          <p:nvPr/>
        </p:nvCxnSpPr>
        <p:spPr>
          <a:xfrm flipH="1">
            <a:off x="9944655" y="2273308"/>
            <a:ext cx="171307" cy="157101"/>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BA267E6-CC53-40D1-9BAF-1CCFD87070CD}"/>
              </a:ext>
            </a:extLst>
          </p:cNvPr>
          <p:cNvCxnSpPr>
            <a:stCxn id="45" idx="5"/>
            <a:endCxn id="87" idx="0"/>
          </p:cNvCxnSpPr>
          <p:nvPr/>
        </p:nvCxnSpPr>
        <p:spPr>
          <a:xfrm>
            <a:off x="10243242" y="2273308"/>
            <a:ext cx="189305" cy="157101"/>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162E8F8-8ABB-4C50-94D7-E8ADABE2D2CA}"/>
              </a:ext>
            </a:extLst>
          </p:cNvPr>
          <p:cNvCxnSpPr>
            <a:stCxn id="47" idx="3"/>
            <a:endCxn id="55" idx="0"/>
          </p:cNvCxnSpPr>
          <p:nvPr/>
        </p:nvCxnSpPr>
        <p:spPr>
          <a:xfrm flipH="1">
            <a:off x="6882379" y="2584049"/>
            <a:ext cx="71296"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5F88C3B-F730-4D08-9655-7227FE9D3DC5}"/>
              </a:ext>
            </a:extLst>
          </p:cNvPr>
          <p:cNvCxnSpPr>
            <a:stCxn id="47" idx="5"/>
            <a:endCxn id="56" idx="0"/>
          </p:cNvCxnSpPr>
          <p:nvPr/>
        </p:nvCxnSpPr>
        <p:spPr>
          <a:xfrm>
            <a:off x="7080955" y="2584049"/>
            <a:ext cx="46207"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45B1DCB-38BA-44BA-9E20-4C1514BCD714}"/>
              </a:ext>
            </a:extLst>
          </p:cNvPr>
          <p:cNvCxnSpPr>
            <a:stCxn id="48" idx="3"/>
            <a:endCxn id="58" idx="0"/>
          </p:cNvCxnSpPr>
          <p:nvPr/>
        </p:nvCxnSpPr>
        <p:spPr>
          <a:xfrm flipH="1">
            <a:off x="7371945" y="2584049"/>
            <a:ext cx="69620"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0508D87-5FE9-4712-A5DA-CCFB0BC2630A}"/>
              </a:ext>
            </a:extLst>
          </p:cNvPr>
          <p:cNvCxnSpPr>
            <a:stCxn id="48" idx="5"/>
            <a:endCxn id="57" idx="0"/>
          </p:cNvCxnSpPr>
          <p:nvPr/>
        </p:nvCxnSpPr>
        <p:spPr>
          <a:xfrm>
            <a:off x="7568845" y="2584049"/>
            <a:ext cx="47883"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FF4B19B-C1C8-4F4D-B090-7B72F98990BB}"/>
              </a:ext>
            </a:extLst>
          </p:cNvPr>
          <p:cNvCxnSpPr>
            <a:stCxn id="50" idx="3"/>
            <a:endCxn id="59" idx="0"/>
          </p:cNvCxnSpPr>
          <p:nvPr/>
        </p:nvCxnSpPr>
        <p:spPr>
          <a:xfrm flipH="1">
            <a:off x="7861511" y="2584049"/>
            <a:ext cx="67944"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473A748-4DBD-4338-A3E2-DBB86FFD9A52}"/>
              </a:ext>
            </a:extLst>
          </p:cNvPr>
          <p:cNvCxnSpPr>
            <a:stCxn id="50" idx="5"/>
            <a:endCxn id="60" idx="0"/>
          </p:cNvCxnSpPr>
          <p:nvPr/>
        </p:nvCxnSpPr>
        <p:spPr>
          <a:xfrm>
            <a:off x="8056735" y="2584049"/>
            <a:ext cx="49559"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396D2F2-A3FC-4CD2-9276-C4F3E5D5F33D}"/>
              </a:ext>
            </a:extLst>
          </p:cNvPr>
          <p:cNvCxnSpPr>
            <a:stCxn id="49" idx="3"/>
            <a:endCxn id="61" idx="0"/>
          </p:cNvCxnSpPr>
          <p:nvPr/>
        </p:nvCxnSpPr>
        <p:spPr>
          <a:xfrm flipH="1">
            <a:off x="8351077" y="2584049"/>
            <a:ext cx="66268"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17E2762-FC4F-4700-BD82-35986C336995}"/>
              </a:ext>
            </a:extLst>
          </p:cNvPr>
          <p:cNvCxnSpPr>
            <a:stCxn id="49" idx="5"/>
            <a:endCxn id="62" idx="0"/>
          </p:cNvCxnSpPr>
          <p:nvPr/>
        </p:nvCxnSpPr>
        <p:spPr>
          <a:xfrm>
            <a:off x="8544625" y="2584049"/>
            <a:ext cx="51235"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3C4DEB1-8B2A-448F-86FA-4909B297D015}"/>
              </a:ext>
            </a:extLst>
          </p:cNvPr>
          <p:cNvCxnSpPr>
            <a:stCxn id="51" idx="3"/>
            <a:endCxn id="64" idx="0"/>
          </p:cNvCxnSpPr>
          <p:nvPr/>
        </p:nvCxnSpPr>
        <p:spPr>
          <a:xfrm flipH="1">
            <a:off x="8840643" y="2584049"/>
            <a:ext cx="64592"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72B0B1A8-5137-4EA5-A977-9519189A9D31}"/>
              </a:ext>
            </a:extLst>
          </p:cNvPr>
          <p:cNvCxnSpPr>
            <a:stCxn id="51" idx="5"/>
            <a:endCxn id="63" idx="0"/>
          </p:cNvCxnSpPr>
          <p:nvPr/>
        </p:nvCxnSpPr>
        <p:spPr>
          <a:xfrm>
            <a:off x="9032515" y="2584049"/>
            <a:ext cx="52911" cy="10630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67409A0-19C4-4B5D-84E1-3C806ADF42D2}"/>
              </a:ext>
            </a:extLst>
          </p:cNvPr>
          <p:cNvCxnSpPr>
            <a:stCxn id="52" idx="3"/>
            <a:endCxn id="65" idx="0"/>
          </p:cNvCxnSpPr>
          <p:nvPr/>
        </p:nvCxnSpPr>
        <p:spPr>
          <a:xfrm flipH="1">
            <a:off x="9330209" y="2584049"/>
            <a:ext cx="62916"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375F223-4C8E-452E-914A-1152F9AC015A}"/>
              </a:ext>
            </a:extLst>
          </p:cNvPr>
          <p:cNvCxnSpPr>
            <a:stCxn id="52" idx="5"/>
            <a:endCxn id="66" idx="0"/>
          </p:cNvCxnSpPr>
          <p:nvPr/>
        </p:nvCxnSpPr>
        <p:spPr>
          <a:xfrm>
            <a:off x="9520405" y="2584049"/>
            <a:ext cx="54587"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91A5C0F-A5C4-4610-851F-13042266F7C7}"/>
              </a:ext>
            </a:extLst>
          </p:cNvPr>
          <p:cNvCxnSpPr>
            <a:stCxn id="86" idx="3"/>
            <a:endCxn id="115" idx="0"/>
          </p:cNvCxnSpPr>
          <p:nvPr/>
        </p:nvCxnSpPr>
        <p:spPr>
          <a:xfrm flipH="1">
            <a:off x="9819775" y="2584049"/>
            <a:ext cx="61240"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ACF9953-80AA-470D-9A5B-9B7C7A93C40A}"/>
              </a:ext>
            </a:extLst>
          </p:cNvPr>
          <p:cNvCxnSpPr>
            <a:stCxn id="86" idx="5"/>
            <a:endCxn id="116" idx="0"/>
          </p:cNvCxnSpPr>
          <p:nvPr/>
        </p:nvCxnSpPr>
        <p:spPr>
          <a:xfrm>
            <a:off x="10008295" y="2584049"/>
            <a:ext cx="56263"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7B36C56-78E0-4389-8A3C-18070318E5FB}"/>
              </a:ext>
            </a:extLst>
          </p:cNvPr>
          <p:cNvCxnSpPr>
            <a:stCxn id="87" idx="3"/>
            <a:endCxn id="123" idx="0"/>
          </p:cNvCxnSpPr>
          <p:nvPr/>
        </p:nvCxnSpPr>
        <p:spPr>
          <a:xfrm flipH="1">
            <a:off x="10309341" y="2584049"/>
            <a:ext cx="59566"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671248E-38F3-465B-8119-FFD82F6BB14C}"/>
              </a:ext>
            </a:extLst>
          </p:cNvPr>
          <p:cNvCxnSpPr>
            <a:stCxn id="87" idx="5"/>
            <a:endCxn id="124" idx="0"/>
          </p:cNvCxnSpPr>
          <p:nvPr/>
        </p:nvCxnSpPr>
        <p:spPr>
          <a:xfrm>
            <a:off x="10496187" y="2584049"/>
            <a:ext cx="57940" cy="10630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C95B647F-2FBF-4428-802B-9ECCBEF96CAF}"/>
              </a:ext>
            </a:extLst>
          </p:cNvPr>
          <p:cNvSpPr/>
          <p:nvPr/>
        </p:nvSpPr>
        <p:spPr>
          <a:xfrm>
            <a:off x="1029181" y="3642704"/>
            <a:ext cx="3742468" cy="179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88" name="Left Brace 187">
            <a:extLst>
              <a:ext uri="{FF2B5EF4-FFF2-40B4-BE49-F238E27FC236}">
                <a16:creationId xmlns:a16="http://schemas.microsoft.com/office/drawing/2014/main" id="{0592BA2E-201C-4011-8D6F-360A756EDDE1}"/>
              </a:ext>
            </a:extLst>
          </p:cNvPr>
          <p:cNvSpPr/>
          <p:nvPr/>
        </p:nvSpPr>
        <p:spPr>
          <a:xfrm rot="10800000">
            <a:off x="4315103" y="4351758"/>
            <a:ext cx="142677" cy="921166"/>
          </a:xfrm>
          <a:prstGeom prst="leftBrace">
            <a:avLst>
              <a:gd name="adj1" fmla="val 598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89" name="Left Brace 188">
            <a:extLst>
              <a:ext uri="{FF2B5EF4-FFF2-40B4-BE49-F238E27FC236}">
                <a16:creationId xmlns:a16="http://schemas.microsoft.com/office/drawing/2014/main" id="{EB6F73D0-2091-4C40-B2E4-9269508113EE}"/>
              </a:ext>
            </a:extLst>
          </p:cNvPr>
          <p:cNvSpPr/>
          <p:nvPr/>
        </p:nvSpPr>
        <p:spPr>
          <a:xfrm rot="5400000">
            <a:off x="2505023" y="3003327"/>
            <a:ext cx="186674" cy="1866101"/>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90" name="TextBox 10">
            <a:extLst>
              <a:ext uri="{FF2B5EF4-FFF2-40B4-BE49-F238E27FC236}">
                <a16:creationId xmlns:a16="http://schemas.microsoft.com/office/drawing/2014/main" id="{EA23A016-2A46-429B-B60B-C3C724CACFC2}"/>
              </a:ext>
            </a:extLst>
          </p:cNvPr>
          <p:cNvSpPr txBox="1"/>
          <p:nvPr/>
        </p:nvSpPr>
        <p:spPr>
          <a:xfrm>
            <a:off x="2169396" y="3614111"/>
            <a:ext cx="857927"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predictors</a:t>
            </a:r>
            <a:endParaRPr lang="el-GR" sz="1200" dirty="0">
              <a:solidFill>
                <a:schemeClr val="bg2">
                  <a:lumMod val="25000"/>
                </a:schemeClr>
              </a:solidFill>
            </a:endParaRPr>
          </a:p>
        </p:txBody>
      </p:sp>
      <p:sp>
        <p:nvSpPr>
          <p:cNvPr id="191" name="TextBox 11">
            <a:extLst>
              <a:ext uri="{FF2B5EF4-FFF2-40B4-BE49-F238E27FC236}">
                <a16:creationId xmlns:a16="http://schemas.microsoft.com/office/drawing/2014/main" id="{3A3FFA63-8173-4895-A8EC-E8AE24064E08}"/>
              </a:ext>
            </a:extLst>
          </p:cNvPr>
          <p:cNvSpPr txBox="1"/>
          <p:nvPr/>
        </p:nvSpPr>
        <p:spPr>
          <a:xfrm rot="5400000">
            <a:off x="4198574" y="4673841"/>
            <a:ext cx="832279"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instances</a:t>
            </a:r>
            <a:endParaRPr lang="el-GR" sz="1200" dirty="0">
              <a:solidFill>
                <a:schemeClr val="bg2">
                  <a:lumMod val="25000"/>
                </a:schemeClr>
              </a:solidFill>
            </a:endParaRPr>
          </a:p>
        </p:txBody>
      </p:sp>
      <p:sp>
        <p:nvSpPr>
          <p:cNvPr id="192" name="TextBox 13">
            <a:extLst>
              <a:ext uri="{FF2B5EF4-FFF2-40B4-BE49-F238E27FC236}">
                <a16:creationId xmlns:a16="http://schemas.microsoft.com/office/drawing/2014/main" id="{312BED62-E899-4F5E-9F68-79D8DE32E96A}"/>
              </a:ext>
            </a:extLst>
          </p:cNvPr>
          <p:cNvSpPr txBox="1"/>
          <p:nvPr/>
        </p:nvSpPr>
        <p:spPr>
          <a:xfrm>
            <a:off x="950842" y="3340986"/>
            <a:ext cx="1296893"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4"/>
                </a:solidFill>
                <a:latin typeface="Helvetica LT Std Light" pitchFamily="34" charset="0"/>
              </a:rPr>
              <a:t>Training data</a:t>
            </a:r>
            <a:endParaRPr lang="el-GR" sz="1400" b="1" dirty="0">
              <a:solidFill>
                <a:schemeClr val="accent4"/>
              </a:solidFill>
            </a:endParaRPr>
          </a:p>
        </p:txBody>
      </p:sp>
      <p:pic>
        <p:nvPicPr>
          <p:cNvPr id="193" name="Picture 192" descr="Αποτέλεσμα εικόνας για machine learning icon">
            <a:extLst>
              <a:ext uri="{FF2B5EF4-FFF2-40B4-BE49-F238E27FC236}">
                <a16:creationId xmlns:a16="http://schemas.microsoft.com/office/drawing/2014/main" id="{7108ECD5-FABE-43DB-B941-CF8975FE727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261740" y="4064642"/>
            <a:ext cx="542870" cy="542870"/>
          </a:xfrm>
          <a:prstGeom prst="rect">
            <a:avLst/>
          </a:prstGeom>
          <a:noFill/>
          <a:extLst>
            <a:ext uri="{909E8E84-426E-40DD-AFC4-6F175D3DCCD1}">
              <a14:hiddenFill xmlns:a14="http://schemas.microsoft.com/office/drawing/2010/main">
                <a:solidFill>
                  <a:srgbClr val="FFFFFF"/>
                </a:solidFill>
              </a14:hiddenFill>
            </a:ext>
          </a:extLst>
        </p:spPr>
      </p:pic>
      <p:sp>
        <p:nvSpPr>
          <p:cNvPr id="194" name="Arrow: Right 193">
            <a:extLst>
              <a:ext uri="{FF2B5EF4-FFF2-40B4-BE49-F238E27FC236}">
                <a16:creationId xmlns:a16="http://schemas.microsoft.com/office/drawing/2014/main" id="{F50DE6C5-B957-4A10-8B86-080C296B9519}"/>
              </a:ext>
            </a:extLst>
          </p:cNvPr>
          <p:cNvSpPr/>
          <p:nvPr/>
        </p:nvSpPr>
        <p:spPr>
          <a:xfrm>
            <a:off x="5045997" y="4466720"/>
            <a:ext cx="1244007" cy="50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accent6"/>
                </a:solidFill>
                <a:latin typeface="Times New Roman" panose="02020603050405020304" pitchFamily="18" charset="0"/>
                <a:cs typeface="Times New Roman" panose="02020603050405020304" pitchFamily="18" charset="0"/>
              </a:rPr>
              <a:t>Selection</a:t>
            </a:r>
            <a:endParaRPr lang="el-GR" b="1" dirty="0">
              <a:solidFill>
                <a:schemeClr val="accent6"/>
              </a:solidFill>
              <a:latin typeface="Times New Roman" panose="02020603050405020304" pitchFamily="18" charset="0"/>
              <a:cs typeface="Times New Roman" panose="02020603050405020304" pitchFamily="18" charset="0"/>
            </a:endParaRPr>
          </a:p>
        </p:txBody>
      </p:sp>
      <p:graphicFrame>
        <p:nvGraphicFramePr>
          <p:cNvPr id="195" name="Table 194">
            <a:extLst>
              <a:ext uri="{FF2B5EF4-FFF2-40B4-BE49-F238E27FC236}">
                <a16:creationId xmlns:a16="http://schemas.microsoft.com/office/drawing/2014/main" id="{8B7D28A2-D6EF-448C-B004-32A60DFF4B06}"/>
              </a:ext>
            </a:extLst>
          </p:cNvPr>
          <p:cNvGraphicFramePr>
            <a:graphicFrameLocks noGrp="1"/>
          </p:cNvGraphicFramePr>
          <p:nvPr>
            <p:extLst>
              <p:ext uri="{D42A27DB-BD31-4B8C-83A1-F6EECF244321}">
                <p14:modId xmlns:p14="http://schemas.microsoft.com/office/powerpoint/2010/main" val="2239209920"/>
              </p:ext>
            </p:extLst>
          </p:nvPr>
        </p:nvGraphicFramePr>
        <p:xfrm>
          <a:off x="1144071" y="4029028"/>
          <a:ext cx="3129915" cy="1295400"/>
        </p:xfrm>
        <a:graphic>
          <a:graphicData uri="http://schemas.openxmlformats.org/drawingml/2006/table">
            <a:tbl>
              <a:tblPr firstRow="1" bandRow="1">
                <a:tableStyleId>{5C22544A-7EE6-4342-B048-85BDC9FD1C3A}</a:tableStyleId>
              </a:tblPr>
              <a:tblGrid>
                <a:gridCol w="338455">
                  <a:extLst>
                    <a:ext uri="{9D8B030D-6E8A-4147-A177-3AD203B41FA5}">
                      <a16:colId xmlns:a16="http://schemas.microsoft.com/office/drawing/2014/main" val="3242402755"/>
                    </a:ext>
                  </a:extLst>
                </a:gridCol>
                <a:gridCol w="357505">
                  <a:extLst>
                    <a:ext uri="{9D8B030D-6E8A-4147-A177-3AD203B41FA5}">
                      <a16:colId xmlns:a16="http://schemas.microsoft.com/office/drawing/2014/main" val="745025240"/>
                    </a:ext>
                  </a:extLst>
                </a:gridCol>
                <a:gridCol w="314642">
                  <a:extLst>
                    <a:ext uri="{9D8B030D-6E8A-4147-A177-3AD203B41FA5}">
                      <a16:colId xmlns:a16="http://schemas.microsoft.com/office/drawing/2014/main" val="4245846916"/>
                    </a:ext>
                  </a:extLst>
                </a:gridCol>
                <a:gridCol w="392430">
                  <a:extLst>
                    <a:ext uri="{9D8B030D-6E8A-4147-A177-3AD203B41FA5}">
                      <a16:colId xmlns:a16="http://schemas.microsoft.com/office/drawing/2014/main" val="3080449519"/>
                    </a:ext>
                  </a:extLst>
                </a:gridCol>
                <a:gridCol w="463867">
                  <a:extLst>
                    <a:ext uri="{9D8B030D-6E8A-4147-A177-3AD203B41FA5}">
                      <a16:colId xmlns:a16="http://schemas.microsoft.com/office/drawing/2014/main" val="3212609166"/>
                    </a:ext>
                  </a:extLst>
                </a:gridCol>
                <a:gridCol w="352743">
                  <a:extLst>
                    <a:ext uri="{9D8B030D-6E8A-4147-A177-3AD203B41FA5}">
                      <a16:colId xmlns:a16="http://schemas.microsoft.com/office/drawing/2014/main" val="13113959"/>
                    </a:ext>
                  </a:extLst>
                </a:gridCol>
                <a:gridCol w="343218">
                  <a:extLst>
                    <a:ext uri="{9D8B030D-6E8A-4147-A177-3AD203B41FA5}">
                      <a16:colId xmlns:a16="http://schemas.microsoft.com/office/drawing/2014/main" val="3036692337"/>
                    </a:ext>
                  </a:extLst>
                </a:gridCol>
                <a:gridCol w="567055">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1</a:t>
                      </a:r>
                      <a:endParaRPr lang="el-GR" sz="1100" i="1" baseline="-25000" dirty="0"/>
                    </a:p>
                  </a:txBody>
                  <a:tcPr anchor="ctr"/>
                </a:tc>
                <a:tc>
                  <a:txBody>
                    <a:bodyPr/>
                    <a:lstStyle/>
                    <a:p>
                      <a:pPr algn="ctr"/>
                      <a:r>
                        <a:rPr lang="en-US" sz="1100" dirty="0"/>
                        <a:t>x</a:t>
                      </a:r>
                      <a:r>
                        <a:rPr lang="en-US" sz="1100" i="1" baseline="-25000" dirty="0"/>
                        <a:t>2</a:t>
                      </a:r>
                      <a:endParaRPr lang="el-GR" sz="1100" i="1" baseline="-250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a:t>….</a:t>
                      </a:r>
                      <a:endParaRPr lang="el-GR" sz="11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196" name="Rectangle 195">
            <a:extLst>
              <a:ext uri="{FF2B5EF4-FFF2-40B4-BE49-F238E27FC236}">
                <a16:creationId xmlns:a16="http://schemas.microsoft.com/office/drawing/2014/main" id="{967A64A2-31CF-47CF-8B1B-17A8691E8E3D}"/>
              </a:ext>
            </a:extLst>
          </p:cNvPr>
          <p:cNvSpPr/>
          <p:nvPr/>
        </p:nvSpPr>
        <p:spPr>
          <a:xfrm>
            <a:off x="3686553" y="4037692"/>
            <a:ext cx="587433" cy="128673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97" name="Rectangle 196">
            <a:extLst>
              <a:ext uri="{FF2B5EF4-FFF2-40B4-BE49-F238E27FC236}">
                <a16:creationId xmlns:a16="http://schemas.microsoft.com/office/drawing/2014/main" id="{54284BC8-AC48-452C-9374-F933474FA6AB}"/>
              </a:ext>
            </a:extLst>
          </p:cNvPr>
          <p:cNvSpPr/>
          <p:nvPr/>
        </p:nvSpPr>
        <p:spPr>
          <a:xfrm>
            <a:off x="10154558" y="3981214"/>
            <a:ext cx="1854697" cy="13432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98" name="TextBox 13">
            <a:extLst>
              <a:ext uri="{FF2B5EF4-FFF2-40B4-BE49-F238E27FC236}">
                <a16:creationId xmlns:a16="http://schemas.microsoft.com/office/drawing/2014/main" id="{33A3FDF2-411A-4972-9724-DD30FD02AB28}"/>
              </a:ext>
            </a:extLst>
          </p:cNvPr>
          <p:cNvSpPr txBox="1"/>
          <p:nvPr/>
        </p:nvSpPr>
        <p:spPr>
          <a:xfrm>
            <a:off x="10079882" y="3676674"/>
            <a:ext cx="700833"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4"/>
                </a:solidFill>
                <a:latin typeface="Helvetica LT Std Light" pitchFamily="34" charset="0"/>
              </a:rPr>
              <a:t>Model</a:t>
            </a:r>
            <a:endParaRPr lang="el-GR" sz="1400" b="1" dirty="0">
              <a:solidFill>
                <a:schemeClr val="accent4"/>
              </a:solidFill>
            </a:endParaRPr>
          </a:p>
        </p:txBody>
      </p:sp>
      <p:sp>
        <p:nvSpPr>
          <p:cNvPr id="260" name="TextBox 13">
            <a:extLst>
              <a:ext uri="{FF2B5EF4-FFF2-40B4-BE49-F238E27FC236}">
                <a16:creationId xmlns:a16="http://schemas.microsoft.com/office/drawing/2014/main" id="{A77A9438-CD9A-4C35-95CF-B4D015803DB0}"/>
              </a:ext>
            </a:extLst>
          </p:cNvPr>
          <p:cNvSpPr txBox="1"/>
          <p:nvPr/>
        </p:nvSpPr>
        <p:spPr>
          <a:xfrm>
            <a:off x="6819653" y="3733334"/>
            <a:ext cx="1654620"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6"/>
                </a:solidFill>
                <a:latin typeface="Helvetica LT Std Light" pitchFamily="34" charset="0"/>
              </a:rPr>
              <a:t>Feature selection</a:t>
            </a:r>
            <a:endParaRPr lang="el-GR" sz="1400" b="1" dirty="0">
              <a:solidFill>
                <a:schemeClr val="accent6"/>
              </a:solidFill>
            </a:endParaRPr>
          </a:p>
        </p:txBody>
      </p:sp>
      <p:sp>
        <p:nvSpPr>
          <p:cNvPr id="267" name="Oval 266">
            <a:extLst>
              <a:ext uri="{FF2B5EF4-FFF2-40B4-BE49-F238E27FC236}">
                <a16:creationId xmlns:a16="http://schemas.microsoft.com/office/drawing/2014/main" id="{25C07082-3A91-4548-A177-27930547725A}"/>
              </a:ext>
            </a:extLst>
          </p:cNvPr>
          <p:cNvSpPr/>
          <p:nvPr/>
        </p:nvSpPr>
        <p:spPr>
          <a:xfrm>
            <a:off x="11225148" y="45016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4</a:t>
            </a:r>
            <a:endParaRPr lang="el-GR" sz="800" b="1" dirty="0">
              <a:solidFill>
                <a:srgbClr val="FFFFFF"/>
              </a:solidFill>
            </a:endParaRPr>
          </a:p>
        </p:txBody>
      </p:sp>
      <p:sp>
        <p:nvSpPr>
          <p:cNvPr id="268" name="Oval 267">
            <a:extLst>
              <a:ext uri="{FF2B5EF4-FFF2-40B4-BE49-F238E27FC236}">
                <a16:creationId xmlns:a16="http://schemas.microsoft.com/office/drawing/2014/main" id="{E2DDFC68-A213-4B9E-880C-4E0C7676C2BC}"/>
              </a:ext>
            </a:extLst>
          </p:cNvPr>
          <p:cNvSpPr/>
          <p:nvPr/>
        </p:nvSpPr>
        <p:spPr>
          <a:xfrm>
            <a:off x="10886509" y="473973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t>x</a:t>
            </a:r>
            <a:r>
              <a:rPr lang="en-US" sz="500" b="1" dirty="0"/>
              <a:t>59</a:t>
            </a:r>
            <a:endParaRPr lang="el-GR" sz="800" b="1" dirty="0"/>
          </a:p>
        </p:txBody>
      </p:sp>
      <p:sp>
        <p:nvSpPr>
          <p:cNvPr id="269" name="Oval 268">
            <a:extLst>
              <a:ext uri="{FF2B5EF4-FFF2-40B4-BE49-F238E27FC236}">
                <a16:creationId xmlns:a16="http://schemas.microsoft.com/office/drawing/2014/main" id="{76926246-1EEA-4D68-B8D7-EB868CED38BC}"/>
              </a:ext>
            </a:extLst>
          </p:cNvPr>
          <p:cNvSpPr/>
          <p:nvPr/>
        </p:nvSpPr>
        <p:spPr>
          <a:xfrm>
            <a:off x="11488728" y="473973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54</a:t>
            </a:r>
            <a:endParaRPr lang="el-GR" sz="500" b="1" dirty="0">
              <a:solidFill>
                <a:srgbClr val="FFFFFF"/>
              </a:solidFill>
            </a:endParaRPr>
          </a:p>
        </p:txBody>
      </p:sp>
      <p:sp>
        <p:nvSpPr>
          <p:cNvPr id="272" name="Oval 271">
            <a:extLst>
              <a:ext uri="{FF2B5EF4-FFF2-40B4-BE49-F238E27FC236}">
                <a16:creationId xmlns:a16="http://schemas.microsoft.com/office/drawing/2014/main" id="{3222AAE2-FD7B-4F8F-A90F-9C2F636F8D79}"/>
              </a:ext>
            </a:extLst>
          </p:cNvPr>
          <p:cNvSpPr/>
          <p:nvPr/>
        </p:nvSpPr>
        <p:spPr>
          <a:xfrm>
            <a:off x="10708641" y="4995480"/>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t>y</a:t>
            </a:r>
            <a:endParaRPr lang="el-GR" sz="500" b="1" dirty="0"/>
          </a:p>
        </p:txBody>
      </p:sp>
      <p:sp>
        <p:nvSpPr>
          <p:cNvPr id="273" name="Oval 272">
            <a:extLst>
              <a:ext uri="{FF2B5EF4-FFF2-40B4-BE49-F238E27FC236}">
                <a16:creationId xmlns:a16="http://schemas.microsoft.com/office/drawing/2014/main" id="{3E0FC8EE-24AB-4EAC-8E47-1CD45C33F529}"/>
              </a:ext>
            </a:extLst>
          </p:cNvPr>
          <p:cNvSpPr/>
          <p:nvPr/>
        </p:nvSpPr>
        <p:spPr>
          <a:xfrm>
            <a:off x="11013926" y="4995480"/>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t>n</a:t>
            </a:r>
            <a:endParaRPr lang="el-GR" sz="800" b="1" dirty="0"/>
          </a:p>
        </p:txBody>
      </p:sp>
      <p:sp>
        <p:nvSpPr>
          <p:cNvPr id="274" name="Oval 273">
            <a:extLst>
              <a:ext uri="{FF2B5EF4-FFF2-40B4-BE49-F238E27FC236}">
                <a16:creationId xmlns:a16="http://schemas.microsoft.com/office/drawing/2014/main" id="{39BD45A8-30CB-40D1-8A2A-112738A7E061}"/>
              </a:ext>
            </a:extLst>
          </p:cNvPr>
          <p:cNvSpPr/>
          <p:nvPr/>
        </p:nvSpPr>
        <p:spPr>
          <a:xfrm>
            <a:off x="11624496" y="4995480"/>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solidFill>
                  <a:srgbClr val="FFFFFF"/>
                </a:solidFill>
              </a:rPr>
              <a:t>n</a:t>
            </a:r>
            <a:endParaRPr lang="el-GR" dirty="0"/>
          </a:p>
        </p:txBody>
      </p:sp>
      <p:sp>
        <p:nvSpPr>
          <p:cNvPr id="275" name="Oval 274">
            <a:extLst>
              <a:ext uri="{FF2B5EF4-FFF2-40B4-BE49-F238E27FC236}">
                <a16:creationId xmlns:a16="http://schemas.microsoft.com/office/drawing/2014/main" id="{B6C67E4A-638D-488B-89BC-CA37210A9401}"/>
              </a:ext>
            </a:extLst>
          </p:cNvPr>
          <p:cNvSpPr/>
          <p:nvPr/>
        </p:nvSpPr>
        <p:spPr>
          <a:xfrm>
            <a:off x="11319211" y="4995480"/>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t>y</a:t>
            </a:r>
            <a:endParaRPr lang="el-GR" b="1" dirty="0"/>
          </a:p>
        </p:txBody>
      </p:sp>
      <p:cxnSp>
        <p:nvCxnSpPr>
          <p:cNvPr id="292" name="Straight Connector 291">
            <a:extLst>
              <a:ext uri="{FF2B5EF4-FFF2-40B4-BE49-F238E27FC236}">
                <a16:creationId xmlns:a16="http://schemas.microsoft.com/office/drawing/2014/main" id="{4BA1F143-D804-4FFF-83B0-586101A7AD5C}"/>
              </a:ext>
            </a:extLst>
          </p:cNvPr>
          <p:cNvCxnSpPr>
            <a:cxnSpLocks/>
            <a:stCxn id="267" idx="2"/>
            <a:endCxn id="268" idx="0"/>
          </p:cNvCxnSpPr>
          <p:nvPr/>
        </p:nvCxnSpPr>
        <p:spPr>
          <a:xfrm flipH="1">
            <a:off x="10976509" y="4591613"/>
            <a:ext cx="248639" cy="14811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454D021-EB89-4BE2-AED6-C265A7559660}"/>
              </a:ext>
            </a:extLst>
          </p:cNvPr>
          <p:cNvCxnSpPr>
            <a:cxnSpLocks/>
            <a:stCxn id="267" idx="6"/>
            <a:endCxn id="269" idx="0"/>
          </p:cNvCxnSpPr>
          <p:nvPr/>
        </p:nvCxnSpPr>
        <p:spPr>
          <a:xfrm>
            <a:off x="11405148" y="4591613"/>
            <a:ext cx="173580" cy="14811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56377A4D-32AF-43B4-941D-816E77335BF8}"/>
              </a:ext>
            </a:extLst>
          </p:cNvPr>
          <p:cNvCxnSpPr>
            <a:stCxn id="268" idx="3"/>
            <a:endCxn id="272" idx="0"/>
          </p:cNvCxnSpPr>
          <p:nvPr/>
        </p:nvCxnSpPr>
        <p:spPr>
          <a:xfrm flipH="1">
            <a:off x="10798641" y="4893371"/>
            <a:ext cx="114228" cy="102109"/>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8615BA79-C92B-403A-8E6F-8D24139DCAD2}"/>
              </a:ext>
            </a:extLst>
          </p:cNvPr>
          <p:cNvCxnSpPr>
            <a:cxnSpLocks/>
            <a:stCxn id="268" idx="5"/>
            <a:endCxn id="273" idx="0"/>
          </p:cNvCxnSpPr>
          <p:nvPr/>
        </p:nvCxnSpPr>
        <p:spPr>
          <a:xfrm>
            <a:off x="11040149" y="4893371"/>
            <a:ext cx="63777" cy="102109"/>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CC81A414-EB9A-436B-8B3F-C4C921FCCF83}"/>
              </a:ext>
            </a:extLst>
          </p:cNvPr>
          <p:cNvCxnSpPr>
            <a:stCxn id="269" idx="3"/>
            <a:endCxn id="275" idx="0"/>
          </p:cNvCxnSpPr>
          <p:nvPr/>
        </p:nvCxnSpPr>
        <p:spPr>
          <a:xfrm flipH="1">
            <a:off x="11409211" y="4893371"/>
            <a:ext cx="105877" cy="10210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D8974FE8-AC2F-4BF3-8725-459C326015CE}"/>
              </a:ext>
            </a:extLst>
          </p:cNvPr>
          <p:cNvCxnSpPr>
            <a:cxnSpLocks/>
            <a:stCxn id="269" idx="5"/>
            <a:endCxn id="274" idx="0"/>
          </p:cNvCxnSpPr>
          <p:nvPr/>
        </p:nvCxnSpPr>
        <p:spPr>
          <a:xfrm>
            <a:off x="11642368" y="4893371"/>
            <a:ext cx="72128" cy="10210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353" name="Table 352">
            <a:extLst>
              <a:ext uri="{FF2B5EF4-FFF2-40B4-BE49-F238E27FC236}">
                <a16:creationId xmlns:a16="http://schemas.microsoft.com/office/drawing/2014/main" id="{F41B37AB-A2EA-41F6-8B75-EEC4645DCCFA}"/>
              </a:ext>
            </a:extLst>
          </p:cNvPr>
          <p:cNvGraphicFramePr>
            <a:graphicFrameLocks noGrp="1"/>
          </p:cNvGraphicFramePr>
          <p:nvPr>
            <p:extLst>
              <p:ext uri="{D42A27DB-BD31-4B8C-83A1-F6EECF244321}">
                <p14:modId xmlns:p14="http://schemas.microsoft.com/office/powerpoint/2010/main" val="2184625338"/>
              </p:ext>
            </p:extLst>
          </p:nvPr>
        </p:nvGraphicFramePr>
        <p:xfrm>
          <a:off x="6615206" y="4088146"/>
          <a:ext cx="2174874" cy="1295400"/>
        </p:xfrm>
        <a:graphic>
          <a:graphicData uri="http://schemas.openxmlformats.org/drawingml/2006/table">
            <a:tbl>
              <a:tblPr firstRow="1" bandRow="1">
                <a:tableStyleId>{5C22544A-7EE6-4342-B048-85BDC9FD1C3A}</a:tableStyleId>
              </a:tblPr>
              <a:tblGrid>
                <a:gridCol w="338455">
                  <a:extLst>
                    <a:ext uri="{9D8B030D-6E8A-4147-A177-3AD203B41FA5}">
                      <a16:colId xmlns:a16="http://schemas.microsoft.com/office/drawing/2014/main" val="3242402755"/>
                    </a:ext>
                  </a:extLst>
                </a:gridCol>
                <a:gridCol w="463867">
                  <a:extLst>
                    <a:ext uri="{9D8B030D-6E8A-4147-A177-3AD203B41FA5}">
                      <a16:colId xmlns:a16="http://schemas.microsoft.com/office/drawing/2014/main" val="3212609166"/>
                    </a:ext>
                  </a:extLst>
                </a:gridCol>
                <a:gridCol w="463867">
                  <a:extLst>
                    <a:ext uri="{9D8B030D-6E8A-4147-A177-3AD203B41FA5}">
                      <a16:colId xmlns:a16="http://schemas.microsoft.com/office/drawing/2014/main" val="13113959"/>
                    </a:ext>
                  </a:extLst>
                </a:gridCol>
                <a:gridCol w="341630">
                  <a:extLst>
                    <a:ext uri="{9D8B030D-6E8A-4147-A177-3AD203B41FA5}">
                      <a16:colId xmlns:a16="http://schemas.microsoft.com/office/drawing/2014/main" val="3036692337"/>
                    </a:ext>
                  </a:extLst>
                </a:gridCol>
                <a:gridCol w="567055">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5" name="Rectangle 4">
            <a:extLst>
              <a:ext uri="{FF2B5EF4-FFF2-40B4-BE49-F238E27FC236}">
                <a16:creationId xmlns:a16="http://schemas.microsoft.com/office/drawing/2014/main" id="{37A6CFA7-58E5-422D-BBC1-F312B995189B}"/>
              </a:ext>
            </a:extLst>
          </p:cNvPr>
          <p:cNvSpPr/>
          <p:nvPr/>
        </p:nvSpPr>
        <p:spPr>
          <a:xfrm>
            <a:off x="4943191" y="1507314"/>
            <a:ext cx="1624163" cy="307777"/>
          </a:xfrm>
          <a:prstGeom prst="rect">
            <a:avLst/>
          </a:prstGeom>
        </p:spPr>
        <p:txBody>
          <a:bodyPr wrap="none">
            <a:spAutoFit/>
          </a:bodyPr>
          <a:lstStyle/>
          <a:p>
            <a:pPr algn="ctr"/>
            <a:r>
              <a:rPr lang="en-US" sz="1400" b="1" dirty="0">
                <a:solidFill>
                  <a:schemeClr val="accent6"/>
                </a:solidFill>
                <a:latin typeface="Helvetica LT Std Light"/>
                <a:cs typeface="Times New Roman" panose="02020603050405020304" pitchFamily="18" charset="0"/>
              </a:rPr>
              <a:t>Learning Method</a:t>
            </a:r>
          </a:p>
        </p:txBody>
      </p:sp>
      <p:sp>
        <p:nvSpPr>
          <p:cNvPr id="155" name="Arrow: Right 154">
            <a:extLst>
              <a:ext uri="{FF2B5EF4-FFF2-40B4-BE49-F238E27FC236}">
                <a16:creationId xmlns:a16="http://schemas.microsoft.com/office/drawing/2014/main" id="{86424503-1593-49EA-ACFA-93B106136346}"/>
              </a:ext>
            </a:extLst>
          </p:cNvPr>
          <p:cNvSpPr/>
          <p:nvPr/>
        </p:nvSpPr>
        <p:spPr>
          <a:xfrm>
            <a:off x="8907547" y="4390517"/>
            <a:ext cx="968772" cy="502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accent6"/>
                </a:solidFill>
                <a:latin typeface="Times New Roman" panose="02020603050405020304" pitchFamily="18" charset="0"/>
                <a:cs typeface="Times New Roman" panose="02020603050405020304" pitchFamily="18" charset="0"/>
              </a:rPr>
              <a:t>f</a:t>
            </a:r>
            <a:endParaRPr lang="el-GR" sz="2000" dirty="0"/>
          </a:p>
        </p:txBody>
      </p:sp>
      <p:sp>
        <p:nvSpPr>
          <p:cNvPr id="157" name="Rectangle 156">
            <a:extLst>
              <a:ext uri="{FF2B5EF4-FFF2-40B4-BE49-F238E27FC236}">
                <a16:creationId xmlns:a16="http://schemas.microsoft.com/office/drawing/2014/main" id="{B4308DF4-7D4D-4363-A798-F1A44690B625}"/>
              </a:ext>
            </a:extLst>
          </p:cNvPr>
          <p:cNvSpPr/>
          <p:nvPr/>
        </p:nvSpPr>
        <p:spPr>
          <a:xfrm>
            <a:off x="8922093" y="3793418"/>
            <a:ext cx="939681" cy="523220"/>
          </a:xfrm>
          <a:prstGeom prst="rect">
            <a:avLst/>
          </a:prstGeom>
        </p:spPr>
        <p:txBody>
          <a:bodyPr wrap="none">
            <a:spAutoFit/>
          </a:bodyPr>
          <a:lstStyle/>
          <a:p>
            <a:pPr algn="ctr"/>
            <a:r>
              <a:rPr lang="en-US" sz="1400" b="1" dirty="0">
                <a:solidFill>
                  <a:schemeClr val="accent6"/>
                </a:solidFill>
                <a:latin typeface="Helvetica LT Std Light"/>
                <a:cs typeface="Times New Roman" panose="02020603050405020304" pitchFamily="18" charset="0"/>
              </a:rPr>
              <a:t>Learning</a:t>
            </a:r>
          </a:p>
          <a:p>
            <a:pPr algn="ctr"/>
            <a:r>
              <a:rPr lang="en-US" sz="1400" b="1" dirty="0">
                <a:solidFill>
                  <a:schemeClr val="accent6"/>
                </a:solidFill>
                <a:latin typeface="Helvetica LT Std Light"/>
                <a:cs typeface="Times New Roman" panose="02020603050405020304" pitchFamily="18" charset="0"/>
              </a:rPr>
              <a:t>Method</a:t>
            </a:r>
          </a:p>
        </p:txBody>
      </p:sp>
    </p:spTree>
    <p:extLst>
      <p:ext uri="{BB962C8B-B14F-4D97-AF65-F5344CB8AC3E}">
        <p14:creationId xmlns:p14="http://schemas.microsoft.com/office/powerpoint/2010/main" val="1341600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symmetry correction</a:t>
            </a:r>
          </a:p>
        </p:txBody>
      </p:sp>
      <p:sp>
        <p:nvSpPr>
          <p:cNvPr id="3" name="Content Placeholder 2"/>
          <p:cNvSpPr>
            <a:spLocks noGrp="1"/>
          </p:cNvSpPr>
          <p:nvPr>
            <p:ph idx="1"/>
          </p:nvPr>
        </p:nvSpPr>
        <p:spPr>
          <a:xfrm>
            <a:off x="609600" y="1124744"/>
            <a:ext cx="6943344" cy="5161756"/>
          </a:xfrm>
        </p:spPr>
        <p:txBody>
          <a:bodyPr>
            <a:normAutofit/>
          </a:bodyPr>
          <a:lstStyle/>
          <a:p>
            <a:r>
              <a:rPr lang="en-US" dirty="0"/>
              <a:t>MMPC(T) will return {A, C} in the example on the right</a:t>
            </a:r>
          </a:p>
          <a:p>
            <a:pPr lvl="1"/>
            <a:r>
              <a:rPr lang="en-US" dirty="0"/>
              <a:t>MMPC will return a </a:t>
            </a:r>
            <a:r>
              <a:rPr lang="en-US" b="1" dirty="0"/>
              <a:t>superset</a:t>
            </a:r>
            <a:r>
              <a:rPr lang="en-US" dirty="0"/>
              <a:t> of the neighbors</a:t>
            </a:r>
          </a:p>
          <a:p>
            <a:pPr lvl="1"/>
            <a:r>
              <a:rPr lang="en-US" i="1" dirty="0"/>
              <a:t>B</a:t>
            </a:r>
            <a:r>
              <a:rPr lang="en-US" dirty="0"/>
              <a:t> won’t be selected</a:t>
            </a:r>
          </a:p>
          <a:p>
            <a:pPr lvl="1"/>
            <a:r>
              <a:rPr lang="en-US" dirty="0"/>
              <a:t>Conditioning on subsets of {A}, C also enters selection</a:t>
            </a:r>
          </a:p>
          <a:p>
            <a:r>
              <a:rPr lang="en-US" dirty="0"/>
              <a:t>Theoretical (symmetry) correction to remove false positive:</a:t>
            </a:r>
          </a:p>
          <a:p>
            <a:pPr lvl="1"/>
            <a:r>
              <a:rPr lang="en-US" dirty="0"/>
              <a:t>Run MMPC(X) for all </a:t>
            </a:r>
            <a:r>
              <a:rPr lang="en-US" i="1" dirty="0"/>
              <a:t>X</a:t>
            </a:r>
            <a:r>
              <a:rPr lang="en-US" dirty="0"/>
              <a:t> returned in MMPC(T)</a:t>
            </a:r>
          </a:p>
          <a:p>
            <a:pPr lvl="1"/>
            <a:r>
              <a:rPr lang="en-US" dirty="0"/>
              <a:t>Keep only those where </a:t>
            </a:r>
            <a:r>
              <a:rPr lang="en-US" i="1" dirty="0"/>
              <a:t>T</a:t>
            </a:r>
            <a:r>
              <a:rPr lang="en-US" dirty="0"/>
              <a:t> </a:t>
            </a:r>
            <a:r>
              <a:rPr lang="en-US" dirty="0">
                <a:sym typeface="Symbol" panose="05050102010706020507" pitchFamily="18" charset="2"/>
              </a:rPr>
              <a:t> MMPC(T)</a:t>
            </a:r>
          </a:p>
          <a:p>
            <a:r>
              <a:rPr lang="en-US" dirty="0">
                <a:sym typeface="Symbol" panose="05050102010706020507" pitchFamily="18" charset="2"/>
              </a:rPr>
              <a:t>Symmetry correction guarantees to find exactly the neighbor set</a:t>
            </a:r>
          </a:p>
          <a:p>
            <a:r>
              <a:rPr lang="en-US" dirty="0">
                <a:sym typeface="Symbol" panose="05050102010706020507" pitchFamily="18" charset="2"/>
              </a:rPr>
              <a:t>In practice: not worth the extra computation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sp>
        <p:nvSpPr>
          <p:cNvPr id="5" name="TextBox 4"/>
          <p:cNvSpPr txBox="1"/>
          <p:nvPr/>
        </p:nvSpPr>
        <p:spPr>
          <a:xfrm>
            <a:off x="8558784" y="2694801"/>
            <a:ext cx="402336" cy="369332"/>
          </a:xfrm>
          <a:prstGeom prst="rect">
            <a:avLst/>
          </a:prstGeom>
          <a:noFill/>
        </p:spPr>
        <p:txBody>
          <a:bodyPr wrap="square" rtlCol="0">
            <a:spAutoFit/>
          </a:bodyPr>
          <a:lstStyle/>
          <a:p>
            <a:r>
              <a:rPr lang="en-US" dirty="0"/>
              <a:t>T</a:t>
            </a:r>
          </a:p>
        </p:txBody>
      </p:sp>
      <p:sp>
        <p:nvSpPr>
          <p:cNvPr id="8" name="TextBox 7"/>
          <p:cNvSpPr txBox="1"/>
          <p:nvPr/>
        </p:nvSpPr>
        <p:spPr>
          <a:xfrm>
            <a:off x="8558784" y="5097894"/>
            <a:ext cx="402336" cy="369332"/>
          </a:xfrm>
          <a:prstGeom prst="rect">
            <a:avLst/>
          </a:prstGeom>
          <a:noFill/>
        </p:spPr>
        <p:txBody>
          <a:bodyPr wrap="square" rtlCol="0">
            <a:spAutoFit/>
          </a:bodyPr>
          <a:lstStyle/>
          <a:p>
            <a:r>
              <a:rPr lang="en-US" dirty="0"/>
              <a:t>C</a:t>
            </a:r>
          </a:p>
        </p:txBody>
      </p:sp>
      <p:sp>
        <p:nvSpPr>
          <p:cNvPr id="9" name="TextBox 8"/>
          <p:cNvSpPr txBox="1"/>
          <p:nvPr/>
        </p:nvSpPr>
        <p:spPr>
          <a:xfrm>
            <a:off x="10317480" y="3705622"/>
            <a:ext cx="402336" cy="369332"/>
          </a:xfrm>
          <a:prstGeom prst="rect">
            <a:avLst/>
          </a:prstGeom>
          <a:noFill/>
        </p:spPr>
        <p:txBody>
          <a:bodyPr wrap="square" rtlCol="0">
            <a:spAutoFit/>
          </a:bodyPr>
          <a:lstStyle/>
          <a:p>
            <a:r>
              <a:rPr lang="en-US" dirty="0"/>
              <a:t>B</a:t>
            </a:r>
          </a:p>
        </p:txBody>
      </p:sp>
      <p:sp>
        <p:nvSpPr>
          <p:cNvPr id="10" name="TextBox 9"/>
          <p:cNvSpPr txBox="1"/>
          <p:nvPr/>
        </p:nvSpPr>
        <p:spPr>
          <a:xfrm>
            <a:off x="8558784" y="4217092"/>
            <a:ext cx="402336" cy="369332"/>
          </a:xfrm>
          <a:prstGeom prst="rect">
            <a:avLst/>
          </a:prstGeom>
          <a:noFill/>
        </p:spPr>
        <p:txBody>
          <a:bodyPr wrap="square" rtlCol="0">
            <a:spAutoFit/>
          </a:bodyPr>
          <a:lstStyle/>
          <a:p>
            <a:r>
              <a:rPr lang="en-US" dirty="0"/>
              <a:t>A</a:t>
            </a:r>
          </a:p>
        </p:txBody>
      </p:sp>
      <p:cxnSp>
        <p:nvCxnSpPr>
          <p:cNvPr id="12" name="Straight Arrow Connector 11"/>
          <p:cNvCxnSpPr>
            <a:stCxn id="5" idx="2"/>
            <a:endCxn id="10" idx="0"/>
          </p:cNvCxnSpPr>
          <p:nvPr/>
        </p:nvCxnSpPr>
        <p:spPr>
          <a:xfrm>
            <a:off x="8759952" y="3064133"/>
            <a:ext cx="0" cy="1152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a:endCxn id="8" idx="0"/>
          </p:cNvCxnSpPr>
          <p:nvPr/>
        </p:nvCxnSpPr>
        <p:spPr>
          <a:xfrm>
            <a:off x="8759952" y="4586424"/>
            <a:ext cx="0" cy="511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8" idx="3"/>
          </p:cNvCxnSpPr>
          <p:nvPr/>
        </p:nvCxnSpPr>
        <p:spPr>
          <a:xfrm flipH="1">
            <a:off x="8961120" y="4074954"/>
            <a:ext cx="1557528" cy="1207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0" idx="3"/>
          </p:cNvCxnSpPr>
          <p:nvPr/>
        </p:nvCxnSpPr>
        <p:spPr>
          <a:xfrm flipH="1">
            <a:off x="8961120" y="4074954"/>
            <a:ext cx="1557528" cy="32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13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Max-Min Parents and Children (MMPC)</a:t>
            </a:r>
          </a:p>
        </p:txBody>
      </p:sp>
      <p:sp>
        <p:nvSpPr>
          <p:cNvPr id="3" name="Content Placeholder 2"/>
          <p:cNvSpPr>
            <a:spLocks noGrp="1"/>
          </p:cNvSpPr>
          <p:nvPr>
            <p:ph idx="1"/>
          </p:nvPr>
        </p:nvSpPr>
        <p:spPr/>
        <p:txBody>
          <a:bodyPr/>
          <a:lstStyle/>
          <a:p>
            <a:r>
              <a:rPr lang="en-US" dirty="0"/>
              <a:t>Suitable when one has the statistical power to condition only up to </a:t>
            </a:r>
            <a:r>
              <a:rPr lang="en-US" i="1" dirty="0"/>
              <a:t>k</a:t>
            </a:r>
            <a:r>
              <a:rPr lang="en-US" dirty="0"/>
              <a:t> features</a:t>
            </a:r>
          </a:p>
          <a:p>
            <a:r>
              <a:rPr lang="en-US" dirty="0"/>
              <a:t>Theorem: MMPC (with symmetry correction and large-enough </a:t>
            </a:r>
            <a:r>
              <a:rPr lang="en-US" i="1" dirty="0"/>
              <a:t>k</a:t>
            </a:r>
            <a:r>
              <a:rPr lang="en-US" dirty="0"/>
              <a:t>) returns the neighbors (parents and children) of </a:t>
            </a:r>
            <a:r>
              <a:rPr lang="en-US" i="1" dirty="0"/>
              <a:t>T</a:t>
            </a:r>
            <a:r>
              <a:rPr lang="en-US" dirty="0"/>
              <a:t> in distributions faithful to a Bayesian Network with latent variables</a:t>
            </a:r>
          </a:p>
          <a:p>
            <a:pPr lvl="1"/>
            <a:r>
              <a:rPr lang="en-US" dirty="0"/>
              <a:t>Returns a small superset without the symmetry correction</a:t>
            </a:r>
          </a:p>
          <a:p>
            <a:r>
              <a:rPr lang="en-US" dirty="0"/>
              <a:t>Simple extensions (MMMB) return the full Markov Blanket </a:t>
            </a:r>
          </a:p>
          <a:p>
            <a:r>
              <a:rPr lang="en-US" dirty="0"/>
              <a:t>Complexity (in number of CI tests): O</a:t>
            </a:r>
            <a:r>
              <a:rPr lang="en-US" i="1" dirty="0"/>
              <a:t>(n</a:t>
            </a:r>
            <a:r>
              <a:rPr lang="en-US" i="1" dirty="0">
                <a:sym typeface="Symbol" panose="05050102010706020507" pitchFamily="18" charset="2"/>
              </a:rPr>
              <a:t> </a:t>
            </a:r>
            <a:r>
              <a:rPr lang="en-US" i="1" dirty="0" err="1">
                <a:sym typeface="Symbol" panose="05050102010706020507" pitchFamily="18" charset="2"/>
              </a:rPr>
              <a:t>s</a:t>
            </a:r>
            <a:r>
              <a:rPr lang="en-US" i="1" baseline="30000" dirty="0" err="1">
                <a:sym typeface="Symbol" panose="05050102010706020507" pitchFamily="18" charset="2"/>
              </a:rPr>
              <a:t>k</a:t>
            </a:r>
            <a:r>
              <a:rPr lang="en-US" i="1" dirty="0">
                <a:sym typeface="Symbol" panose="05050102010706020507" pitchFamily="18" charset="2"/>
              </a:rPr>
              <a:t>)</a:t>
            </a:r>
          </a:p>
          <a:p>
            <a:r>
              <a:rPr lang="en-US" dirty="0">
                <a:sym typeface="Symbol" panose="05050102010706020507" pitchFamily="18" charset="2"/>
              </a:rPr>
              <a:t>Typically, conditioning only on </a:t>
            </a:r>
            <a:r>
              <a:rPr lang="en-US" i="1" dirty="0">
                <a:sym typeface="Symbol" panose="05050102010706020507" pitchFamily="18" charset="2"/>
              </a:rPr>
              <a:t>k = 3,4</a:t>
            </a:r>
            <a:r>
              <a:rPr lang="en-US" dirty="0">
                <a:sym typeface="Symbol" panose="05050102010706020507" pitchFamily="18" charset="2"/>
              </a:rPr>
              <a:t> suffices for excellent results</a:t>
            </a:r>
          </a:p>
          <a:p>
            <a:r>
              <a:rPr lang="en-US" dirty="0">
                <a:sym typeface="Symbol" panose="05050102010706020507" pitchFamily="18" charset="2"/>
              </a:rPr>
              <a:t>Max-Min Heuristic: select the variable that has the largest minimum conditional association (or smallest maximum p-value) with </a:t>
            </a:r>
            <a:r>
              <a:rPr lang="en-US" i="1" dirty="0">
                <a:sym typeface="Symbol" panose="05050102010706020507" pitchFamily="18" charset="2"/>
              </a:rPr>
              <a:t>T </a:t>
            </a:r>
            <a:r>
              <a:rPr lang="en-US" dirty="0">
                <a:sym typeface="Symbol" panose="05050102010706020507" pitchFamily="18" charset="2"/>
              </a:rPr>
              <a:t>(conditioned on all possible subsets of the selected features)</a:t>
            </a:r>
          </a:p>
          <a:p>
            <a:pPr lvl="1"/>
            <a:r>
              <a:rPr lang="en-US" dirty="0">
                <a:sym typeface="Symbol" panose="05050102010706020507" pitchFamily="18" charset="2"/>
              </a:rPr>
              <a:t>Another interpretation: smallest maximum </a:t>
            </a:r>
            <a:r>
              <a:rPr lang="en-US" i="1" dirty="0">
                <a:sym typeface="Symbol" panose="05050102010706020507" pitchFamily="18" charset="2"/>
              </a:rPr>
              <a:t>p-</a:t>
            </a:r>
            <a:r>
              <a:rPr lang="en-US" dirty="0">
                <a:sym typeface="Symbol" panose="05050102010706020507" pitchFamily="18" charset="2"/>
              </a:rPr>
              <a:t>value minimizes a bound on the False Discovery Rate of neighbors (</a:t>
            </a:r>
            <a:r>
              <a:rPr lang="en-US" dirty="0" err="1">
                <a:sym typeface="Symbol" panose="05050102010706020507" pitchFamily="18" charset="2"/>
              </a:rPr>
              <a:t>Tsamardinos</a:t>
            </a:r>
            <a:r>
              <a:rPr lang="en-US" dirty="0">
                <a:sym typeface="Symbol" panose="05050102010706020507" pitchFamily="18" charset="2"/>
              </a:rPr>
              <a:t> &amp; Brown, 2008)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2438253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Experimental Evaluation</a:t>
            </a:r>
          </a:p>
        </p:txBody>
      </p:sp>
      <p:sp>
        <p:nvSpPr>
          <p:cNvPr id="3" name="Content Placeholder 2"/>
          <p:cNvSpPr>
            <a:spLocks noGrp="1"/>
          </p:cNvSpPr>
          <p:nvPr>
            <p:ph idx="1"/>
          </p:nvPr>
        </p:nvSpPr>
        <p:spPr/>
        <p:txBody>
          <a:bodyPr/>
          <a:lstStyle/>
          <a:p>
            <a:endParaRPr lang="en-US" sz="2200" dirty="0"/>
          </a:p>
          <a:p>
            <a:r>
              <a:rPr lang="en-US" sz="2200" dirty="0"/>
              <a:t>The MMPC algorithm has been extensively tested against several competitors in large scale, comparative experiments, including:</a:t>
            </a:r>
          </a:p>
          <a:p>
            <a:pPr lvl="1"/>
            <a:r>
              <a:rPr lang="en-US" dirty="0"/>
              <a:t>Binary classification tasks</a:t>
            </a:r>
          </a:p>
          <a:p>
            <a:pPr lvl="1"/>
            <a:r>
              <a:rPr lang="en-US" dirty="0"/>
              <a:t>Multi-class classification tasks</a:t>
            </a:r>
          </a:p>
          <a:p>
            <a:pPr lvl="1"/>
            <a:r>
              <a:rPr lang="en-US" dirty="0"/>
              <a:t>Time-to-even regression tasks</a:t>
            </a:r>
          </a:p>
          <a:p>
            <a:pPr lvl="1"/>
            <a:r>
              <a:rPr lang="en-US" dirty="0"/>
              <a:t>Temporal data</a:t>
            </a:r>
          </a:p>
          <a:p>
            <a:endParaRPr lang="en-US" sz="2200" dirty="0"/>
          </a:p>
          <a:p>
            <a:r>
              <a:rPr lang="en-US" sz="2200" dirty="0"/>
              <a:t>MMPC and have always performed equally well or better than the its competitors, often returning more parsimonious models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3031130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MMPC on binary classification tasks (</a:t>
            </a:r>
            <a:r>
              <a:rPr lang="en-US" dirty="0" err="1"/>
              <a:t>Aliferis</a:t>
            </a:r>
            <a:r>
              <a:rPr lang="en-US" dirty="0"/>
              <a:t> et al., JMLR 2010)</a:t>
            </a:r>
            <a:endParaRPr lang="en-GB" dirty="0"/>
          </a:p>
        </p:txBody>
      </p:sp>
      <p:sp>
        <p:nvSpPr>
          <p:cNvPr id="3" name="Content Placeholder 2"/>
          <p:cNvSpPr>
            <a:spLocks noGrp="1"/>
          </p:cNvSpPr>
          <p:nvPr>
            <p:ph idx="1"/>
          </p:nvPr>
        </p:nvSpPr>
        <p:spPr/>
        <p:txBody>
          <a:bodyPr>
            <a:normAutofit/>
          </a:bodyPr>
          <a:lstStyle/>
          <a:p>
            <a:r>
              <a:rPr lang="en-GB" dirty="0"/>
              <a:t>Binary classification tasks</a:t>
            </a:r>
          </a:p>
          <a:p>
            <a:pPr lvl="1"/>
            <a:r>
              <a:rPr lang="en-US" dirty="0"/>
              <a:t>Experimentation protocol: nested cross validation</a:t>
            </a:r>
          </a:p>
          <a:p>
            <a:pPr lvl="1"/>
            <a:r>
              <a:rPr lang="en-US" dirty="0"/>
              <a:t>Performance metric: Area Under the Curve (AUC)</a:t>
            </a:r>
            <a:endParaRPr lang="en-GB" dirty="0"/>
          </a:p>
          <a:p>
            <a:r>
              <a:rPr lang="en-GB" dirty="0"/>
              <a:t>Competitors: 43 different algorithms and variants, including </a:t>
            </a:r>
          </a:p>
          <a:p>
            <a:pPr lvl="1"/>
            <a:r>
              <a:rPr lang="en-US" dirty="0"/>
              <a:t>Least Angle Regression variable Selection (LARS) </a:t>
            </a:r>
          </a:p>
          <a:p>
            <a:pPr lvl="1"/>
            <a:r>
              <a:rPr lang="en-US" dirty="0"/>
              <a:t>Random Forest variable selection</a:t>
            </a:r>
          </a:p>
          <a:p>
            <a:pPr lvl="1"/>
            <a:r>
              <a:rPr lang="en-US" dirty="0"/>
              <a:t>Recursive Feature Elimination (RFE)</a:t>
            </a:r>
          </a:p>
          <a:p>
            <a:r>
              <a:rPr lang="en-GB" dirty="0"/>
              <a:t>Datasets: 13 datasets representative of domains in which feature selection is essential (biology, medicine, economics, ecology, digit recognition)</a:t>
            </a:r>
          </a:p>
          <a:p>
            <a:r>
              <a:rPr lang="en-GB" dirty="0"/>
              <a:t>Results: MMPC and the other feature selection methods inspired by (local) causal learning principles demonstrated to provide significantly more compact feature sets while at the same time being on par or outperforming the competitors included in the analysis (Table 3 in </a:t>
            </a:r>
            <a:r>
              <a:rPr lang="en-GB" dirty="0" err="1"/>
              <a:t>Aliferis</a:t>
            </a:r>
            <a:r>
              <a:rPr lang="en-GB" dirty="0"/>
              <a:t> et al., JMLR 2010).</a:t>
            </a:r>
            <a:endParaRPr lang="en-US" dirty="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577633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MMPC on survival analysis (Lagani and </a:t>
            </a:r>
            <a:r>
              <a:rPr lang="en-US" dirty="0" err="1"/>
              <a:t>Tsamardinos</a:t>
            </a:r>
            <a:r>
              <a:rPr lang="en-US" dirty="0"/>
              <a:t>, Bioinformatics 2010)</a:t>
            </a:r>
            <a:endParaRPr lang="en-GB" dirty="0"/>
          </a:p>
        </p:txBody>
      </p:sp>
      <p:sp>
        <p:nvSpPr>
          <p:cNvPr id="3" name="Content Placeholder 2"/>
          <p:cNvSpPr>
            <a:spLocks noGrp="1"/>
          </p:cNvSpPr>
          <p:nvPr>
            <p:ph idx="1"/>
          </p:nvPr>
        </p:nvSpPr>
        <p:spPr/>
        <p:txBody>
          <a:bodyPr>
            <a:normAutofit fontScale="92500" lnSpcReduction="10000"/>
          </a:bodyPr>
          <a:lstStyle/>
          <a:p>
            <a:r>
              <a:rPr lang="en-GB" dirty="0"/>
              <a:t>Time-to-event (survival) analysis: trying to predict the risk of an outcome that did not arise in all available samples (censored targets)</a:t>
            </a:r>
          </a:p>
          <a:p>
            <a:pPr lvl="1"/>
            <a:r>
              <a:rPr lang="en-US" dirty="0"/>
              <a:t>Experimentation protocol: nested cross validation</a:t>
            </a:r>
          </a:p>
          <a:p>
            <a:pPr lvl="1"/>
            <a:r>
              <a:rPr lang="en-US" dirty="0"/>
              <a:t>Performance metric: Concordance Index (CI). Similar to AUC, specific for censored targets</a:t>
            </a:r>
          </a:p>
          <a:p>
            <a:pPr lvl="1"/>
            <a:r>
              <a:rPr lang="en-US" dirty="0"/>
              <a:t>MMPC is equipped with a Conditional Independent Test (CIT) able to model censored targets</a:t>
            </a:r>
          </a:p>
          <a:p>
            <a:pPr lvl="1"/>
            <a:endParaRPr lang="en-GB" dirty="0"/>
          </a:p>
          <a:p>
            <a:r>
              <a:rPr lang="en-GB" dirty="0"/>
              <a:t>Competitors: 6 feature selection </a:t>
            </a:r>
            <a:r>
              <a:rPr lang="en-US" dirty="0"/>
              <a:t>algorithms specifically devised for survival analysis</a:t>
            </a:r>
          </a:p>
          <a:p>
            <a:endParaRPr lang="en-US" dirty="0"/>
          </a:p>
          <a:p>
            <a:r>
              <a:rPr lang="en-GB" dirty="0"/>
              <a:t>Datasets: 6 high-dimensional gene-expression datasets, with sample size ranging from 78 to 295 cases and from 70 to 8810 candidate predictors</a:t>
            </a:r>
          </a:p>
          <a:p>
            <a:endParaRPr lang="en-GB" dirty="0"/>
          </a:p>
          <a:p>
            <a:r>
              <a:rPr lang="en-GB" dirty="0"/>
              <a:t>Results: Survival MMPC (SMMPC) outperforms all feature selection methods returning a manageable number of features. Methods like univariate selection and no selection produce slightly better results, however at the cost of including thousands of predictors in the models.</a:t>
            </a:r>
            <a:endParaRPr lang="en-US" dirty="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063081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MMPC on multi-class classification tasks (Lagani et al., CSBJ 2010)</a:t>
            </a:r>
            <a:endParaRPr lang="en-GB" dirty="0"/>
          </a:p>
        </p:txBody>
      </p:sp>
      <p:sp>
        <p:nvSpPr>
          <p:cNvPr id="3" name="Content Placeholder 2"/>
          <p:cNvSpPr>
            <a:spLocks noGrp="1"/>
          </p:cNvSpPr>
          <p:nvPr>
            <p:ph idx="1"/>
          </p:nvPr>
        </p:nvSpPr>
        <p:spPr/>
        <p:txBody>
          <a:bodyPr>
            <a:normAutofit fontScale="92500" lnSpcReduction="10000"/>
          </a:bodyPr>
          <a:lstStyle/>
          <a:p>
            <a:r>
              <a:rPr lang="en-GB" dirty="0"/>
              <a:t>Multi-class classification tasks</a:t>
            </a:r>
          </a:p>
          <a:p>
            <a:pPr lvl="1"/>
            <a:r>
              <a:rPr lang="en-US" dirty="0"/>
              <a:t>Experimentation protocol: nested cross validation</a:t>
            </a:r>
          </a:p>
          <a:p>
            <a:pPr lvl="1"/>
            <a:r>
              <a:rPr lang="en-US" dirty="0"/>
              <a:t>Performance metric: Accuracy</a:t>
            </a:r>
          </a:p>
          <a:p>
            <a:pPr lvl="1"/>
            <a:r>
              <a:rPr lang="en-US" dirty="0"/>
              <a:t>MMPC is equipped with a CIT able to model multi-class outcomes by using multinomial logistic regression</a:t>
            </a:r>
          </a:p>
          <a:p>
            <a:endParaRPr lang="en-GB" dirty="0"/>
          </a:p>
          <a:p>
            <a:r>
              <a:rPr lang="en-GB" dirty="0"/>
              <a:t>Competitors: Lasso and MMPC equipped with standard conditional independence tests</a:t>
            </a:r>
            <a:endParaRPr lang="en-US" dirty="0"/>
          </a:p>
          <a:p>
            <a:endParaRPr lang="en-US" dirty="0"/>
          </a:p>
          <a:p>
            <a:r>
              <a:rPr lang="en-GB" dirty="0"/>
              <a:t>Datasets: 7 high-dimensional gene-expression datasets, each with &lt;200  cases and &gt;12000 candidate predictors</a:t>
            </a:r>
          </a:p>
          <a:p>
            <a:endParaRPr lang="en-GB" dirty="0"/>
          </a:p>
          <a:p>
            <a:r>
              <a:rPr lang="en-GB" dirty="0"/>
              <a:t>Results: the multinomial-regression CIT outperforms standard CIT for multi-class outcomes. Lasso performs slightly better than MMPC (in a non-statistically significant way), while returning at least four times as many variables</a:t>
            </a:r>
            <a:endParaRPr lang="en-US" dirty="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203932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Statistically Equivalent Signatures (SES, Lagani et al., JSS 2017, in press)</a:t>
            </a:r>
            <a:endParaRPr lang="en-GB" dirty="0"/>
          </a:p>
        </p:txBody>
      </p:sp>
      <p:sp>
        <p:nvSpPr>
          <p:cNvPr id="3" name="Content Placeholder 2"/>
          <p:cNvSpPr>
            <a:spLocks noGrp="1"/>
          </p:cNvSpPr>
          <p:nvPr>
            <p:ph idx="1"/>
          </p:nvPr>
        </p:nvSpPr>
        <p:spPr/>
        <p:txBody>
          <a:bodyPr>
            <a:normAutofit lnSpcReduction="10000"/>
          </a:bodyPr>
          <a:lstStyle/>
          <a:p>
            <a:r>
              <a:rPr lang="en-GB" dirty="0"/>
              <a:t>Assessing whether the signatures returned by SES are indeed equivalent</a:t>
            </a:r>
          </a:p>
          <a:p>
            <a:pPr lvl="1"/>
            <a:r>
              <a:rPr lang="en-US" dirty="0"/>
              <a:t>Experimentation protocol: splitting the data multiple times in training and test sets; hyper-parameters optimized through cross-validation on the training set.</a:t>
            </a:r>
          </a:p>
          <a:p>
            <a:pPr lvl="1"/>
            <a:r>
              <a:rPr lang="en-US" dirty="0"/>
              <a:t>One models for each signature is applied on the test set in order to compare performances from different signatures among each other </a:t>
            </a:r>
          </a:p>
          <a:p>
            <a:endParaRPr lang="en-GB" dirty="0"/>
          </a:p>
          <a:p>
            <a:r>
              <a:rPr lang="en-GB" dirty="0"/>
              <a:t>Competitors: the Lasso algorithms</a:t>
            </a:r>
            <a:endParaRPr lang="en-US" dirty="0"/>
          </a:p>
          <a:p>
            <a:endParaRPr lang="en-US" dirty="0"/>
          </a:p>
          <a:p>
            <a:r>
              <a:rPr lang="en-GB" dirty="0"/>
              <a:t>Datasets: three datasets from separate domains and with different types of outcome: binary, continuous and time-to-event, respectively</a:t>
            </a:r>
          </a:p>
          <a:p>
            <a:pPr marL="0" indent="0">
              <a:buNone/>
            </a:pPr>
            <a:endParaRPr lang="en-GB" dirty="0"/>
          </a:p>
          <a:p>
            <a:r>
              <a:rPr lang="en-GB" dirty="0"/>
              <a:t>Results: the signatures returned by are indeed equivalent, showing a coefficient of variation (ratio between std. dev. and mean) in their performance below 0.05. No statistically significant difference with the performance from Lasso.</a:t>
            </a:r>
            <a:endParaRPr lang="en-US" dirty="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25809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on temporal data (</a:t>
            </a:r>
            <a:r>
              <a:rPr lang="en-US" dirty="0" err="1"/>
              <a:t>Tsagris</a:t>
            </a:r>
            <a:r>
              <a:rPr lang="en-US" dirty="0"/>
              <a:t> et al., BMC </a:t>
            </a:r>
            <a:r>
              <a:rPr lang="en-US" dirty="0" err="1"/>
              <a:t>Bioinformatics,submitted</a:t>
            </a:r>
            <a:r>
              <a:rPr lang="en-US" dirty="0"/>
              <a:t>)</a:t>
            </a:r>
            <a:endParaRPr lang="en-GB" dirty="0"/>
          </a:p>
        </p:txBody>
      </p:sp>
      <p:sp>
        <p:nvSpPr>
          <p:cNvPr id="3" name="Content Placeholder 2"/>
          <p:cNvSpPr>
            <a:spLocks noGrp="1"/>
          </p:cNvSpPr>
          <p:nvPr>
            <p:ph idx="1"/>
          </p:nvPr>
        </p:nvSpPr>
        <p:spPr/>
        <p:txBody>
          <a:bodyPr>
            <a:normAutofit fontScale="77500" lnSpcReduction="20000"/>
          </a:bodyPr>
          <a:lstStyle/>
          <a:p>
            <a:r>
              <a:rPr lang="en-GB" dirty="0"/>
              <a:t>SES is an extension of MMPC for multiple solutions</a:t>
            </a:r>
          </a:p>
          <a:p>
            <a:endParaRPr lang="en-GB" dirty="0"/>
          </a:p>
          <a:p>
            <a:r>
              <a:rPr lang="en-GB" dirty="0"/>
              <a:t>Temporal data contain variables that are measured over time. Four scenario can be defined, depending on:</a:t>
            </a:r>
          </a:p>
          <a:p>
            <a:pPr lvl="1"/>
            <a:r>
              <a:rPr lang="en-US" dirty="0"/>
              <a:t>The outcome is static or varying over time</a:t>
            </a:r>
          </a:p>
          <a:p>
            <a:pPr lvl="1"/>
            <a:r>
              <a:rPr lang="en-US" dirty="0"/>
              <a:t>The measurement are performed on the same subjects (longitudinal data) or on different ones</a:t>
            </a:r>
          </a:p>
          <a:p>
            <a:endParaRPr lang="en-US" dirty="0"/>
          </a:p>
          <a:p>
            <a:r>
              <a:rPr lang="en-US" dirty="0"/>
              <a:t>For each of these scenarios we devised a CIT to be equipped with constraint based feature selection or causal discovery algorithms</a:t>
            </a:r>
          </a:p>
          <a:p>
            <a:endParaRPr lang="en-GB" dirty="0"/>
          </a:p>
          <a:p>
            <a:r>
              <a:rPr lang="en-GB" dirty="0"/>
              <a:t>Competitors: Lasso </a:t>
            </a:r>
            <a:r>
              <a:rPr lang="en-US" dirty="0"/>
              <a:t>algorithms specifically devised for the considered scenarios; Lasso </a:t>
            </a:r>
            <a:r>
              <a:rPr lang="en-US" b="1" dirty="0"/>
              <a:t>not convex</a:t>
            </a:r>
            <a:r>
              <a:rPr lang="en-US" dirty="0"/>
              <a:t> on this problems</a:t>
            </a:r>
          </a:p>
          <a:p>
            <a:endParaRPr lang="en-US" dirty="0"/>
          </a:p>
          <a:p>
            <a:r>
              <a:rPr lang="en-GB" dirty="0"/>
              <a:t>Datasets: at least 6 gene expression microarray datasets for each scenarios, obtained after having extensively searched over all datasets collected in the Gene Expression Omnibus (GEO) repository</a:t>
            </a:r>
          </a:p>
          <a:p>
            <a:endParaRPr lang="en-GB" dirty="0"/>
          </a:p>
          <a:p>
            <a:r>
              <a:rPr lang="en-GB" dirty="0"/>
              <a:t>Results: SES easily scales on thousands of variables </a:t>
            </a:r>
            <a:r>
              <a:rPr lang="en-US" dirty="0"/>
              <a:t>in the scenario having time dependent outcome and longitudinal data, while the corresponding lasso algorithm rapidly become too computationally demanding. On all other scenarios SES and Lasso have comparable results.</a:t>
            </a: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591722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advise and implementations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098888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a:t>
            </a:r>
            <a:r>
              <a:rPr lang="en-US"/>
              <a:t>advise to </a:t>
            </a:r>
            <a:r>
              <a:rPr lang="en-US" dirty="0"/>
              <a:t>Practitioners</a:t>
            </a:r>
          </a:p>
        </p:txBody>
      </p:sp>
      <p:sp>
        <p:nvSpPr>
          <p:cNvPr id="3" name="Content Placeholder 2"/>
          <p:cNvSpPr>
            <a:spLocks noGrp="1"/>
          </p:cNvSpPr>
          <p:nvPr>
            <p:ph idx="1"/>
          </p:nvPr>
        </p:nvSpPr>
        <p:spPr/>
        <p:txBody>
          <a:bodyPr>
            <a:normAutofit fontScale="85000" lnSpcReduction="20000"/>
          </a:bodyPr>
          <a:lstStyle/>
          <a:p>
            <a:r>
              <a:rPr lang="en-US" dirty="0"/>
              <a:t>Good choice to try for most cases</a:t>
            </a:r>
          </a:p>
          <a:p>
            <a:pPr lvl="1"/>
            <a:r>
              <a:rPr lang="en-US" dirty="0"/>
              <a:t>Lasso (</a:t>
            </a:r>
            <a:r>
              <a:rPr lang="en-US" dirty="0" err="1"/>
              <a:t>Tibshirani</a:t>
            </a:r>
            <a:r>
              <a:rPr lang="en-US" dirty="0"/>
              <a:t>, 1996)</a:t>
            </a:r>
          </a:p>
          <a:p>
            <a:r>
              <a:rPr lang="en-US" dirty="0"/>
              <a:t>Large sample, very few features</a:t>
            </a:r>
          </a:p>
          <a:p>
            <a:pPr lvl="1"/>
            <a:r>
              <a:rPr lang="en-US" dirty="0"/>
              <a:t>Use exhaustive search</a:t>
            </a:r>
          </a:p>
          <a:p>
            <a:r>
              <a:rPr lang="en-US" dirty="0"/>
              <a:t>Large sample, few features</a:t>
            </a:r>
          </a:p>
          <a:p>
            <a:pPr lvl="1"/>
            <a:r>
              <a:rPr lang="en-US" dirty="0"/>
              <a:t>Use exact methods (Bertsimas et al., 2016)</a:t>
            </a:r>
          </a:p>
          <a:p>
            <a:r>
              <a:rPr lang="en-US" dirty="0"/>
              <a:t>Large sample relative to total number of features:</a:t>
            </a:r>
          </a:p>
          <a:p>
            <a:pPr lvl="1"/>
            <a:r>
              <a:rPr lang="en-US" dirty="0"/>
              <a:t>Use Backward Search</a:t>
            </a:r>
          </a:p>
          <a:p>
            <a:r>
              <a:rPr lang="en-US" dirty="0"/>
              <a:t>Large sample relative to the expected size of Markov Blanket</a:t>
            </a:r>
          </a:p>
          <a:p>
            <a:pPr lvl="1"/>
            <a:r>
              <a:rPr lang="en-US" dirty="0"/>
              <a:t>Use Forward-Backward with Early Dropping (FBED</a:t>
            </a:r>
            <a:r>
              <a:rPr lang="en-US" baseline="30000" dirty="0"/>
              <a:t>1</a:t>
            </a:r>
            <a:r>
              <a:rPr lang="en-US" dirty="0"/>
              <a:t>) and 2 runs (Borboudakis &amp; Tsamardinos, 2017)</a:t>
            </a:r>
          </a:p>
          <a:p>
            <a:r>
              <a:rPr lang="en-US" dirty="0"/>
              <a:t>Small sample, can only condition with enough statistical power on </a:t>
            </a:r>
            <a:r>
              <a:rPr lang="en-US" i="1" dirty="0"/>
              <a:t>k </a:t>
            </a:r>
            <a:r>
              <a:rPr lang="en-US" dirty="0"/>
              <a:t>features</a:t>
            </a:r>
          </a:p>
          <a:p>
            <a:pPr lvl="1"/>
            <a:r>
              <a:rPr lang="en-US" dirty="0"/>
              <a:t>Use MMPC, MMMB (Tsamardinos et al., 2003b)</a:t>
            </a:r>
          </a:p>
          <a:p>
            <a:r>
              <a:rPr lang="en-US" dirty="0"/>
              <a:t>Use exact, statistically robust, non-linear tests if possible</a:t>
            </a:r>
          </a:p>
          <a:p>
            <a:pPr lvl="1"/>
            <a:r>
              <a:rPr lang="en-US" dirty="0"/>
              <a:t>Very efficient, Monte-Carlo Permutation-based tests for discrete variables available (Tsamardinos &amp; Borboudakis, 2010)</a:t>
            </a:r>
          </a:p>
          <a:p>
            <a:r>
              <a:rPr lang="en-US" dirty="0"/>
              <a:t>After feature selection:</a:t>
            </a:r>
          </a:p>
          <a:p>
            <a:pPr lvl="1"/>
            <a:r>
              <a:rPr lang="en-US" dirty="0"/>
              <a:t>Do not use the models fit by the conditional independence tests (coefficients inflated)</a:t>
            </a:r>
          </a:p>
          <a:p>
            <a:pPr lvl="1"/>
            <a:r>
              <a:rPr lang="en-US" dirty="0"/>
              <a:t>Give problem to power classifiers (SVMs, Random Forests, Gradient Boosting Trees, GPs)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7570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Feature Selection?</a:t>
            </a:r>
          </a:p>
        </p:txBody>
      </p:sp>
      <p:sp>
        <p:nvSpPr>
          <p:cNvPr id="3" name="Content Placeholder 2"/>
          <p:cNvSpPr>
            <a:spLocks noGrp="1"/>
          </p:cNvSpPr>
          <p:nvPr>
            <p:ph idx="1"/>
          </p:nvPr>
        </p:nvSpPr>
        <p:spPr/>
        <p:txBody>
          <a:bodyPr/>
          <a:lstStyle/>
          <a:p>
            <a:r>
              <a:rPr lang="en-US" dirty="0"/>
              <a:t>Feature selection is </a:t>
            </a:r>
            <a:r>
              <a:rPr lang="en-US" i="1" dirty="0"/>
              <a:t>the main tool for knowledge discovery with data analysis</a:t>
            </a:r>
          </a:p>
          <a:p>
            <a:pPr lvl="1"/>
            <a:r>
              <a:rPr lang="en-US" dirty="0"/>
              <a:t>Often it </a:t>
            </a:r>
            <a:r>
              <a:rPr lang="en-US" i="1" dirty="0"/>
              <a:t>the primary goal </a:t>
            </a:r>
            <a:r>
              <a:rPr lang="en-US" dirty="0"/>
              <a:t>of the analysis; the predictive model is only a side-product</a:t>
            </a:r>
          </a:p>
          <a:p>
            <a:pPr lvl="1"/>
            <a:r>
              <a:rPr lang="en-US" dirty="0"/>
              <a:t>Provides intuition to “what matters” for prediction</a:t>
            </a:r>
          </a:p>
          <a:p>
            <a:pPr lvl="1"/>
            <a:r>
              <a:rPr lang="en-US" dirty="0"/>
              <a:t>Connected to the </a:t>
            </a:r>
            <a:r>
              <a:rPr lang="en-US" i="1" dirty="0"/>
              <a:t>causal </a:t>
            </a:r>
            <a:r>
              <a:rPr lang="en-US" dirty="0"/>
              <a:t>mechanisms generating the </a:t>
            </a:r>
            <a:r>
              <a:rPr lang="en-US"/>
              <a:t>data (Pearl, 1988)</a:t>
            </a:r>
            <a:endParaRPr lang="en-US" dirty="0"/>
          </a:p>
          <a:p>
            <a:pPr lvl="1"/>
            <a:r>
              <a:rPr lang="en-US" dirty="0"/>
              <a:t>Dimensionality Reduction, e.g., PCA, is harder to interpret</a:t>
            </a:r>
          </a:p>
          <a:p>
            <a:pPr lvl="1"/>
            <a:endParaRPr lang="en-US" dirty="0"/>
          </a:p>
          <a:p>
            <a:r>
              <a:rPr lang="en-US" b="1" dirty="0"/>
              <a:t>Feature Selection = Knowledge Discovery</a:t>
            </a:r>
          </a:p>
          <a:p>
            <a:endParaRPr lang="en-US" dirty="0"/>
          </a:p>
          <a:p>
            <a:r>
              <a:rPr lang="en-US" dirty="0"/>
              <a:t>Also, may actually improve predictive performance</a:t>
            </a:r>
          </a:p>
          <a:p>
            <a:pPr lvl="1"/>
            <a:r>
              <a:rPr lang="en-US" dirty="0"/>
              <a:t>By removing irrelevant or redundant features, learning algorithms are facilitated</a:t>
            </a:r>
          </a:p>
          <a:p>
            <a:r>
              <a:rPr lang="en-US" dirty="0"/>
              <a:t>Reduces the cost of storing, computing, measuring, processing the data</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904682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MXM R Package</a:t>
            </a:r>
          </a:p>
        </p:txBody>
      </p:sp>
      <p:sp>
        <p:nvSpPr>
          <p:cNvPr id="3" name="Content Placeholder 2"/>
          <p:cNvSpPr>
            <a:spLocks noGrp="1"/>
          </p:cNvSpPr>
          <p:nvPr>
            <p:ph idx="1"/>
          </p:nvPr>
        </p:nvSpPr>
        <p:spPr>
          <a:xfrm>
            <a:off x="609600" y="1124744"/>
            <a:ext cx="10972800" cy="1709896"/>
          </a:xfrm>
        </p:spPr>
        <p:txBody>
          <a:bodyPr/>
          <a:lstStyle/>
          <a:p>
            <a:r>
              <a:rPr lang="en-US" dirty="0"/>
              <a:t>Efficient implementations of (some) tests and feature selection algorithms</a:t>
            </a:r>
          </a:p>
          <a:p>
            <a:r>
              <a:rPr lang="en-US" dirty="0"/>
              <a:t>Algorithms: </a:t>
            </a:r>
            <a:r>
              <a:rPr lang="en-US" dirty="0">
                <a:solidFill>
                  <a:srgbClr val="FF0000"/>
                </a:solidFill>
              </a:rPr>
              <a:t>Backward Search</a:t>
            </a:r>
            <a:r>
              <a:rPr lang="en-US" dirty="0"/>
              <a:t>, </a:t>
            </a:r>
            <a:r>
              <a:rPr lang="en-US" dirty="0">
                <a:solidFill>
                  <a:srgbClr val="FF0000"/>
                </a:solidFill>
              </a:rPr>
              <a:t>Forward-Backward</a:t>
            </a:r>
            <a:r>
              <a:rPr lang="en-US" dirty="0"/>
              <a:t>, </a:t>
            </a:r>
            <a:r>
              <a:rPr lang="en-US" dirty="0">
                <a:solidFill>
                  <a:srgbClr val="FF0000"/>
                </a:solidFill>
              </a:rPr>
              <a:t>FBED</a:t>
            </a:r>
            <a:r>
              <a:rPr lang="en-US" dirty="0"/>
              <a:t>, </a:t>
            </a:r>
            <a:r>
              <a:rPr lang="en-US" dirty="0">
                <a:solidFill>
                  <a:srgbClr val="FF0000"/>
                </a:solidFill>
              </a:rPr>
              <a:t>MMPC</a:t>
            </a:r>
            <a:r>
              <a:rPr lang="en-US" dirty="0"/>
              <a:t>, </a:t>
            </a:r>
            <a:r>
              <a:rPr lang="en-US" dirty="0">
                <a:solidFill>
                  <a:srgbClr val="FF0000"/>
                </a:solidFill>
              </a:rPr>
              <a:t>MMMB</a:t>
            </a:r>
            <a:r>
              <a:rPr lang="en-US" dirty="0"/>
              <a:t>, </a:t>
            </a:r>
            <a:r>
              <a:rPr lang="en-US" dirty="0">
                <a:solidFill>
                  <a:srgbClr val="FF0000"/>
                </a:solidFill>
              </a:rPr>
              <a:t>SES</a:t>
            </a:r>
            <a:r>
              <a:rPr lang="en-US" dirty="0"/>
              <a:t> (for multiple solutions)</a:t>
            </a:r>
          </a:p>
          <a:p>
            <a:r>
              <a:rPr lang="en-US" dirty="0"/>
              <a:t>Conditional Independence Tests available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1568437"/>
              </p:ext>
            </p:extLst>
          </p:nvPr>
        </p:nvGraphicFramePr>
        <p:xfrm>
          <a:off x="1238059" y="2834640"/>
          <a:ext cx="9999917" cy="3368274"/>
        </p:xfrm>
        <a:graphic>
          <a:graphicData uri="http://schemas.openxmlformats.org/drawingml/2006/table">
            <a:tbl>
              <a:tblPr firstRow="1" firstCol="1" bandRow="1">
                <a:tableStyleId>{91EBBBCC-DAD2-459C-BE2E-F6DE35CF9A28}</a:tableStyleId>
              </a:tblPr>
              <a:tblGrid>
                <a:gridCol w="2567894">
                  <a:extLst>
                    <a:ext uri="{9D8B030D-6E8A-4147-A177-3AD203B41FA5}">
                      <a16:colId xmlns:a16="http://schemas.microsoft.com/office/drawing/2014/main" val="20000"/>
                    </a:ext>
                  </a:extLst>
                </a:gridCol>
                <a:gridCol w="2567894">
                  <a:extLst>
                    <a:ext uri="{9D8B030D-6E8A-4147-A177-3AD203B41FA5}">
                      <a16:colId xmlns:a16="http://schemas.microsoft.com/office/drawing/2014/main" val="20001"/>
                    </a:ext>
                  </a:extLst>
                </a:gridCol>
                <a:gridCol w="4864129">
                  <a:extLst>
                    <a:ext uri="{9D8B030D-6E8A-4147-A177-3AD203B41FA5}">
                      <a16:colId xmlns:a16="http://schemas.microsoft.com/office/drawing/2014/main" val="20002"/>
                    </a:ext>
                  </a:extLst>
                </a:gridCol>
              </a:tblGrid>
              <a:tr h="204497">
                <a:tc>
                  <a:txBody>
                    <a:bodyPr/>
                    <a:lstStyle/>
                    <a:p>
                      <a:pPr marL="0" marR="0">
                        <a:lnSpc>
                          <a:spcPct val="115000"/>
                        </a:lnSpc>
                        <a:spcBef>
                          <a:spcPts val="0"/>
                        </a:spcBef>
                        <a:spcAft>
                          <a:spcPts val="0"/>
                        </a:spcAft>
                      </a:pPr>
                      <a:r>
                        <a:rPr lang="en-US" sz="1100" dirty="0">
                          <a:effectLst/>
                        </a:rPr>
                        <a:t>Target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dirty="0">
                          <a:effectLst/>
                        </a:rPr>
                        <a:t>Predicting</a:t>
                      </a:r>
                      <a:r>
                        <a:rPr lang="en-GB" sz="1200" baseline="0" dirty="0">
                          <a:effectLst/>
                        </a:rPr>
                        <a:t> 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Test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4497">
                <a:tc>
                  <a:txBody>
                    <a:bodyPr/>
                    <a:lstStyle/>
                    <a:p>
                      <a:pPr marL="0" marR="0">
                        <a:lnSpc>
                          <a:spcPct val="115000"/>
                        </a:lnSpc>
                        <a:spcBef>
                          <a:spcPts val="0"/>
                        </a:spcBef>
                        <a:spcAft>
                          <a:spcPts val="0"/>
                        </a:spcAft>
                      </a:pPr>
                      <a:r>
                        <a:rPr lang="en-GB" sz="1200" dirty="0">
                          <a:effectLst/>
                        </a:rPr>
                        <a:t>Continuous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Pearson (robust) Correlation or Spearman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1718">
                <a:tc>
                  <a:txBody>
                    <a:bodyPr/>
                    <a:lstStyle/>
                    <a:p>
                      <a:pPr marL="0" marR="0">
                        <a:lnSpc>
                          <a:spcPct val="115000"/>
                        </a:lnSpc>
                        <a:spcBef>
                          <a:spcPts val="0"/>
                        </a:spcBef>
                        <a:spcAft>
                          <a:spcPts val="0"/>
                        </a:spcAft>
                      </a:pPr>
                      <a:r>
                        <a:rPr lang="en-GB" sz="1200" dirty="0">
                          <a:effectLst/>
                        </a:rPr>
                        <a:t>Continuous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dirty="0">
                          <a:effectLst/>
                        </a:rPr>
                        <a:t>Categorical/continuous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dirty="0">
                          <a:effectLst/>
                        </a:rPr>
                        <a:t>Linear (robust) regression or quantile (median) regression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4497">
                <a:tc>
                  <a:txBody>
                    <a:bodyPr/>
                    <a:lstStyle/>
                    <a:p>
                      <a:pPr marL="0" marR="0">
                        <a:lnSpc>
                          <a:spcPct val="115000"/>
                        </a:lnSpc>
                        <a:spcBef>
                          <a:spcPts val="0"/>
                        </a:spcBef>
                        <a:spcAft>
                          <a:spcPts val="0"/>
                        </a:spcAft>
                      </a:pPr>
                      <a:r>
                        <a:rPr lang="en-GB" sz="1200">
                          <a:effectLst/>
                        </a:rPr>
                        <a:t>Categorical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G</a:t>
                      </a:r>
                      <a:r>
                        <a:rPr lang="en-GB" sz="1200" baseline="30000">
                          <a:effectLst/>
                        </a:rPr>
                        <a:t>2</a:t>
                      </a:r>
                      <a:r>
                        <a:rPr lang="en-GB" sz="1200">
                          <a:effectLst/>
                        </a:rPr>
                        <a:t> test of independence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1718">
                <a:tc>
                  <a:txBody>
                    <a:bodyPr/>
                    <a:lstStyle/>
                    <a:p>
                      <a:pPr marL="0" marR="0">
                        <a:lnSpc>
                          <a:spcPct val="115000"/>
                        </a:lnSpc>
                        <a:spcBef>
                          <a:spcPts val="0"/>
                        </a:spcBef>
                        <a:spcAft>
                          <a:spcPts val="0"/>
                        </a:spcAft>
                      </a:pPr>
                      <a:r>
                        <a:rPr lang="en-GB" sz="1200">
                          <a:effectLst/>
                        </a:rPr>
                        <a:t>Proportions (between 0 and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Beta regression or linear (robust) regression or quantile (median)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04497">
                <a:tc>
                  <a:txBody>
                    <a:bodyPr/>
                    <a:lstStyle/>
                    <a:p>
                      <a:pPr marL="0" marR="0">
                        <a:lnSpc>
                          <a:spcPct val="115000"/>
                        </a:lnSpc>
                        <a:spcBef>
                          <a:spcPts val="0"/>
                        </a:spcBef>
                        <a:spcAft>
                          <a:spcPts val="0"/>
                        </a:spcAft>
                      </a:pPr>
                      <a:r>
                        <a:rPr lang="en-GB" sz="1200">
                          <a:effectLst/>
                        </a:rPr>
                        <a:t>Counts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Poisson or Negative binomial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04497">
                <a:tc>
                  <a:txBody>
                    <a:bodyPr/>
                    <a:lstStyle/>
                    <a:p>
                      <a:pPr marL="0" marR="0">
                        <a:lnSpc>
                          <a:spcPct val="115000"/>
                        </a:lnSpc>
                        <a:spcBef>
                          <a:spcPts val="0"/>
                        </a:spcBef>
                        <a:spcAft>
                          <a:spcPts val="0"/>
                        </a:spcAft>
                      </a:pPr>
                      <a:r>
                        <a:rPr lang="en-GB" sz="1200">
                          <a:effectLst/>
                        </a:rPr>
                        <a:t>Zero inflated counts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Zero inflated Poisson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04497">
                <a:tc>
                  <a:txBody>
                    <a:bodyPr/>
                    <a:lstStyle/>
                    <a:p>
                      <a:pPr marL="0" marR="0">
                        <a:lnSpc>
                          <a:spcPct val="115000"/>
                        </a:lnSpc>
                        <a:spcBef>
                          <a:spcPts val="0"/>
                        </a:spcBef>
                        <a:spcAft>
                          <a:spcPts val="0"/>
                        </a:spcAft>
                      </a:pPr>
                      <a:r>
                        <a:rPr lang="en-GB" sz="1200">
                          <a:effectLst/>
                        </a:rPr>
                        <a:t>Survival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Cox, Weibull or exponential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04497">
                <a:tc>
                  <a:txBody>
                    <a:bodyPr/>
                    <a:lstStyle/>
                    <a:p>
                      <a:pPr marL="0" marR="0">
                        <a:lnSpc>
                          <a:spcPct val="115000"/>
                        </a:lnSpc>
                        <a:spcBef>
                          <a:spcPts val="0"/>
                        </a:spcBef>
                        <a:spcAft>
                          <a:spcPts val="0"/>
                        </a:spcAft>
                      </a:pPr>
                      <a:r>
                        <a:rPr lang="en-GB" sz="1200">
                          <a:effectLst/>
                        </a:rPr>
                        <a:t>Binary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Logistic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04497">
                <a:tc>
                  <a:txBody>
                    <a:bodyPr/>
                    <a:lstStyle/>
                    <a:p>
                      <a:pPr marL="0" marR="0">
                        <a:lnSpc>
                          <a:spcPct val="115000"/>
                        </a:lnSpc>
                        <a:spcBef>
                          <a:spcPts val="0"/>
                        </a:spcBef>
                        <a:spcAft>
                          <a:spcPts val="0"/>
                        </a:spcAft>
                      </a:pPr>
                      <a:r>
                        <a:rPr lang="en-GB" sz="1200">
                          <a:effectLst/>
                        </a:rPr>
                        <a:t>Nominal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Multinomial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04497">
                <a:tc>
                  <a:txBody>
                    <a:bodyPr/>
                    <a:lstStyle/>
                    <a:p>
                      <a:pPr marL="0" marR="0">
                        <a:lnSpc>
                          <a:spcPct val="115000"/>
                        </a:lnSpc>
                        <a:spcBef>
                          <a:spcPts val="0"/>
                        </a:spcBef>
                        <a:spcAft>
                          <a:spcPts val="0"/>
                        </a:spcAft>
                      </a:pPr>
                      <a:r>
                        <a:rPr lang="en-GB" sz="1200" dirty="0">
                          <a:effectLst/>
                        </a:rPr>
                        <a:t>Ordinal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Ordinal 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21718">
                <a:tc>
                  <a:txBody>
                    <a:bodyPr/>
                    <a:lstStyle/>
                    <a:p>
                      <a:pPr marL="0" marR="0">
                        <a:lnSpc>
                          <a:spcPct val="115000"/>
                        </a:lnSpc>
                        <a:spcBef>
                          <a:spcPts val="0"/>
                        </a:spcBef>
                        <a:spcAft>
                          <a:spcPts val="0"/>
                        </a:spcAft>
                      </a:pPr>
                      <a:r>
                        <a:rPr lang="en-GB" sz="1200">
                          <a:effectLst/>
                        </a:rPr>
                        <a:t>Clustered continuous, binary or counts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Mixed models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04497">
                <a:tc>
                  <a:txBody>
                    <a:bodyPr/>
                    <a:lstStyle/>
                    <a:p>
                      <a:pPr marL="0" marR="0">
                        <a:lnSpc>
                          <a:spcPct val="115000"/>
                        </a:lnSpc>
                        <a:spcBef>
                          <a:spcPts val="0"/>
                        </a:spcBef>
                        <a:spcAft>
                          <a:spcPts val="0"/>
                        </a:spcAft>
                      </a:pPr>
                      <a:r>
                        <a:rPr lang="en-GB" sz="1200">
                          <a:effectLst/>
                        </a:rPr>
                        <a:t>Case-control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a:effectLst/>
                        </a:rPr>
                        <a:t>Categorical/continuous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200" dirty="0">
                          <a:effectLst/>
                        </a:rPr>
                        <a:t>Conditional logistic regression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
        <p:nvSpPr>
          <p:cNvPr id="10" name="Rectangle 9">
            <a:extLst>
              <a:ext uri="{FF2B5EF4-FFF2-40B4-BE49-F238E27FC236}">
                <a16:creationId xmlns:a16="http://schemas.microsoft.com/office/drawing/2014/main" id="{4E716B59-6576-433C-9C51-E28D55696FBF}"/>
              </a:ext>
            </a:extLst>
          </p:cNvPr>
          <p:cNvSpPr/>
          <p:nvPr/>
        </p:nvSpPr>
        <p:spPr>
          <a:xfrm>
            <a:off x="1380699" y="590781"/>
            <a:ext cx="4213141" cy="369332"/>
          </a:xfrm>
          <a:prstGeom prst="rect">
            <a:avLst/>
          </a:prstGeom>
        </p:spPr>
        <p:txBody>
          <a:bodyPr wrap="none">
            <a:spAutoFit/>
          </a:bodyPr>
          <a:lstStyle/>
          <a:p>
            <a:r>
              <a:rPr lang="en-US" dirty="0">
                <a:hlinkClick r:id="rId2"/>
              </a:rPr>
              <a:t>https://CRAN.R-project.org/package=MXM</a:t>
            </a:r>
            <a:endParaRPr lang="el-GR" dirty="0"/>
          </a:p>
        </p:txBody>
      </p:sp>
    </p:spTree>
    <p:extLst>
      <p:ext uri="{BB962C8B-B14F-4D97-AF65-F5344CB8AC3E}">
        <p14:creationId xmlns:p14="http://schemas.microsoft.com/office/powerpoint/2010/main" val="113947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Big volume data algorithms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17906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Big Volume Data Challenges</a:t>
            </a:r>
          </a:p>
        </p:txBody>
      </p:sp>
      <p:sp>
        <p:nvSpPr>
          <p:cNvPr id="6" name="Content Placeholder 5"/>
          <p:cNvSpPr>
            <a:spLocks noGrp="1"/>
          </p:cNvSpPr>
          <p:nvPr>
            <p:ph idx="1"/>
          </p:nvPr>
        </p:nvSpPr>
        <p:spPr/>
        <p:txBody>
          <a:bodyPr/>
          <a:lstStyle/>
          <a:p>
            <a:r>
              <a:rPr lang="en-US" dirty="0"/>
              <a:t>Make computations local to data partitions</a:t>
            </a:r>
          </a:p>
          <a:p>
            <a:pPr lvl="1"/>
            <a:endParaRPr lang="en-US" dirty="0"/>
          </a:p>
          <a:p>
            <a:pPr lvl="1"/>
            <a:endParaRPr lang="en-US" dirty="0"/>
          </a:p>
          <a:p>
            <a:pPr lvl="1"/>
            <a:endParaRPr lang="en-US" dirty="0"/>
          </a:p>
          <a:p>
            <a:r>
              <a:rPr lang="en-US" dirty="0"/>
              <a:t>Stop computations as early as possible, when enough samples have been seen to make a decision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2686289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Parallel Forward-Backward </a:t>
            </a:r>
            <a:r>
              <a:rPr lang="en-US"/>
              <a:t>with Pruning* </a:t>
            </a:r>
            <a:r>
              <a:rPr lang="en-US" dirty="0"/>
              <a:t>(</a:t>
            </a:r>
            <a:r>
              <a:rPr lang="en-US"/>
              <a:t>PFBP)</a:t>
            </a:r>
            <a:endParaRPr lang="en-US" dirty="0"/>
          </a:p>
        </p:txBody>
      </p:sp>
      <p:sp>
        <p:nvSpPr>
          <p:cNvPr id="3" name="Content Placeholder 2"/>
          <p:cNvSpPr>
            <a:spLocks noGrp="1"/>
          </p:cNvSpPr>
          <p:nvPr>
            <p:ph idx="1"/>
          </p:nvPr>
        </p:nvSpPr>
        <p:spPr/>
        <p:txBody>
          <a:bodyPr>
            <a:normAutofit lnSpcReduction="10000"/>
          </a:bodyPr>
          <a:lstStyle/>
          <a:p>
            <a:r>
              <a:rPr lang="en-US" dirty="0"/>
              <a:t>Make computations local to data partitions</a:t>
            </a:r>
          </a:p>
          <a:p>
            <a:pPr lvl="1"/>
            <a:r>
              <a:rPr lang="en-US" dirty="0"/>
              <a:t>Compute statistics </a:t>
            </a:r>
            <a:r>
              <a:rPr lang="en-US" dirty="0">
                <a:solidFill>
                  <a:srgbClr val="FF0000"/>
                </a:solidFill>
              </a:rPr>
              <a:t>local</a:t>
            </a:r>
            <a:r>
              <a:rPr lang="en-US" dirty="0"/>
              <a:t> to data partitions</a:t>
            </a:r>
          </a:p>
          <a:p>
            <a:pPr lvl="1"/>
            <a:r>
              <a:rPr lang="en-US" dirty="0">
                <a:solidFill>
                  <a:srgbClr val="FF0000"/>
                </a:solidFill>
              </a:rPr>
              <a:t>Combine</a:t>
            </a:r>
            <a:r>
              <a:rPr lang="en-US" dirty="0"/>
              <a:t> using meta-analysis techniques to </a:t>
            </a:r>
            <a:r>
              <a:rPr lang="en-US" dirty="0">
                <a:solidFill>
                  <a:srgbClr val="FF0000"/>
                </a:solidFill>
              </a:rPr>
              <a:t>global</a:t>
            </a:r>
            <a:r>
              <a:rPr lang="en-US" dirty="0"/>
              <a:t> statistics</a:t>
            </a:r>
          </a:p>
          <a:p>
            <a:pPr lvl="1"/>
            <a:r>
              <a:rPr lang="en-US" dirty="0"/>
              <a:t>Communicate only statistics, not data</a:t>
            </a:r>
          </a:p>
          <a:p>
            <a:r>
              <a:rPr lang="en-US" dirty="0"/>
              <a:t>Stop computations as early as possible, when enough samples have been seen to make a decision</a:t>
            </a:r>
          </a:p>
          <a:p>
            <a:pPr lvl="1"/>
            <a:r>
              <a:rPr lang="en-US" dirty="0">
                <a:solidFill>
                  <a:srgbClr val="FF0000"/>
                </a:solidFill>
              </a:rPr>
              <a:t>Early Dropping</a:t>
            </a:r>
            <a:r>
              <a:rPr lang="en-US" dirty="0"/>
              <a:t>: </a:t>
            </a:r>
          </a:p>
          <a:p>
            <a:pPr lvl="2"/>
            <a:r>
              <a:rPr lang="en-US" dirty="0"/>
              <a:t>Same as in Forward-Backward with Early Dropping</a:t>
            </a:r>
          </a:p>
          <a:p>
            <a:pPr lvl="2"/>
            <a:r>
              <a:rPr lang="en-US" dirty="0"/>
              <a:t>Filters out features as soon as deemed conditionally independent of </a:t>
            </a:r>
            <a:r>
              <a:rPr lang="en-US" i="1" dirty="0"/>
              <a:t>T</a:t>
            </a:r>
            <a:endParaRPr lang="en-US" dirty="0"/>
          </a:p>
          <a:p>
            <a:pPr lvl="1"/>
            <a:r>
              <a:rPr lang="en-US" dirty="0">
                <a:solidFill>
                  <a:srgbClr val="FF0000"/>
                </a:solidFill>
              </a:rPr>
              <a:t>Early Stopping</a:t>
            </a:r>
          </a:p>
          <a:p>
            <a:pPr lvl="2"/>
            <a:r>
              <a:rPr lang="en-US" dirty="0"/>
              <a:t>Stop computing local statistics as soon as it is deemed that a feature will not be selected for inclusion/exclusion in the forward/backward phase</a:t>
            </a:r>
          </a:p>
          <a:p>
            <a:pPr lvl="1"/>
            <a:r>
              <a:rPr lang="en-US" dirty="0">
                <a:solidFill>
                  <a:srgbClr val="FF0000"/>
                </a:solidFill>
              </a:rPr>
              <a:t>Early Return</a:t>
            </a:r>
          </a:p>
          <a:p>
            <a:pPr lvl="2"/>
            <a:r>
              <a:rPr lang="en-US" dirty="0"/>
              <a:t>Stop computations as soon as enough samples have been seen to determine a “good enough” feature for inclusion/exclusion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63</a:t>
            </a:fld>
            <a:endParaRPr lang="en-US" dirty="0"/>
          </a:p>
        </p:txBody>
      </p:sp>
      <p:sp>
        <p:nvSpPr>
          <p:cNvPr id="5" name="TextBox 4">
            <a:extLst>
              <a:ext uri="{FF2B5EF4-FFF2-40B4-BE49-F238E27FC236}">
                <a16:creationId xmlns:a16="http://schemas.microsoft.com/office/drawing/2014/main" id="{807F6F77-DC35-4F7E-B62E-1295613D565D}"/>
              </a:ext>
            </a:extLst>
          </p:cNvPr>
          <p:cNvSpPr txBox="1"/>
          <p:nvPr/>
        </p:nvSpPr>
        <p:spPr>
          <a:xfrm>
            <a:off x="241300" y="6450568"/>
            <a:ext cx="11709400" cy="369332"/>
          </a:xfrm>
          <a:prstGeom prst="rect">
            <a:avLst/>
          </a:prstGeom>
          <a:noFill/>
        </p:spPr>
        <p:txBody>
          <a:bodyPr wrap="square" rtlCol="0">
            <a:spAutoFit/>
          </a:bodyPr>
          <a:lstStyle/>
          <a:p>
            <a:r>
              <a:rPr lang="en-US"/>
              <a:t>* In Progress. Joint work with Vassilis Christophides, Pavlos Katsogridakis and Polyvios Pratikakis</a:t>
            </a:r>
          </a:p>
        </p:txBody>
      </p:sp>
    </p:spTree>
    <p:extLst>
      <p:ext uri="{BB962C8B-B14F-4D97-AF65-F5344CB8AC3E}">
        <p14:creationId xmlns:p14="http://schemas.microsoft.com/office/powerpoint/2010/main" val="1367406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Parallel Forward Backward with </a:t>
            </a:r>
            <a:r>
              <a:rPr lang="en-US"/>
              <a:t>Pruning Algorithm (PFBP)</a:t>
            </a:r>
            <a:endParaRPr lang="en-US" dirty="0"/>
          </a:p>
        </p:txBody>
      </p:sp>
      <p:sp>
        <p:nvSpPr>
          <p:cNvPr id="3" name="Content Placeholder 2"/>
          <p:cNvSpPr>
            <a:spLocks noGrp="1"/>
          </p:cNvSpPr>
          <p:nvPr>
            <p:ph idx="1"/>
          </p:nvPr>
        </p:nvSpPr>
        <p:spPr/>
        <p:txBody>
          <a:bodyPr>
            <a:normAutofit fontScale="92500" lnSpcReduction="10000"/>
          </a:bodyPr>
          <a:lstStyle/>
          <a:p>
            <a:r>
              <a:rPr lang="en-US" dirty="0"/>
              <a:t>Low communication cost</a:t>
            </a:r>
          </a:p>
          <a:p>
            <a:pPr lvl="1"/>
            <a:r>
              <a:rPr lang="en-US" dirty="0"/>
              <a:t>Only need to communicate local p-values</a:t>
            </a:r>
          </a:p>
          <a:p>
            <a:pPr lvl="1"/>
            <a:endParaRPr lang="en-US" dirty="0"/>
          </a:p>
          <a:p>
            <a:r>
              <a:rPr lang="en-US" dirty="0"/>
              <a:t>Highly parallel</a:t>
            </a:r>
          </a:p>
          <a:p>
            <a:pPr lvl="1"/>
            <a:r>
              <a:rPr lang="en-US" dirty="0"/>
              <a:t>Processing data blocks independently</a:t>
            </a:r>
          </a:p>
          <a:p>
            <a:pPr lvl="1"/>
            <a:endParaRPr lang="en-US" dirty="0"/>
          </a:p>
          <a:p>
            <a:r>
              <a:rPr lang="en-US" dirty="0"/>
              <a:t>Scales to many variables</a:t>
            </a:r>
          </a:p>
          <a:p>
            <a:pPr lvl="1"/>
            <a:r>
              <a:rPr lang="en-US" dirty="0"/>
              <a:t>Early dropping</a:t>
            </a:r>
          </a:p>
          <a:p>
            <a:pPr lvl="1"/>
            <a:endParaRPr lang="en-US" dirty="0"/>
          </a:p>
          <a:p>
            <a:r>
              <a:rPr lang="en-US" dirty="0"/>
              <a:t>Scales sub-linearly with sample size</a:t>
            </a:r>
          </a:p>
          <a:p>
            <a:pPr lvl="1"/>
            <a:r>
              <a:rPr lang="en-US" dirty="0"/>
              <a:t>Early stopping</a:t>
            </a:r>
          </a:p>
          <a:p>
            <a:pPr lvl="1"/>
            <a:r>
              <a:rPr lang="en-US" dirty="0"/>
              <a:t>Early return</a:t>
            </a:r>
          </a:p>
          <a:p>
            <a:pPr lvl="1"/>
            <a:endParaRPr lang="en-US" dirty="0"/>
          </a:p>
          <a:p>
            <a:pPr marL="0" indent="0">
              <a:buNone/>
            </a:pPr>
            <a:r>
              <a:rPr lang="en-US" dirty="0"/>
              <a:t> </a:t>
            </a:r>
            <a:r>
              <a:rPr lang="en-US" b="1" dirty="0"/>
              <a:t>Returns predictive model </a:t>
            </a:r>
            <a:r>
              <a:rPr lang="en-US" dirty="0"/>
              <a:t>without additional computational overhead</a:t>
            </a:r>
          </a:p>
        </p:txBody>
      </p:sp>
      <p:sp>
        <p:nvSpPr>
          <p:cNvPr id="5" name="Slide Number Placeholder 3">
            <a:extLst>
              <a:ext uri="{FF2B5EF4-FFF2-40B4-BE49-F238E27FC236}">
                <a16:creationId xmlns:a16="http://schemas.microsoft.com/office/drawing/2014/main" id="{22E4AD17-DE53-4B3B-9CD2-FB066BF94B20}"/>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129015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Scalability</a:t>
            </a:r>
          </a:p>
        </p:txBody>
      </p:sp>
      <p:graphicFrame>
        <p:nvGraphicFramePr>
          <p:cNvPr id="5" name="Object 4"/>
          <p:cNvGraphicFramePr>
            <a:graphicFrameLocks noChangeAspect="1"/>
          </p:cNvGraphicFramePr>
          <p:nvPr>
            <p:extLst>
              <p:ext uri="{D42A27DB-BD31-4B8C-83A1-F6EECF244321}">
                <p14:modId xmlns:p14="http://schemas.microsoft.com/office/powerpoint/2010/main" val="2358068886"/>
              </p:ext>
            </p:extLst>
          </p:nvPr>
        </p:nvGraphicFramePr>
        <p:xfrm>
          <a:off x="4320771" y="1142456"/>
          <a:ext cx="4098882" cy="3076384"/>
        </p:xfrm>
        <a:graphic>
          <a:graphicData uri="http://schemas.openxmlformats.org/presentationml/2006/ole">
            <mc:AlternateContent xmlns:mc="http://schemas.openxmlformats.org/markup-compatibility/2006">
              <mc:Choice xmlns:v="urn:schemas-microsoft-com:vml" Requires="v">
                <p:oleObj spid="_x0000_s3776" name="Acrobat Document" r:id="rId4" imgW="4390852" imgH="3295650" progId="AcroExch.Document.DC">
                  <p:embed/>
                </p:oleObj>
              </mc:Choice>
              <mc:Fallback>
                <p:oleObj name="Acrobat Document" r:id="rId4" imgW="4390852" imgH="3295650" progId="AcroExch.Document.DC">
                  <p:embed/>
                  <p:pic>
                    <p:nvPicPr>
                      <p:cNvPr id="0" name=""/>
                      <p:cNvPicPr/>
                      <p:nvPr/>
                    </p:nvPicPr>
                    <p:blipFill>
                      <a:blip r:embed="rId5"/>
                      <a:stretch>
                        <a:fillRect/>
                      </a:stretch>
                    </p:blipFill>
                    <p:spPr>
                      <a:xfrm>
                        <a:off x="4320771" y="1142456"/>
                        <a:ext cx="4098882" cy="307638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409081"/>
              </p:ext>
            </p:extLst>
          </p:nvPr>
        </p:nvGraphicFramePr>
        <p:xfrm>
          <a:off x="8035982" y="1142456"/>
          <a:ext cx="4098882" cy="3076384"/>
        </p:xfrm>
        <a:graphic>
          <a:graphicData uri="http://schemas.openxmlformats.org/presentationml/2006/ole">
            <mc:AlternateContent xmlns:mc="http://schemas.openxmlformats.org/markup-compatibility/2006">
              <mc:Choice xmlns:v="urn:schemas-microsoft-com:vml" Requires="v">
                <p:oleObj spid="_x0000_s3777" name="Acrobat Document" r:id="rId6" imgW="4390852" imgH="3295650" progId="AcroExch.Document.DC">
                  <p:embed/>
                </p:oleObj>
              </mc:Choice>
              <mc:Fallback>
                <p:oleObj name="Acrobat Document" r:id="rId6" imgW="4390852" imgH="3295650" progId="AcroExch.Document.DC">
                  <p:embed/>
                  <p:pic>
                    <p:nvPicPr>
                      <p:cNvPr id="0" name=""/>
                      <p:cNvPicPr/>
                      <p:nvPr/>
                    </p:nvPicPr>
                    <p:blipFill>
                      <a:blip r:embed="rId7"/>
                      <a:stretch>
                        <a:fillRect/>
                      </a:stretch>
                    </p:blipFill>
                    <p:spPr>
                      <a:xfrm>
                        <a:off x="8035982" y="1142456"/>
                        <a:ext cx="4098882" cy="307638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41303374"/>
              </p:ext>
            </p:extLst>
          </p:nvPr>
        </p:nvGraphicFramePr>
        <p:xfrm>
          <a:off x="177800" y="1142456"/>
          <a:ext cx="4098882" cy="3076384"/>
        </p:xfrm>
        <a:graphic>
          <a:graphicData uri="http://schemas.openxmlformats.org/presentationml/2006/ole">
            <mc:AlternateContent xmlns:mc="http://schemas.openxmlformats.org/markup-compatibility/2006">
              <mc:Choice xmlns:v="urn:schemas-microsoft-com:vml" Requires="v">
                <p:oleObj spid="_x0000_s3778" name="Acrobat Document" r:id="rId8" imgW="4390852" imgH="3295650" progId="AcroExch.Document.DC">
                  <p:embed/>
                </p:oleObj>
              </mc:Choice>
              <mc:Fallback>
                <p:oleObj name="Acrobat Document" r:id="rId8" imgW="4390852" imgH="3295650" progId="AcroExch.Document.DC">
                  <p:embed/>
                  <p:pic>
                    <p:nvPicPr>
                      <p:cNvPr id="0" name=""/>
                      <p:cNvPicPr/>
                      <p:nvPr/>
                    </p:nvPicPr>
                    <p:blipFill>
                      <a:blip r:embed="rId9"/>
                      <a:stretch>
                        <a:fillRect/>
                      </a:stretch>
                    </p:blipFill>
                    <p:spPr>
                      <a:xfrm>
                        <a:off x="177800" y="1142456"/>
                        <a:ext cx="4098882" cy="3076384"/>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962833E9-4DFA-4075-8303-9C1A549A607D}"/>
              </a:ext>
            </a:extLst>
          </p:cNvPr>
          <p:cNvSpPr txBox="1"/>
          <p:nvPr/>
        </p:nvSpPr>
        <p:spPr>
          <a:xfrm>
            <a:off x="544252" y="4462558"/>
            <a:ext cx="3644901" cy="338554"/>
          </a:xfrm>
          <a:prstGeom prst="rect">
            <a:avLst/>
          </a:prstGeom>
          <a:noFill/>
        </p:spPr>
        <p:txBody>
          <a:bodyPr wrap="square" rtlCol="0">
            <a:spAutoFit/>
          </a:bodyPr>
          <a:lstStyle/>
          <a:p>
            <a:pPr algn="ctr"/>
            <a:r>
              <a:rPr lang="en-US" sz="1600"/>
              <a:t>1000 Variables</a:t>
            </a:r>
          </a:p>
        </p:txBody>
      </p:sp>
      <p:sp>
        <p:nvSpPr>
          <p:cNvPr id="8" name="TextBox 7">
            <a:extLst>
              <a:ext uri="{FF2B5EF4-FFF2-40B4-BE49-F238E27FC236}">
                <a16:creationId xmlns:a16="http://schemas.microsoft.com/office/drawing/2014/main" id="{050E3D81-0BF6-4390-85E7-88D2D777250A}"/>
              </a:ext>
            </a:extLst>
          </p:cNvPr>
          <p:cNvSpPr txBox="1"/>
          <p:nvPr/>
        </p:nvSpPr>
        <p:spPr>
          <a:xfrm>
            <a:off x="4455852" y="4462558"/>
            <a:ext cx="3644901" cy="338554"/>
          </a:xfrm>
          <a:prstGeom prst="rect">
            <a:avLst/>
          </a:prstGeom>
          <a:noFill/>
        </p:spPr>
        <p:txBody>
          <a:bodyPr wrap="square" rtlCol="0">
            <a:spAutoFit/>
          </a:bodyPr>
          <a:lstStyle/>
          <a:p>
            <a:pPr algn="ctr"/>
            <a:r>
              <a:rPr lang="en-US" sz="1600"/>
              <a:t>100K Samples</a:t>
            </a:r>
          </a:p>
        </p:txBody>
      </p:sp>
      <p:sp>
        <p:nvSpPr>
          <p:cNvPr id="9" name="TextBox 8">
            <a:extLst>
              <a:ext uri="{FF2B5EF4-FFF2-40B4-BE49-F238E27FC236}">
                <a16:creationId xmlns:a16="http://schemas.microsoft.com/office/drawing/2014/main" id="{E7AAF94F-4857-4EC3-BB0A-3470A60DF13E}"/>
              </a:ext>
            </a:extLst>
          </p:cNvPr>
          <p:cNvSpPr txBox="1"/>
          <p:nvPr/>
        </p:nvSpPr>
        <p:spPr>
          <a:xfrm>
            <a:off x="8215053" y="4462558"/>
            <a:ext cx="3644901" cy="338554"/>
          </a:xfrm>
          <a:prstGeom prst="rect">
            <a:avLst/>
          </a:prstGeom>
          <a:noFill/>
        </p:spPr>
        <p:txBody>
          <a:bodyPr wrap="square" rtlCol="0">
            <a:spAutoFit/>
          </a:bodyPr>
          <a:lstStyle/>
          <a:p>
            <a:pPr algn="ctr"/>
            <a:r>
              <a:rPr lang="en-US" sz="1600"/>
              <a:t>10K Variables, 1M Samples</a:t>
            </a:r>
          </a:p>
        </p:txBody>
      </p:sp>
      <p:sp>
        <p:nvSpPr>
          <p:cNvPr id="10" name="TextBox 9">
            <a:extLst>
              <a:ext uri="{FF2B5EF4-FFF2-40B4-BE49-F238E27FC236}">
                <a16:creationId xmlns:a16="http://schemas.microsoft.com/office/drawing/2014/main" id="{8F250030-E7EA-4881-AEF9-DA8117DB394B}"/>
              </a:ext>
            </a:extLst>
          </p:cNvPr>
          <p:cNvSpPr txBox="1"/>
          <p:nvPr/>
        </p:nvSpPr>
        <p:spPr>
          <a:xfrm>
            <a:off x="891032" y="4871094"/>
            <a:ext cx="9728200" cy="1477328"/>
          </a:xfrm>
          <a:prstGeom prst="rect">
            <a:avLst/>
          </a:prstGeom>
          <a:noFill/>
        </p:spPr>
        <p:txBody>
          <a:bodyPr wrap="square" rtlCol="0">
            <a:spAutoFit/>
          </a:bodyPr>
          <a:lstStyle/>
          <a:p>
            <a:r>
              <a:rPr lang="en-US" dirty="0"/>
              <a:t>Data from simulated Bayesian networks</a:t>
            </a:r>
          </a:p>
          <a:p>
            <a:r>
              <a:rPr lang="en-US" dirty="0"/>
              <a:t>Maximum features to select set to 50</a:t>
            </a:r>
          </a:p>
          <a:p>
            <a:endParaRPr lang="en-US" dirty="0"/>
          </a:p>
          <a:p>
            <a:r>
              <a:rPr lang="en-US" b="1" dirty="0"/>
              <a:t>PFBP scales </a:t>
            </a:r>
            <a:r>
              <a:rPr lang="en-US" b="1" dirty="0" err="1"/>
              <a:t>sublinearly</a:t>
            </a:r>
            <a:r>
              <a:rPr lang="en-US" b="1" dirty="0"/>
              <a:t> with sample size and features</a:t>
            </a:r>
          </a:p>
          <a:p>
            <a:r>
              <a:rPr lang="en-US" b="1" dirty="0"/>
              <a:t>PFBP parallelizes with number of machines / cores</a:t>
            </a:r>
          </a:p>
        </p:txBody>
      </p:sp>
      <p:sp>
        <p:nvSpPr>
          <p:cNvPr id="11" name="Slide Number Placeholder 3">
            <a:extLst>
              <a:ext uri="{FF2B5EF4-FFF2-40B4-BE49-F238E27FC236}">
                <a16:creationId xmlns:a16="http://schemas.microsoft.com/office/drawing/2014/main" id="{B4D22B08-75BB-40A3-89D8-AEE0C43E4EC8}"/>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3059863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 Comparative Evaluation</a:t>
            </a:r>
          </a:p>
        </p:txBody>
      </p:sp>
      <p:pic>
        <p:nvPicPr>
          <p:cNvPr id="6" name="Picture 5"/>
          <p:cNvPicPr>
            <a:picLocks noChangeAspect="1"/>
          </p:cNvPicPr>
          <p:nvPr/>
        </p:nvPicPr>
        <p:blipFill>
          <a:blip r:embed="rId3"/>
          <a:stretch>
            <a:fillRect/>
          </a:stretch>
        </p:blipFill>
        <p:spPr>
          <a:xfrm>
            <a:off x="2452024" y="1325419"/>
            <a:ext cx="7429500" cy="3686175"/>
          </a:xfrm>
          <a:prstGeom prst="rect">
            <a:avLst/>
          </a:prstGeom>
        </p:spPr>
      </p:pic>
      <p:sp>
        <p:nvSpPr>
          <p:cNvPr id="8" name="TextBox 7"/>
          <p:cNvSpPr txBox="1"/>
          <p:nvPr/>
        </p:nvSpPr>
        <p:spPr>
          <a:xfrm>
            <a:off x="2346960" y="5257800"/>
            <a:ext cx="7787640" cy="369332"/>
          </a:xfrm>
          <a:prstGeom prst="rect">
            <a:avLst/>
          </a:prstGeom>
          <a:noFill/>
        </p:spPr>
        <p:txBody>
          <a:bodyPr wrap="square" rtlCol="0">
            <a:spAutoFit/>
          </a:bodyPr>
          <a:lstStyle/>
          <a:p>
            <a:r>
              <a:rPr lang="en-US"/>
              <a:t>Cluster: </a:t>
            </a:r>
            <a:r>
              <a:rPr lang="en-US" dirty="0"/>
              <a:t>4 worker machines (12 cores each), </a:t>
            </a:r>
            <a:r>
              <a:rPr lang="en-US"/>
              <a:t>1 master</a:t>
            </a:r>
            <a:endParaRPr lang="en-US" dirty="0"/>
          </a:p>
        </p:txBody>
      </p:sp>
      <p:sp>
        <p:nvSpPr>
          <p:cNvPr id="7" name="Slide Number Placeholder 3">
            <a:extLst>
              <a:ext uri="{FF2B5EF4-FFF2-40B4-BE49-F238E27FC236}">
                <a16:creationId xmlns:a16="http://schemas.microsoft.com/office/drawing/2014/main" id="{827ED551-7414-41C2-9157-443ECB36401D}"/>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1037734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 Comparative Evaluation</a:t>
            </a:r>
          </a:p>
        </p:txBody>
      </p:sp>
      <p:pic>
        <p:nvPicPr>
          <p:cNvPr id="5" name="Picture 4"/>
          <p:cNvPicPr>
            <a:picLocks noChangeAspect="1"/>
          </p:cNvPicPr>
          <p:nvPr/>
        </p:nvPicPr>
        <p:blipFill>
          <a:blip r:embed="rId3"/>
          <a:stretch>
            <a:fillRect/>
          </a:stretch>
        </p:blipFill>
        <p:spPr>
          <a:xfrm>
            <a:off x="1616868" y="1290279"/>
            <a:ext cx="8958263" cy="3267794"/>
          </a:xfrm>
          <a:prstGeom prst="rect">
            <a:avLst/>
          </a:prstGeom>
        </p:spPr>
      </p:pic>
      <p:sp>
        <p:nvSpPr>
          <p:cNvPr id="7" name="TextBox 6"/>
          <p:cNvSpPr txBox="1"/>
          <p:nvPr/>
        </p:nvSpPr>
        <p:spPr>
          <a:xfrm>
            <a:off x="1819561" y="4563194"/>
            <a:ext cx="8653463" cy="1754326"/>
          </a:xfrm>
          <a:prstGeom prst="rect">
            <a:avLst/>
          </a:prstGeom>
          <a:noFill/>
        </p:spPr>
        <p:txBody>
          <a:bodyPr wrap="square" rtlCol="0">
            <a:spAutoFit/>
          </a:bodyPr>
          <a:lstStyle/>
          <a:p>
            <a:r>
              <a:rPr lang="en-US" b="1" dirty="0"/>
              <a:t>UFS</a:t>
            </a:r>
            <a:r>
              <a:rPr lang="en-US" dirty="0"/>
              <a:t> and </a:t>
            </a:r>
            <a:r>
              <a:rPr lang="en-US" b="1" dirty="0"/>
              <a:t>FBS</a:t>
            </a:r>
            <a:r>
              <a:rPr lang="en-US" dirty="0"/>
              <a:t>: Univariate and Forward-backward selection using </a:t>
            </a:r>
            <a:r>
              <a:rPr lang="en-US" dirty="0">
                <a:solidFill>
                  <a:srgbClr val="FF0000"/>
                </a:solidFill>
              </a:rPr>
              <a:t>parallel</a:t>
            </a:r>
            <a:r>
              <a:rPr lang="en-US" dirty="0"/>
              <a:t> logistic regression</a:t>
            </a:r>
          </a:p>
          <a:p>
            <a:r>
              <a:rPr lang="en-US" b="1"/>
              <a:t>Single Feature Optimization </a:t>
            </a:r>
            <a:r>
              <a:rPr lang="en-US"/>
              <a:t>(SFO): </a:t>
            </a:r>
            <a:r>
              <a:rPr lang="en-US" dirty="0"/>
              <a:t>State-of-the-art forward-selection for Big Data</a:t>
            </a:r>
          </a:p>
          <a:p>
            <a:endParaRPr lang="en-US" dirty="0"/>
          </a:p>
          <a:p>
            <a:r>
              <a:rPr lang="en-US"/>
              <a:t>PFBP</a:t>
            </a:r>
            <a:r>
              <a:rPr lang="en-US" b="1"/>
              <a:t> </a:t>
            </a:r>
            <a:r>
              <a:rPr lang="en-US" b="1">
                <a:solidFill>
                  <a:srgbClr val="00B050"/>
                </a:solidFill>
              </a:rPr>
              <a:t>always returns solution</a:t>
            </a:r>
            <a:r>
              <a:rPr lang="en-US"/>
              <a:t>, </a:t>
            </a:r>
            <a:r>
              <a:rPr lang="en-US" dirty="0"/>
              <a:t>competitors </a:t>
            </a:r>
            <a:r>
              <a:rPr lang="en-US" b="1" dirty="0">
                <a:solidFill>
                  <a:srgbClr val="FF0000"/>
                </a:solidFill>
              </a:rPr>
              <a:t>timeout</a:t>
            </a:r>
            <a:r>
              <a:rPr lang="en-US" dirty="0"/>
              <a:t> or </a:t>
            </a:r>
            <a:r>
              <a:rPr lang="en-US" b="1" dirty="0">
                <a:solidFill>
                  <a:srgbClr val="FF0000"/>
                </a:solidFill>
              </a:rPr>
              <a:t>crash</a:t>
            </a:r>
          </a:p>
          <a:p>
            <a:r>
              <a:rPr lang="en-US" dirty="0"/>
              <a:t>PFBP </a:t>
            </a:r>
            <a:r>
              <a:rPr lang="en-US" b="1" dirty="0">
                <a:solidFill>
                  <a:srgbClr val="00B050"/>
                </a:solidFill>
              </a:rPr>
              <a:t>faster</a:t>
            </a:r>
            <a:r>
              <a:rPr lang="en-US" dirty="0"/>
              <a:t> </a:t>
            </a:r>
            <a:r>
              <a:rPr lang="en-US"/>
              <a:t>than competitors (</a:t>
            </a:r>
            <a:r>
              <a:rPr lang="en-US" b="1">
                <a:solidFill>
                  <a:srgbClr val="FF0000"/>
                </a:solidFill>
              </a:rPr>
              <a:t>except</a:t>
            </a:r>
            <a:r>
              <a:rPr lang="en-US"/>
              <a:t> vs UFS on covtype)</a:t>
            </a:r>
            <a:endParaRPr lang="en-US" dirty="0"/>
          </a:p>
          <a:p>
            <a:r>
              <a:rPr lang="en-US" dirty="0"/>
              <a:t>PFBP has </a:t>
            </a:r>
            <a:r>
              <a:rPr lang="en-US" b="1" dirty="0">
                <a:solidFill>
                  <a:srgbClr val="00B050"/>
                </a:solidFill>
              </a:rPr>
              <a:t>same </a:t>
            </a:r>
            <a:r>
              <a:rPr lang="en-US" b="1">
                <a:solidFill>
                  <a:srgbClr val="00B050"/>
                </a:solidFill>
              </a:rPr>
              <a:t>predictive performance</a:t>
            </a:r>
            <a:endParaRPr lang="en-US" b="1" dirty="0">
              <a:solidFill>
                <a:srgbClr val="00B050"/>
              </a:solidFill>
            </a:endParaRPr>
          </a:p>
        </p:txBody>
      </p:sp>
      <p:sp>
        <p:nvSpPr>
          <p:cNvPr id="8" name="Rectangle 7"/>
          <p:cNvSpPr/>
          <p:nvPr/>
        </p:nvSpPr>
        <p:spPr>
          <a:xfrm>
            <a:off x="8458201" y="1981201"/>
            <a:ext cx="338137" cy="22860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F03D465-13DD-4AA7-882C-69B9A547D2D5}"/>
              </a:ext>
            </a:extLst>
          </p:cNvPr>
          <p:cNvGrpSpPr/>
          <p:nvPr/>
        </p:nvGrpSpPr>
        <p:grpSpPr>
          <a:xfrm>
            <a:off x="9048750" y="2581275"/>
            <a:ext cx="1257300" cy="1676401"/>
            <a:chOff x="9048750" y="2590800"/>
            <a:chExt cx="1257300" cy="1676401"/>
          </a:xfrm>
        </p:grpSpPr>
        <p:cxnSp>
          <p:nvCxnSpPr>
            <p:cNvPr id="6" name="Straight Connector 5">
              <a:extLst>
                <a:ext uri="{FF2B5EF4-FFF2-40B4-BE49-F238E27FC236}">
                  <a16:creationId xmlns:a16="http://schemas.microsoft.com/office/drawing/2014/main" id="{1B02F6B3-CBDC-47EE-A3D9-2BB3C5D7BBA3}"/>
                </a:ext>
              </a:extLst>
            </p:cNvPr>
            <p:cNvCxnSpPr/>
            <p:nvPr/>
          </p:nvCxnSpPr>
          <p:spPr>
            <a:xfrm>
              <a:off x="9048750" y="2838450"/>
              <a:ext cx="0" cy="14287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E3EC2A-D1F4-44C7-BEC6-4B1D0A3CF0D0}"/>
                </a:ext>
              </a:extLst>
            </p:cNvPr>
            <p:cNvCxnSpPr>
              <a:cxnSpLocks/>
            </p:cNvCxnSpPr>
            <p:nvPr/>
          </p:nvCxnSpPr>
          <p:spPr>
            <a:xfrm>
              <a:off x="9048750" y="2838450"/>
              <a:ext cx="533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3D8C8F-3195-4E84-ADEE-C35FB1E3E391}"/>
                </a:ext>
              </a:extLst>
            </p:cNvPr>
            <p:cNvCxnSpPr>
              <a:cxnSpLocks/>
            </p:cNvCxnSpPr>
            <p:nvPr/>
          </p:nvCxnSpPr>
          <p:spPr>
            <a:xfrm flipH="1" flipV="1">
              <a:off x="9582150" y="2590800"/>
              <a:ext cx="1" cy="2476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AF19D6-F59B-4463-812F-9F673C627B85}"/>
                </a:ext>
              </a:extLst>
            </p:cNvPr>
            <p:cNvCxnSpPr>
              <a:cxnSpLocks/>
            </p:cNvCxnSpPr>
            <p:nvPr/>
          </p:nvCxnSpPr>
          <p:spPr>
            <a:xfrm>
              <a:off x="9582150" y="2590800"/>
              <a:ext cx="7239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398C89-6D21-4BEE-AE67-6D654CA0E645}"/>
                </a:ext>
              </a:extLst>
            </p:cNvPr>
            <p:cNvCxnSpPr>
              <a:cxnSpLocks/>
            </p:cNvCxnSpPr>
            <p:nvPr/>
          </p:nvCxnSpPr>
          <p:spPr>
            <a:xfrm>
              <a:off x="10306050" y="2590800"/>
              <a:ext cx="0" cy="16764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4374BD-AF64-48DB-80C4-8522D11A5C05}"/>
                </a:ext>
              </a:extLst>
            </p:cNvPr>
            <p:cNvCxnSpPr>
              <a:cxnSpLocks/>
            </p:cNvCxnSpPr>
            <p:nvPr/>
          </p:nvCxnSpPr>
          <p:spPr>
            <a:xfrm>
              <a:off x="9048750" y="4267201"/>
              <a:ext cx="12573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3A1E5BA-EBE7-45F2-84B2-26941E577CE9}"/>
              </a:ext>
            </a:extLst>
          </p:cNvPr>
          <p:cNvSpPr/>
          <p:nvPr/>
        </p:nvSpPr>
        <p:spPr>
          <a:xfrm>
            <a:off x="2667001" y="1981201"/>
            <a:ext cx="600074" cy="22860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647122E-D07C-44B5-8DC8-782E49B74416}"/>
              </a:ext>
            </a:extLst>
          </p:cNvPr>
          <p:cNvGrpSpPr/>
          <p:nvPr/>
        </p:nvGrpSpPr>
        <p:grpSpPr>
          <a:xfrm>
            <a:off x="5353050" y="1981201"/>
            <a:ext cx="2219325" cy="847724"/>
            <a:chOff x="5353050" y="1981201"/>
            <a:chExt cx="2219325" cy="847724"/>
          </a:xfrm>
        </p:grpSpPr>
        <p:cxnSp>
          <p:nvCxnSpPr>
            <p:cNvPr id="42" name="Straight Connector 41">
              <a:extLst>
                <a:ext uri="{FF2B5EF4-FFF2-40B4-BE49-F238E27FC236}">
                  <a16:creationId xmlns:a16="http://schemas.microsoft.com/office/drawing/2014/main" id="{C3EAA049-3E47-4912-B5CE-CFDCCB787EA8}"/>
                </a:ext>
              </a:extLst>
            </p:cNvPr>
            <p:cNvCxnSpPr>
              <a:cxnSpLocks/>
            </p:cNvCxnSpPr>
            <p:nvPr/>
          </p:nvCxnSpPr>
          <p:spPr>
            <a:xfrm flipV="1">
              <a:off x="6496050" y="2581275"/>
              <a:ext cx="0" cy="24765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3C69C48-A9B6-4747-8C8A-F80465461EC4}"/>
                </a:ext>
              </a:extLst>
            </p:cNvPr>
            <p:cNvGrpSpPr/>
            <p:nvPr/>
          </p:nvGrpSpPr>
          <p:grpSpPr>
            <a:xfrm>
              <a:off x="5353050" y="1981201"/>
              <a:ext cx="2219325" cy="847724"/>
              <a:chOff x="5353050" y="1981201"/>
              <a:chExt cx="2219325" cy="847724"/>
            </a:xfrm>
          </p:grpSpPr>
          <p:cxnSp>
            <p:nvCxnSpPr>
              <p:cNvPr id="32" name="Straight Connector 31">
                <a:extLst>
                  <a:ext uri="{FF2B5EF4-FFF2-40B4-BE49-F238E27FC236}">
                    <a16:creationId xmlns:a16="http://schemas.microsoft.com/office/drawing/2014/main" id="{FCBEEF79-513A-4959-AB21-4B6BCD2E73D6}"/>
                  </a:ext>
                </a:extLst>
              </p:cNvPr>
              <p:cNvCxnSpPr/>
              <p:nvPr/>
            </p:nvCxnSpPr>
            <p:spPr>
              <a:xfrm>
                <a:off x="5353050" y="1981201"/>
                <a:ext cx="0" cy="84772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58D0A9-17E3-4DAE-8736-44721DE501EF}"/>
                  </a:ext>
                </a:extLst>
              </p:cNvPr>
              <p:cNvCxnSpPr>
                <a:cxnSpLocks/>
              </p:cNvCxnSpPr>
              <p:nvPr/>
            </p:nvCxnSpPr>
            <p:spPr>
              <a:xfrm>
                <a:off x="5353050" y="1981201"/>
                <a:ext cx="2219325"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930F3B-5851-4FD1-A372-9B9922FD1DAF}"/>
                  </a:ext>
                </a:extLst>
              </p:cNvPr>
              <p:cNvCxnSpPr>
                <a:cxnSpLocks/>
              </p:cNvCxnSpPr>
              <p:nvPr/>
            </p:nvCxnSpPr>
            <p:spPr>
              <a:xfrm flipV="1">
                <a:off x="7572375" y="1981201"/>
                <a:ext cx="0" cy="60007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B33008-BEFA-4DA6-95A2-4F9295A9DF6C}"/>
                  </a:ext>
                </a:extLst>
              </p:cNvPr>
              <p:cNvCxnSpPr>
                <a:cxnSpLocks/>
              </p:cNvCxnSpPr>
              <p:nvPr/>
            </p:nvCxnSpPr>
            <p:spPr>
              <a:xfrm flipH="1">
                <a:off x="6496050" y="2581275"/>
                <a:ext cx="1076325"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20024E-0EDA-4952-ADA1-FBB29C199DB5}"/>
                  </a:ext>
                </a:extLst>
              </p:cNvPr>
              <p:cNvCxnSpPr>
                <a:cxnSpLocks/>
              </p:cNvCxnSpPr>
              <p:nvPr/>
            </p:nvCxnSpPr>
            <p:spPr>
              <a:xfrm flipH="1">
                <a:off x="5353050" y="2828925"/>
                <a:ext cx="11430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52" name="Rectangle 51">
            <a:extLst>
              <a:ext uri="{FF2B5EF4-FFF2-40B4-BE49-F238E27FC236}">
                <a16:creationId xmlns:a16="http://schemas.microsoft.com/office/drawing/2014/main" id="{DF73F2AD-1691-4C15-A5A4-286CCE2A6398}"/>
              </a:ext>
            </a:extLst>
          </p:cNvPr>
          <p:cNvSpPr/>
          <p:nvPr/>
        </p:nvSpPr>
        <p:spPr>
          <a:xfrm>
            <a:off x="4276726" y="2400300"/>
            <a:ext cx="290511" cy="1809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a:extLst>
              <a:ext uri="{FF2B5EF4-FFF2-40B4-BE49-F238E27FC236}">
                <a16:creationId xmlns:a16="http://schemas.microsoft.com/office/drawing/2014/main" id="{2741D348-8E43-46CB-8F01-EB11D609FEB6}"/>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25248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tx1"/>
                                      </p:to>
                                    </p:animClr>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tx1"/>
                                      </p:to>
                                    </p:animClr>
                                  </p:sub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5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Dropping, Stopping and Return</a:t>
            </a:r>
          </a:p>
        </p:txBody>
      </p:sp>
      <p:graphicFrame>
        <p:nvGraphicFramePr>
          <p:cNvPr id="5" name="Object 4"/>
          <p:cNvGraphicFramePr>
            <a:graphicFrameLocks noChangeAspect="1"/>
          </p:cNvGraphicFramePr>
          <p:nvPr>
            <p:extLst/>
          </p:nvPr>
        </p:nvGraphicFramePr>
        <p:xfrm>
          <a:off x="3048001" y="1219200"/>
          <a:ext cx="5572847" cy="4301846"/>
        </p:xfrm>
        <a:graphic>
          <a:graphicData uri="http://schemas.openxmlformats.org/presentationml/2006/ole">
            <mc:AlternateContent xmlns:mc="http://schemas.openxmlformats.org/markup-compatibility/2006">
              <mc:Choice xmlns:v="urn:schemas-microsoft-com:vml" Requires="v">
                <p:oleObj spid="_x0000_s2284" name="Acrobat Document" r:id="rId4" imgW="3800302" imgH="2933700" progId="AcroExch.Document.DC">
                  <p:embed/>
                </p:oleObj>
              </mc:Choice>
              <mc:Fallback>
                <p:oleObj name="Acrobat Document" r:id="rId4" imgW="3800302" imgH="2933700" progId="AcroExch.Document.DC">
                  <p:embed/>
                  <p:pic>
                    <p:nvPicPr>
                      <p:cNvPr id="0" name=""/>
                      <p:cNvPicPr/>
                      <p:nvPr/>
                    </p:nvPicPr>
                    <p:blipFill>
                      <a:blip r:embed="rId5"/>
                      <a:stretch>
                        <a:fillRect/>
                      </a:stretch>
                    </p:blipFill>
                    <p:spPr>
                      <a:xfrm>
                        <a:off x="3048001" y="1219200"/>
                        <a:ext cx="5572847" cy="4301846"/>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CF122F6-EA37-4246-B560-26C8E255577A}"/>
              </a:ext>
            </a:extLst>
          </p:cNvPr>
          <p:cNvSpPr txBox="1"/>
          <p:nvPr/>
        </p:nvSpPr>
        <p:spPr>
          <a:xfrm>
            <a:off x="1828800" y="5626183"/>
            <a:ext cx="8458200" cy="369332"/>
          </a:xfrm>
          <a:prstGeom prst="rect">
            <a:avLst/>
          </a:prstGeom>
          <a:noFill/>
        </p:spPr>
        <p:txBody>
          <a:bodyPr wrap="square" rtlCol="0">
            <a:spAutoFit/>
          </a:bodyPr>
          <a:lstStyle/>
          <a:p>
            <a:pPr algn="ctr"/>
            <a:r>
              <a:rPr lang="en-US"/>
              <a:t>500K samples, 600K variables, dense (1.2 TB)</a:t>
            </a:r>
          </a:p>
        </p:txBody>
      </p:sp>
      <p:sp>
        <p:nvSpPr>
          <p:cNvPr id="6" name="Slide Number Placeholder 3">
            <a:extLst>
              <a:ext uri="{FF2B5EF4-FFF2-40B4-BE49-F238E27FC236}">
                <a16:creationId xmlns:a16="http://schemas.microsoft.com/office/drawing/2014/main" id="{2E8E82B3-D931-4DA9-A59E-A86133943739}"/>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1852356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Qualitative Comparison with Lasso</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90237025"/>
              </p:ext>
            </p:extLst>
          </p:nvPr>
        </p:nvGraphicFramePr>
        <p:xfrm>
          <a:off x="609600" y="1142456"/>
          <a:ext cx="10972800" cy="5476698"/>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20000"/>
                    </a:ext>
                  </a:extLst>
                </a:gridCol>
                <a:gridCol w="3793331">
                  <a:extLst>
                    <a:ext uri="{9D8B030D-6E8A-4147-A177-3AD203B41FA5}">
                      <a16:colId xmlns:a16="http://schemas.microsoft.com/office/drawing/2014/main" val="20001"/>
                    </a:ext>
                  </a:extLst>
                </a:gridCol>
                <a:gridCol w="4474369">
                  <a:extLst>
                    <a:ext uri="{9D8B030D-6E8A-4147-A177-3AD203B41FA5}">
                      <a16:colId xmlns:a16="http://schemas.microsoft.com/office/drawing/2014/main" val="20002"/>
                    </a:ext>
                  </a:extLst>
                </a:gridCol>
              </a:tblGrid>
              <a:tr h="0">
                <a:tc>
                  <a:txBody>
                    <a:bodyPr/>
                    <a:lstStyle/>
                    <a:p>
                      <a:endParaRPr lang="en-US" dirty="0"/>
                    </a:p>
                  </a:txBody>
                  <a:tcPr/>
                </a:tc>
                <a:tc>
                  <a:txBody>
                    <a:bodyPr/>
                    <a:lstStyle/>
                    <a:p>
                      <a:r>
                        <a:rPr lang="en-US" dirty="0"/>
                        <a:t>Lasso</a:t>
                      </a:r>
                    </a:p>
                  </a:txBody>
                  <a:tcPr/>
                </a:tc>
                <a:tc>
                  <a:txBody>
                    <a:bodyPr/>
                    <a:lstStyle/>
                    <a:p>
                      <a:r>
                        <a:rPr lang="en-US" dirty="0"/>
                        <a:t>Causal-Based</a:t>
                      </a:r>
                    </a:p>
                  </a:txBody>
                  <a:tcPr/>
                </a:tc>
                <a:extLst>
                  <a:ext uri="{0D108BD9-81ED-4DB2-BD59-A6C34878D82A}">
                    <a16:rowId xmlns:a16="http://schemas.microsoft.com/office/drawing/2014/main" val="10000"/>
                  </a:ext>
                </a:extLst>
              </a:tr>
              <a:tr h="314652">
                <a:tc>
                  <a:txBody>
                    <a:bodyPr/>
                    <a:lstStyle/>
                    <a:p>
                      <a:r>
                        <a:rPr lang="en-US" sz="1600" b="1" dirty="0"/>
                        <a:t>Problem definition</a:t>
                      </a:r>
                    </a:p>
                  </a:txBody>
                  <a:tcPr/>
                </a:tc>
                <a:tc>
                  <a:txBody>
                    <a:bodyPr/>
                    <a:lstStyle/>
                    <a:p>
                      <a:r>
                        <a:rPr lang="en-US" sz="1600" dirty="0"/>
                        <a:t>Maximize</a:t>
                      </a:r>
                      <a:r>
                        <a:rPr lang="en-US" sz="1600" baseline="0" dirty="0"/>
                        <a:t> fit, minimize </a:t>
                      </a:r>
                      <a:r>
                        <a:rPr lang="en-US" sz="1600" i="1" baseline="0" dirty="0"/>
                        <a:t>l</a:t>
                      </a:r>
                      <a:r>
                        <a:rPr lang="en-US" sz="1600" i="1" baseline="-25000" dirty="0"/>
                        <a:t>1</a:t>
                      </a:r>
                      <a:r>
                        <a:rPr lang="en-US" sz="1600" i="1" baseline="0" dirty="0"/>
                        <a:t> </a:t>
                      </a:r>
                      <a:r>
                        <a:rPr lang="en-US" sz="1600" i="0" baseline="0" dirty="0"/>
                        <a:t>norm</a:t>
                      </a:r>
                      <a:endParaRPr lang="en-US" sz="1600" dirty="0"/>
                    </a:p>
                  </a:txBody>
                  <a:tcPr/>
                </a:tc>
                <a:tc>
                  <a:txBody>
                    <a:bodyPr/>
                    <a:lstStyle/>
                    <a:p>
                      <a:r>
                        <a:rPr lang="en-US" sz="1600" dirty="0"/>
                        <a:t>Maximize fit, minimize </a:t>
                      </a:r>
                      <a:r>
                        <a:rPr lang="en-US" sz="1600" i="1" dirty="0"/>
                        <a:t>l</a:t>
                      </a:r>
                      <a:r>
                        <a:rPr lang="en-US" sz="1600" i="1" baseline="-25000" dirty="0"/>
                        <a:t>0 </a:t>
                      </a:r>
                      <a:r>
                        <a:rPr lang="en-US" sz="1600" i="0" baseline="0" dirty="0"/>
                        <a:t>norm</a:t>
                      </a:r>
                      <a:endParaRPr lang="en-US" sz="1600" dirty="0"/>
                    </a:p>
                  </a:txBody>
                  <a:tcPr/>
                </a:tc>
                <a:extLst>
                  <a:ext uri="{0D108BD9-81ED-4DB2-BD59-A6C34878D82A}">
                    <a16:rowId xmlns:a16="http://schemas.microsoft.com/office/drawing/2014/main" val="10001"/>
                  </a:ext>
                </a:extLst>
              </a:tr>
              <a:tr h="786629">
                <a:tc>
                  <a:txBody>
                    <a:bodyPr/>
                    <a:lstStyle/>
                    <a:p>
                      <a:r>
                        <a:rPr lang="en-US" sz="1600" b="1" dirty="0"/>
                        <a:t>Parametric assumptions</a:t>
                      </a:r>
                    </a:p>
                  </a:txBody>
                  <a:tcPr/>
                </a:tc>
                <a:tc>
                  <a:txBody>
                    <a:bodyPr/>
                    <a:lstStyle/>
                    <a:p>
                      <a:r>
                        <a:rPr lang="en-US" sz="1600" dirty="0"/>
                        <a:t>Assumes </a:t>
                      </a:r>
                      <a:r>
                        <a:rPr lang="en-US" sz="1600" baseline="0" dirty="0"/>
                        <a:t>model is linear w.r.t. the parameters</a:t>
                      </a:r>
                      <a:endParaRPr lang="en-US" sz="1600" dirty="0"/>
                    </a:p>
                  </a:txBody>
                  <a:tcPr/>
                </a:tc>
                <a:tc>
                  <a:txBody>
                    <a:bodyPr/>
                    <a:lstStyle/>
                    <a:p>
                      <a:r>
                        <a:rPr lang="en-US" sz="1600" dirty="0"/>
                        <a:t>Whatever parametric assumptions</a:t>
                      </a:r>
                      <a:r>
                        <a:rPr lang="en-US" sz="1600" baseline="0" dirty="0"/>
                        <a:t> made by the conditional independence test</a:t>
                      </a:r>
                      <a:endParaRPr lang="en-US" sz="1600" dirty="0"/>
                    </a:p>
                  </a:txBody>
                  <a:tcPr/>
                </a:tc>
                <a:extLst>
                  <a:ext uri="{0D108BD9-81ED-4DB2-BD59-A6C34878D82A}">
                    <a16:rowId xmlns:a16="http://schemas.microsoft.com/office/drawing/2014/main" val="10002"/>
                  </a:ext>
                </a:extLst>
              </a:tr>
              <a:tr h="786629">
                <a:tc>
                  <a:txBody>
                    <a:bodyPr/>
                    <a:lstStyle/>
                    <a:p>
                      <a:r>
                        <a:rPr lang="en-US" sz="1600" b="1" dirty="0"/>
                        <a:t>Non-parametric assumptions</a:t>
                      </a:r>
                    </a:p>
                  </a:txBody>
                  <a:tcPr/>
                </a:tc>
                <a:tc>
                  <a:txBody>
                    <a:bodyPr/>
                    <a:lstStyle/>
                    <a:p>
                      <a:r>
                        <a:rPr lang="en-US" sz="1600" dirty="0"/>
                        <a:t>None</a:t>
                      </a:r>
                    </a:p>
                  </a:txBody>
                  <a:tcPr/>
                </a:tc>
                <a:tc>
                  <a:txBody>
                    <a:bodyPr/>
                    <a:lstStyle/>
                    <a:p>
                      <a:r>
                        <a:rPr lang="en-US" sz="1600" dirty="0"/>
                        <a:t>Distribution</a:t>
                      </a:r>
                      <a:r>
                        <a:rPr lang="en-US" sz="1600" baseline="0" dirty="0"/>
                        <a:t> f</a:t>
                      </a:r>
                      <a:r>
                        <a:rPr lang="en-US" sz="1600" dirty="0"/>
                        <a:t>aithful to a causal</a:t>
                      </a:r>
                      <a:r>
                        <a:rPr lang="en-US" sz="1600" baseline="0" dirty="0"/>
                        <a:t> model (Bayesian Network or Maximal Ancestral Graph)</a:t>
                      </a:r>
                      <a:endParaRPr lang="en-US" sz="1600" dirty="0"/>
                    </a:p>
                  </a:txBody>
                  <a:tcPr/>
                </a:tc>
                <a:extLst>
                  <a:ext uri="{0D108BD9-81ED-4DB2-BD59-A6C34878D82A}">
                    <a16:rowId xmlns:a16="http://schemas.microsoft.com/office/drawing/2014/main" val="10003"/>
                  </a:ext>
                </a:extLst>
              </a:tr>
              <a:tr h="550640">
                <a:tc>
                  <a:txBody>
                    <a:bodyPr/>
                    <a:lstStyle/>
                    <a:p>
                      <a:r>
                        <a:rPr lang="en-US" sz="1600" b="1" dirty="0"/>
                        <a:t>Complexity</a:t>
                      </a:r>
                    </a:p>
                  </a:txBody>
                  <a:tcPr/>
                </a:tc>
                <a:tc>
                  <a:txBody>
                    <a:bodyPr/>
                    <a:lstStyle/>
                    <a:p>
                      <a:r>
                        <a:rPr lang="en-US" sz="1600" baseline="0" dirty="0"/>
                        <a:t>Convex for most problems, but not all (e.g., time-course data)</a:t>
                      </a:r>
                      <a:endParaRPr lang="en-US" sz="1600" dirty="0"/>
                    </a:p>
                  </a:txBody>
                  <a:tcPr/>
                </a:tc>
                <a:tc>
                  <a:txBody>
                    <a:bodyPr/>
                    <a:lstStyle/>
                    <a:p>
                      <a:r>
                        <a:rPr lang="en-US" sz="1600" dirty="0"/>
                        <a:t>Remains</a:t>
                      </a:r>
                      <a:r>
                        <a:rPr lang="en-US" sz="1600" baseline="0" dirty="0"/>
                        <a:t> the same in terms of number of tests, just substitute a different test</a:t>
                      </a:r>
                      <a:endParaRPr lang="en-US" sz="1600" dirty="0"/>
                    </a:p>
                  </a:txBody>
                  <a:tcPr/>
                </a:tc>
                <a:extLst>
                  <a:ext uri="{0D108BD9-81ED-4DB2-BD59-A6C34878D82A}">
                    <a16:rowId xmlns:a16="http://schemas.microsoft.com/office/drawing/2014/main" val="10004"/>
                  </a:ext>
                </a:extLst>
              </a:tr>
              <a:tr h="550640">
                <a:tc>
                  <a:txBody>
                    <a:bodyPr/>
                    <a:lstStyle/>
                    <a:p>
                      <a:r>
                        <a:rPr lang="en-US" sz="1600" b="1" dirty="0"/>
                        <a:t>Scalability</a:t>
                      </a:r>
                    </a:p>
                  </a:txBody>
                  <a:tcPr/>
                </a:tc>
                <a:tc>
                  <a:txBody>
                    <a:bodyPr/>
                    <a:lstStyle/>
                    <a:p>
                      <a:r>
                        <a:rPr lang="en-US" sz="1600" dirty="0"/>
                        <a:t>Scales well</a:t>
                      </a:r>
                      <a:r>
                        <a:rPr lang="en-US" sz="1600" baseline="0" dirty="0"/>
                        <a:t> with features when problem is convex</a:t>
                      </a:r>
                      <a:endParaRPr lang="en-US" sz="1600" dirty="0"/>
                    </a:p>
                  </a:txBody>
                  <a:tcPr/>
                </a:tc>
                <a:tc>
                  <a:txBody>
                    <a:bodyPr/>
                    <a:lstStyle/>
                    <a:p>
                      <a:r>
                        <a:rPr lang="en-US" sz="1600" dirty="0"/>
                        <a:t>Scales well</a:t>
                      </a:r>
                      <a:r>
                        <a:rPr lang="en-US" sz="1600" baseline="0" dirty="0"/>
                        <a:t> with features in terms of the number of tests</a:t>
                      </a:r>
                      <a:endParaRPr lang="en-US" sz="1600" dirty="0"/>
                    </a:p>
                  </a:txBody>
                  <a:tcPr/>
                </a:tc>
                <a:extLst>
                  <a:ext uri="{0D108BD9-81ED-4DB2-BD59-A6C34878D82A}">
                    <a16:rowId xmlns:a16="http://schemas.microsoft.com/office/drawing/2014/main" val="10005"/>
                  </a:ext>
                </a:extLst>
              </a:tr>
              <a:tr h="550640">
                <a:tc>
                  <a:txBody>
                    <a:bodyPr/>
                    <a:lstStyle/>
                    <a:p>
                      <a:r>
                        <a:rPr lang="en-US" sz="1600" b="1" dirty="0"/>
                        <a:t>Parallelization for Big Data</a:t>
                      </a:r>
                    </a:p>
                  </a:txBody>
                  <a:tcPr/>
                </a:tc>
                <a:tc>
                  <a:txBody>
                    <a:bodyPr/>
                    <a:lstStyle/>
                    <a:p>
                      <a:r>
                        <a:rPr lang="en-US" sz="1600" dirty="0"/>
                        <a:t>Easily parallelized</a:t>
                      </a:r>
                      <a:r>
                        <a:rPr lang="en-US" sz="1600" baseline="0" dirty="0"/>
                        <a:t> vertically</a:t>
                      </a:r>
                      <a:endParaRPr lang="en-US" sz="1600" dirty="0"/>
                    </a:p>
                  </a:txBody>
                  <a:tcPr/>
                </a:tc>
                <a:tc>
                  <a:txBody>
                    <a:bodyPr/>
                    <a:lstStyle/>
                    <a:p>
                      <a:r>
                        <a:rPr lang="en-US" sz="1600" dirty="0"/>
                        <a:t>Hybrid</a:t>
                      </a:r>
                      <a:r>
                        <a:rPr lang="en-US" sz="1600" baseline="0" dirty="0"/>
                        <a:t> parallelization (vertically and horizontally)</a:t>
                      </a:r>
                      <a:endParaRPr lang="en-US" sz="1600" dirty="0"/>
                    </a:p>
                  </a:txBody>
                  <a:tcPr/>
                </a:tc>
                <a:extLst>
                  <a:ext uri="{0D108BD9-81ED-4DB2-BD59-A6C34878D82A}">
                    <a16:rowId xmlns:a16="http://schemas.microsoft.com/office/drawing/2014/main" val="10006"/>
                  </a:ext>
                </a:extLst>
              </a:tr>
              <a:tr h="314652">
                <a:tc>
                  <a:txBody>
                    <a:bodyPr/>
                    <a:lstStyle/>
                    <a:p>
                      <a:r>
                        <a:rPr lang="en-US" sz="1600" b="1" dirty="0"/>
                        <a:t>Number of features</a:t>
                      </a:r>
                    </a:p>
                  </a:txBody>
                  <a:tcPr/>
                </a:tc>
                <a:tc>
                  <a:txBody>
                    <a:bodyPr/>
                    <a:lstStyle/>
                    <a:p>
                      <a:r>
                        <a:rPr lang="en-US" sz="1600" dirty="0"/>
                        <a:t>Typically</a:t>
                      </a:r>
                      <a:r>
                        <a:rPr lang="en-US" sz="1600" baseline="0" dirty="0"/>
                        <a:t> selects more features</a:t>
                      </a:r>
                      <a:endParaRPr lang="en-US" sz="1600" dirty="0"/>
                    </a:p>
                  </a:txBody>
                  <a:tcPr/>
                </a:tc>
                <a:tc>
                  <a:txBody>
                    <a:bodyPr/>
                    <a:lstStyle/>
                    <a:p>
                      <a:r>
                        <a:rPr lang="en-US" sz="1600" dirty="0"/>
                        <a:t>Typically, selects fewer</a:t>
                      </a:r>
                      <a:r>
                        <a:rPr lang="en-US" sz="1600" baseline="0" dirty="0"/>
                        <a:t> features</a:t>
                      </a:r>
                      <a:endParaRPr lang="en-US" sz="1600" dirty="0"/>
                    </a:p>
                  </a:txBody>
                  <a:tcPr/>
                </a:tc>
                <a:extLst>
                  <a:ext uri="{0D108BD9-81ED-4DB2-BD59-A6C34878D82A}">
                    <a16:rowId xmlns:a16="http://schemas.microsoft.com/office/drawing/2014/main" val="10007"/>
                  </a:ext>
                </a:extLst>
              </a:tr>
              <a:tr h="550640">
                <a:tc>
                  <a:txBody>
                    <a:bodyPr/>
                    <a:lstStyle/>
                    <a:p>
                      <a:r>
                        <a:rPr lang="en-US" sz="1600" b="1" dirty="0"/>
                        <a:t>Predictive</a:t>
                      </a:r>
                      <a:r>
                        <a:rPr lang="en-US" sz="1600" b="1" baseline="0" dirty="0"/>
                        <a:t> performance</a:t>
                      </a:r>
                      <a:endParaRPr lang="en-US" sz="1600" b="1" dirty="0"/>
                    </a:p>
                  </a:txBody>
                  <a:tcPr/>
                </a:tc>
                <a:tc>
                  <a:txBody>
                    <a:bodyPr/>
                    <a:lstStyle/>
                    <a:p>
                      <a:r>
                        <a:rPr lang="en-US" sz="1600" dirty="0"/>
                        <a:t>Same predictive performance for the same number of selected features</a:t>
                      </a:r>
                    </a:p>
                  </a:txBody>
                  <a:tcPr/>
                </a:tc>
                <a:tc>
                  <a:txBody>
                    <a:bodyPr/>
                    <a:lstStyle/>
                    <a:p>
                      <a:r>
                        <a:rPr lang="en-US" sz="1600" dirty="0"/>
                        <a:t>Same</a:t>
                      </a:r>
                      <a:r>
                        <a:rPr lang="en-US" sz="1600" baseline="0" dirty="0"/>
                        <a:t> predictive performance for the same number of selected features</a:t>
                      </a:r>
                      <a:endParaRPr lang="en-US" sz="1600" dirty="0"/>
                    </a:p>
                  </a:txBody>
                  <a:tcPr/>
                </a:tc>
                <a:extLst>
                  <a:ext uri="{0D108BD9-81ED-4DB2-BD59-A6C34878D82A}">
                    <a16:rowId xmlns:a16="http://schemas.microsoft.com/office/drawing/2014/main" val="10008"/>
                  </a:ext>
                </a:extLst>
              </a:tr>
              <a:tr h="550640">
                <a:tc>
                  <a:txBody>
                    <a:bodyPr/>
                    <a:lstStyle/>
                    <a:p>
                      <a:r>
                        <a:rPr lang="en-US" sz="1600" b="1" dirty="0"/>
                        <a:t>Data </a:t>
                      </a:r>
                      <a:r>
                        <a:rPr lang="en-US" sz="1600" b="1" baseline="0" dirty="0"/>
                        <a:t>types</a:t>
                      </a:r>
                      <a:endParaRPr lang="en-US" sz="1600" b="1" dirty="0"/>
                    </a:p>
                  </a:txBody>
                  <a:tcPr/>
                </a:tc>
                <a:tc>
                  <a:txBody>
                    <a:bodyPr/>
                    <a:lstStyle/>
                    <a:p>
                      <a:r>
                        <a:rPr lang="en-US" sz="1600" dirty="0"/>
                        <a:t>Not generally applicable</a:t>
                      </a:r>
                    </a:p>
                  </a:txBody>
                  <a:tcPr/>
                </a:tc>
                <a:tc>
                  <a:txBody>
                    <a:bodyPr/>
                    <a:lstStyle/>
                    <a:p>
                      <a:r>
                        <a:rPr lang="en-US" sz="1600" dirty="0"/>
                        <a:t>Applicable to anything for which there</a:t>
                      </a:r>
                      <a:r>
                        <a:rPr lang="en-US" sz="1600" baseline="0" dirty="0"/>
                        <a:t> is an independence test</a:t>
                      </a:r>
                      <a:endParaRPr lang="en-US"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9285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Independence and Conditional independence</a:t>
            </a:r>
          </a:p>
        </p:txBody>
      </p:sp>
      <p:sp>
        <p:nvSpPr>
          <p:cNvPr id="6" name="TextBox 5"/>
          <p:cNvSpPr txBox="1"/>
          <p:nvPr/>
        </p:nvSpPr>
        <p:spPr>
          <a:xfrm>
            <a:off x="8444802" y="2210059"/>
            <a:ext cx="2324801" cy="1231102"/>
          </a:xfrm>
          <a:prstGeom prst="rect">
            <a:avLst/>
          </a:prstGeom>
          <a:noFill/>
        </p:spPr>
        <p:txBody>
          <a:bodyPr wrap="square" lIns="121917" tIns="60958" rIns="121917" bIns="60958" rtlCol="0">
            <a:spAutoFit/>
          </a:bodyPr>
          <a:lstStyle/>
          <a:p>
            <a:r>
              <a:rPr lang="en-US" dirty="0"/>
              <a:t>Data measuring: </a:t>
            </a:r>
            <a:r>
              <a:rPr lang="en-US" b="1" dirty="0">
                <a:solidFill>
                  <a:schemeClr val="tx2"/>
                </a:solidFill>
              </a:rPr>
              <a:t>Smoking</a:t>
            </a:r>
            <a:endParaRPr lang="en-US" b="1" dirty="0"/>
          </a:p>
          <a:p>
            <a:r>
              <a:rPr lang="en-US" b="1" dirty="0">
                <a:solidFill>
                  <a:schemeClr val="bg2">
                    <a:lumMod val="50000"/>
                  </a:schemeClr>
                </a:solidFill>
              </a:rPr>
              <a:t>Yellow Teeth</a:t>
            </a:r>
          </a:p>
          <a:p>
            <a:r>
              <a:rPr lang="en-US" b="1" dirty="0">
                <a:solidFill>
                  <a:schemeClr val="accent4"/>
                </a:solidFill>
              </a:rPr>
              <a:t>Nicotine Levels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17" y="1202846"/>
            <a:ext cx="7019075" cy="3539483"/>
          </a:xfrm>
          <a:prstGeom prst="rect">
            <a:avLst/>
          </a:prstGeom>
        </p:spPr>
      </p:pic>
      <p:sp>
        <p:nvSpPr>
          <p:cNvPr id="5" name="TextBox 4"/>
          <p:cNvSpPr txBox="1"/>
          <p:nvPr/>
        </p:nvSpPr>
        <p:spPr>
          <a:xfrm>
            <a:off x="888530" y="4913285"/>
            <a:ext cx="10917988"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dirty="0">
                <a:solidFill>
                  <a:schemeClr val="accent4"/>
                </a:solidFill>
                <a:latin typeface="Times New Roman" panose="02020603050405020304" pitchFamily="18" charset="0"/>
                <a:cs typeface="Times New Roman" panose="02020603050405020304" pitchFamily="18" charset="0"/>
              </a:rPr>
              <a:t>Nicotine Levels </a:t>
            </a:r>
            <a:r>
              <a:rPr lang="en-US" sz="2400" dirty="0">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Smoking</a:t>
            </a:r>
            <a:r>
              <a:rPr lang="en-US" sz="2400" dirty="0">
                <a:latin typeface="Times New Roman" panose="02020603050405020304" pitchFamily="18" charset="0"/>
                <a:cs typeface="Times New Roman" panose="02020603050405020304" pitchFamily="18" charset="0"/>
              </a:rPr>
              <a:t>, </a:t>
            </a:r>
            <a:r>
              <a:rPr lang="en-US" sz="2400" dirty="0">
                <a:solidFill>
                  <a:schemeClr val="bg2">
                    <a:lumMod val="50000"/>
                  </a:schemeClr>
                </a:solidFill>
                <a:latin typeface="Times New Roman" panose="02020603050405020304" pitchFamily="18" charset="0"/>
                <a:cs typeface="Times New Roman" panose="02020603050405020304" pitchFamily="18" charset="0"/>
              </a:rPr>
              <a:t>Yellow Teeth</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dirty="0">
                <a:solidFill>
                  <a:schemeClr val="accent4"/>
                </a:solidFill>
                <a:latin typeface="Times New Roman" panose="02020603050405020304" pitchFamily="18" charset="0"/>
                <a:cs typeface="Times New Roman" panose="02020603050405020304" pitchFamily="18" charset="0"/>
              </a:rPr>
              <a:t>Nicotine Levels </a:t>
            </a:r>
            <a:r>
              <a:rPr lang="en-US" sz="2400" dirty="0">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Smoking</a:t>
            </a:r>
            <a:r>
              <a:rPr lang="en-US" sz="2400" dirty="0">
                <a:latin typeface="Times New Roman" panose="02020603050405020304" pitchFamily="18" charset="0"/>
                <a:cs typeface="Times New Roman" panose="02020603050405020304" pitchFamily="18" charset="0"/>
              </a:rPr>
              <a:t>)</a:t>
            </a:r>
          </a:p>
          <a:p>
            <a:r>
              <a:rPr lang="en-US" sz="2400" dirty="0"/>
              <a:t>Notation: </a:t>
            </a:r>
            <a:r>
              <a:rPr lang="en-US" sz="2400" b="1" dirty="0" err="1">
                <a:latin typeface="Times New Roman" panose="02020603050405020304" pitchFamily="18" charset="0"/>
                <a:cs typeface="Times New Roman" panose="02020603050405020304" pitchFamily="18" charset="0"/>
              </a:rPr>
              <a:t>Ind</a:t>
            </a:r>
            <a:r>
              <a:rPr lang="en-US" sz="2400" dirty="0">
                <a:latin typeface="Times New Roman" panose="02020603050405020304" pitchFamily="18" charset="0"/>
                <a:cs typeface="Times New Roman" panose="02020603050405020304" pitchFamily="18" charset="0"/>
              </a:rPr>
              <a:t>(</a:t>
            </a:r>
            <a:r>
              <a:rPr lang="en-US" sz="2400" dirty="0">
                <a:solidFill>
                  <a:schemeClr val="accent4"/>
                </a:solidFill>
                <a:latin typeface="Times New Roman" panose="02020603050405020304" pitchFamily="18" charset="0"/>
                <a:cs typeface="Times New Roman" panose="02020603050405020304" pitchFamily="18" charset="0"/>
              </a:rPr>
              <a:t>NL</a:t>
            </a:r>
            <a:r>
              <a:rPr lang="en-US" sz="2400" dirty="0">
                <a:latin typeface="Times New Roman" panose="02020603050405020304" pitchFamily="18" charset="0"/>
                <a:cs typeface="Times New Roman" panose="02020603050405020304" pitchFamily="18" charset="0"/>
              </a:rPr>
              <a:t> ; </a:t>
            </a:r>
            <a:r>
              <a:rPr lang="en-US" sz="2400" dirty="0">
                <a:solidFill>
                  <a:schemeClr val="bg2">
                    <a:lumMod val="50000"/>
                  </a:schemeClr>
                </a:solidFill>
                <a:latin typeface="Times New Roman" panose="02020603050405020304" pitchFamily="18" charset="0"/>
                <a:cs typeface="Times New Roman" panose="02020603050405020304" pitchFamily="18" charset="0"/>
              </a:rPr>
              <a:t>YT</a:t>
            </a:r>
            <a:r>
              <a:rPr lang="en-US" sz="2400" dirty="0">
                <a:latin typeface="Times New Roman" panose="02020603050405020304" pitchFamily="18" charset="0"/>
                <a:cs typeface="Times New Roman" panose="02020603050405020304" pitchFamily="18" charset="0"/>
              </a:rPr>
              <a:t> | </a:t>
            </a:r>
            <a:r>
              <a:rPr lang="en-US" sz="2400" dirty="0">
                <a:solidFill>
                  <a:schemeClr val="tx2"/>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a:t>
            </a:r>
          </a:p>
          <a:p>
            <a:r>
              <a:rPr lang="en-US" sz="2400" dirty="0"/>
              <a:t>Two (unconditionally) </a:t>
            </a:r>
            <a:r>
              <a:rPr lang="en-US" sz="2400" u="sng" dirty="0"/>
              <a:t>dependent</a:t>
            </a:r>
            <a:r>
              <a:rPr lang="en-US" sz="2400" dirty="0"/>
              <a:t> quantities that become </a:t>
            </a:r>
            <a:r>
              <a:rPr lang="en-US" sz="2400" u="sng" dirty="0"/>
              <a:t>conditionally independent</a:t>
            </a:r>
          </a:p>
        </p:txBody>
      </p:sp>
      <p:sp>
        <p:nvSpPr>
          <p:cNvPr id="7" name="Slide Number Placeholder 3">
            <a:extLst>
              <a:ext uri="{FF2B5EF4-FFF2-40B4-BE49-F238E27FC236}">
                <a16:creationId xmlns:a16="http://schemas.microsoft.com/office/drawing/2014/main" id="{9FE3468D-C738-419B-8707-11B0177DB5E6}"/>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623771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concluding</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267207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Conclusions</a:t>
            </a:r>
          </a:p>
        </p:txBody>
      </p:sp>
      <p:sp>
        <p:nvSpPr>
          <p:cNvPr id="6" name="Content Placeholder 5"/>
          <p:cNvSpPr>
            <a:spLocks noGrp="1"/>
          </p:cNvSpPr>
          <p:nvPr>
            <p:ph idx="1"/>
          </p:nvPr>
        </p:nvSpPr>
        <p:spPr/>
        <p:txBody>
          <a:bodyPr/>
          <a:lstStyle/>
          <a:p>
            <a:r>
              <a:rPr lang="en-US" dirty="0"/>
              <a:t>Feature Selection is </a:t>
            </a:r>
            <a:r>
              <a:rPr lang="en-US" i="1" dirty="0"/>
              <a:t>arguably the main tool</a:t>
            </a:r>
            <a:r>
              <a:rPr lang="en-US" dirty="0"/>
              <a:t> for knowledge discovery</a:t>
            </a:r>
          </a:p>
          <a:p>
            <a:r>
              <a:rPr lang="en-US" dirty="0"/>
              <a:t>Causal models help understand the feature selection problem, in a non-parametric way</a:t>
            </a:r>
          </a:p>
          <a:p>
            <a:r>
              <a:rPr lang="en-US" dirty="0"/>
              <a:t>Causally inspired algorithms:</a:t>
            </a:r>
          </a:p>
          <a:p>
            <a:r>
              <a:rPr lang="en-US" dirty="0"/>
              <a:t>Provide </a:t>
            </a:r>
            <a:r>
              <a:rPr lang="en-US" u="sng" dirty="0"/>
              <a:t>theoretical guarantees </a:t>
            </a:r>
            <a:r>
              <a:rPr lang="en-US" dirty="0"/>
              <a:t>under non-parametric assumptions</a:t>
            </a:r>
          </a:p>
          <a:p>
            <a:r>
              <a:rPr lang="en-US" dirty="0"/>
              <a:t>Applicable to </a:t>
            </a:r>
            <a:r>
              <a:rPr lang="en-US" u="sng" dirty="0"/>
              <a:t>any type of data </a:t>
            </a:r>
            <a:r>
              <a:rPr lang="en-US" dirty="0"/>
              <a:t>for which a conditional independence test is available</a:t>
            </a:r>
          </a:p>
          <a:p>
            <a:r>
              <a:rPr lang="en-US" u="sng" dirty="0"/>
              <a:t>Scale up </a:t>
            </a:r>
            <a:r>
              <a:rPr lang="en-US" dirty="0"/>
              <a:t>to tens of millions of features </a:t>
            </a:r>
            <a:r>
              <a:rPr lang="en-US" b="1" dirty="0"/>
              <a:t>and</a:t>
            </a:r>
            <a:r>
              <a:rPr lang="en-US" dirty="0"/>
              <a:t> tens of millions of rows (</a:t>
            </a:r>
            <a:r>
              <a:rPr lang="en-US" b="1" dirty="0"/>
              <a:t>Big Volume Data</a:t>
            </a:r>
            <a:r>
              <a:rPr lang="en-US" dirty="0"/>
              <a:t>)</a:t>
            </a:r>
          </a:p>
          <a:p>
            <a:r>
              <a:rPr lang="en-US" u="sng" dirty="0"/>
              <a:t>Competitive predictive performance </a:t>
            </a:r>
            <a:r>
              <a:rPr lang="en-US" dirty="0"/>
              <a:t>against alternatives (e.g., Lasso)</a:t>
            </a:r>
          </a:p>
          <a:p>
            <a:r>
              <a:rPr lang="en-US" dirty="0"/>
              <a:t>Can find </a:t>
            </a:r>
            <a:r>
              <a:rPr lang="en-US" u="sng" dirty="0"/>
              <a:t>multiple, statistically-equivalent solutions</a:t>
            </a:r>
          </a:p>
          <a:p>
            <a:r>
              <a:rPr lang="en-US" dirty="0"/>
              <a:t>Solution(s) has </a:t>
            </a:r>
            <a:r>
              <a:rPr lang="en-US" u="sng" dirty="0"/>
              <a:t>intuitive causal interpretation</a:t>
            </a:r>
          </a:p>
          <a:p>
            <a:r>
              <a:rPr lang="en-US" dirty="0"/>
              <a:t>Robust, efficient implementations available, MXM R package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val="1655420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 </a:t>
            </a:r>
            <a:endParaRPr lang="el-GR" dirty="0"/>
          </a:p>
        </p:txBody>
      </p:sp>
      <p:sp>
        <p:nvSpPr>
          <p:cNvPr id="5" name="Content Placeholder 1"/>
          <p:cNvSpPr txBox="1">
            <a:spLocks/>
          </p:cNvSpPr>
          <p:nvPr/>
        </p:nvSpPr>
        <p:spPr>
          <a:xfrm>
            <a:off x="1103446" y="1124704"/>
            <a:ext cx="6416017" cy="2112275"/>
          </a:xfrm>
          <a:prstGeom prst="rect">
            <a:avLst/>
          </a:prstGeom>
        </p:spPr>
        <p:txBody>
          <a:bodyPr vert="horz" lIns="60960" tIns="60960" rIns="60960" bIns="60960" rtlCol="0">
            <a:normAutofit fontScale="85000" lnSpcReduction="20000"/>
          </a:bodyPr>
          <a:lstStyle>
            <a:lvl1pPr marL="68577" indent="-68577" algn="l" defTabSz="685766" rtl="0" eaLnBrk="1" latinLnBrk="0" hangingPunct="1">
              <a:lnSpc>
                <a:spcPct val="90000"/>
              </a:lnSpc>
              <a:spcBef>
                <a:spcPts val="900"/>
              </a:spcBef>
              <a:spcAft>
                <a:spcPts val="151"/>
              </a:spcAft>
              <a:buClr>
                <a:schemeClr val="accent2"/>
              </a:buClr>
              <a:buSzPct val="100000"/>
              <a:buFont typeface="Tw Cen MT" panose="020B0602020104020603" pitchFamily="34" charset="0"/>
              <a:buChar char=" "/>
              <a:defRPr sz="1651" kern="1200">
                <a:solidFill>
                  <a:schemeClr val="tx1"/>
                </a:solidFill>
                <a:latin typeface="+mn-lt"/>
                <a:ea typeface="+mn-ea"/>
                <a:cs typeface="+mn-cs"/>
              </a:defRPr>
            </a:lvl1pPr>
            <a:lvl2pPr marL="198874" indent="-102865" algn="l" defTabSz="685766" rtl="0" eaLnBrk="1" latinLnBrk="0" hangingPunct="1">
              <a:lnSpc>
                <a:spcPct val="90000"/>
              </a:lnSpc>
              <a:spcBef>
                <a:spcPts val="151"/>
              </a:spcBef>
              <a:spcAft>
                <a:spcPts val="300"/>
              </a:spcAft>
              <a:buClr>
                <a:schemeClr val="accent2"/>
              </a:buClr>
              <a:buFont typeface="Wingdings 3" pitchFamily="18" charset="2"/>
              <a:buChar char=""/>
              <a:defRPr sz="1351" kern="1200">
                <a:solidFill>
                  <a:schemeClr val="tx1"/>
                </a:solidFill>
                <a:latin typeface="+mn-lt"/>
                <a:ea typeface="+mn-ea"/>
                <a:cs typeface="+mn-cs"/>
              </a:defRPr>
            </a:lvl2pPr>
            <a:lvl3pPr marL="336026"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3pPr>
            <a:lvl4pPr marL="445749"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4pPr>
            <a:lvl5pPr marL="582901"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5pPr>
            <a:lvl6pPr marL="685766"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6pPr>
            <a:lvl7pPr marL="795488"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7pPr>
            <a:lvl8pPr marL="912069"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8pPr>
            <a:lvl9pPr marL="1021792"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9pPr>
          </a:lstStyle>
          <a:p>
            <a:pPr marL="0" indent="-45716">
              <a:buNone/>
            </a:pPr>
            <a:r>
              <a:rPr lang="en-US" sz="2201" dirty="0" err="1"/>
              <a:t>Mens</a:t>
            </a:r>
            <a:r>
              <a:rPr lang="en-US" sz="2201" dirty="0"/>
              <a:t> X Machina Group</a:t>
            </a:r>
          </a:p>
          <a:p>
            <a:pPr marL="0" indent="-45716">
              <a:buNone/>
            </a:pPr>
            <a:r>
              <a:rPr lang="en-US" sz="2201" dirty="0"/>
              <a:t>	</a:t>
            </a:r>
            <a:r>
              <a:rPr lang="en-US" sz="2201" dirty="0">
                <a:hlinkClick r:id="rId2"/>
              </a:rPr>
              <a:t>www.mensxmachina.org</a:t>
            </a:r>
            <a:r>
              <a:rPr lang="en-US" sz="2201" dirty="0"/>
              <a:t> </a:t>
            </a:r>
          </a:p>
          <a:p>
            <a:pPr marL="0" indent="0">
              <a:buNone/>
            </a:pPr>
            <a:r>
              <a:rPr lang="en-US" sz="2201" b="1" dirty="0"/>
              <a:t>Hosting</a:t>
            </a:r>
            <a:r>
              <a:rPr lang="en-US" sz="2201" dirty="0"/>
              <a:t>: University of Crete</a:t>
            </a:r>
          </a:p>
          <a:p>
            <a:pPr marL="0" indent="0">
              <a:buNone/>
            </a:pPr>
            <a:r>
              <a:rPr lang="en-US" sz="2201" b="1" dirty="0"/>
              <a:t>Current Funding</a:t>
            </a:r>
            <a:r>
              <a:rPr lang="en-US" sz="2201" dirty="0"/>
              <a:t>: This project has received funding from the European Research Council (ERC) under the European Union’s Seventh Framework </a:t>
            </a:r>
            <a:r>
              <a:rPr lang="en-US" sz="2201" dirty="0" err="1"/>
              <a:t>Programme</a:t>
            </a:r>
            <a:r>
              <a:rPr lang="en-US" sz="2201" dirty="0"/>
              <a:t> (FP/2007-2013), grant agreement No 617393</a:t>
            </a:r>
          </a:p>
        </p:txBody>
      </p:sp>
      <p:pic>
        <p:nvPicPr>
          <p:cNvPr id="6" name="Picture 5"/>
          <p:cNvPicPr>
            <a:picLocks noChangeAspect="1"/>
          </p:cNvPicPr>
          <p:nvPr/>
        </p:nvPicPr>
        <p:blipFill rotWithShape="1">
          <a:blip r:embed="rId3"/>
          <a:srcRect b="34356"/>
          <a:stretch/>
        </p:blipFill>
        <p:spPr>
          <a:xfrm>
            <a:off x="2319463" y="3638814"/>
            <a:ext cx="7840537" cy="2483689"/>
          </a:xfrm>
          <a:prstGeom prst="rect">
            <a:avLst/>
          </a:prstGeom>
        </p:spPr>
      </p:pic>
      <p:sp>
        <p:nvSpPr>
          <p:cNvPr id="4" name="TextBox 3"/>
          <p:cNvSpPr txBox="1"/>
          <p:nvPr/>
        </p:nvSpPr>
        <p:spPr>
          <a:xfrm>
            <a:off x="7805854" y="1248937"/>
            <a:ext cx="3256156" cy="2031325"/>
          </a:xfrm>
          <a:prstGeom prst="rect">
            <a:avLst/>
          </a:prstGeom>
          <a:noFill/>
        </p:spPr>
        <p:txBody>
          <a:bodyPr wrap="square" rtlCol="0">
            <a:spAutoFit/>
          </a:bodyPr>
          <a:lstStyle/>
          <a:p>
            <a:r>
              <a:rPr lang="en-US" dirty="0"/>
              <a:t>Former colleagues: Constantine </a:t>
            </a:r>
            <a:r>
              <a:rPr lang="en-US" dirty="0" err="1"/>
              <a:t>Aliferis</a:t>
            </a:r>
            <a:r>
              <a:rPr lang="en-US" dirty="0"/>
              <a:t>, Alexander </a:t>
            </a:r>
            <a:r>
              <a:rPr lang="en-US" dirty="0" err="1"/>
              <a:t>Statnikov</a:t>
            </a:r>
            <a:endParaRPr lang="en-US" dirty="0"/>
          </a:p>
          <a:p>
            <a:endParaRPr lang="en-US" dirty="0"/>
          </a:p>
          <a:p>
            <a:r>
              <a:rPr lang="en-US" dirty="0"/>
              <a:t>Recent work main contributions: </a:t>
            </a:r>
          </a:p>
          <a:p>
            <a:r>
              <a:rPr lang="en-US" dirty="0"/>
              <a:t>	</a:t>
            </a:r>
            <a:r>
              <a:rPr lang="en-US" b="1" dirty="0"/>
              <a:t>Giorgos Borboudakis</a:t>
            </a:r>
          </a:p>
          <a:p>
            <a:r>
              <a:rPr lang="en-US" b="1" dirty="0"/>
              <a:t>	Vincenzo Lagani</a:t>
            </a:r>
          </a:p>
          <a:p>
            <a:r>
              <a:rPr lang="en-US" dirty="0"/>
              <a:t>Other co-authors in the papers</a:t>
            </a:r>
          </a:p>
        </p:txBody>
      </p:sp>
      <p:sp>
        <p:nvSpPr>
          <p:cNvPr id="7" name="Slide Number Placeholder 3">
            <a:extLst>
              <a:ext uri="{FF2B5EF4-FFF2-40B4-BE49-F238E27FC236}">
                <a16:creationId xmlns:a16="http://schemas.microsoft.com/office/drawing/2014/main" id="{96448577-43A2-4754-A191-80057A2E4283}"/>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72</a:t>
            </a:fld>
            <a:endParaRPr lang="en-US" dirty="0"/>
          </a:p>
        </p:txBody>
      </p:sp>
      <p:pic>
        <p:nvPicPr>
          <p:cNvPr id="10" name="Picture 9">
            <a:extLst>
              <a:ext uri="{FF2B5EF4-FFF2-40B4-BE49-F238E27FC236}">
                <a16:creationId xmlns:a16="http://schemas.microsoft.com/office/drawing/2014/main" id="{166AAC22-CE0F-4801-B538-E4E28C9E0AAF}"/>
              </a:ext>
            </a:extLst>
          </p:cNvPr>
          <p:cNvPicPr>
            <a:picLocks noChangeAspect="1"/>
          </p:cNvPicPr>
          <p:nvPr/>
        </p:nvPicPr>
        <p:blipFill rotWithShape="1">
          <a:blip r:embed="rId4"/>
          <a:srcRect l="46790" r="29146"/>
          <a:stretch/>
        </p:blipFill>
        <p:spPr>
          <a:xfrm>
            <a:off x="10391586" y="5351295"/>
            <a:ext cx="1092200" cy="986117"/>
          </a:xfrm>
          <a:prstGeom prst="rect">
            <a:avLst/>
          </a:prstGeom>
        </p:spPr>
      </p:pic>
      <p:pic>
        <p:nvPicPr>
          <p:cNvPr id="11" name="Picture 10">
            <a:extLst>
              <a:ext uri="{FF2B5EF4-FFF2-40B4-BE49-F238E27FC236}">
                <a16:creationId xmlns:a16="http://schemas.microsoft.com/office/drawing/2014/main" id="{B1D59A87-1641-49E6-92C1-A27F30039E74}"/>
              </a:ext>
            </a:extLst>
          </p:cNvPr>
          <p:cNvPicPr>
            <a:picLocks noChangeAspect="1"/>
          </p:cNvPicPr>
          <p:nvPr/>
        </p:nvPicPr>
        <p:blipFill rotWithShape="1">
          <a:blip r:embed="rId4"/>
          <a:srcRect r="81672"/>
          <a:stretch/>
        </p:blipFill>
        <p:spPr>
          <a:xfrm>
            <a:off x="687521" y="5351296"/>
            <a:ext cx="831850" cy="986117"/>
          </a:xfrm>
          <a:prstGeom prst="rect">
            <a:avLst/>
          </a:prstGeom>
        </p:spPr>
      </p:pic>
    </p:spTree>
    <p:extLst>
      <p:ext uri="{BB962C8B-B14F-4D97-AF65-F5344CB8AC3E}">
        <p14:creationId xmlns:p14="http://schemas.microsoft.com/office/powerpoint/2010/main" val="1924078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73</a:t>
            </a:fld>
            <a:endParaRPr lang="en-US" dirty="0"/>
          </a:p>
        </p:txBody>
      </p:sp>
      <p:sp>
        <p:nvSpPr>
          <p:cNvPr id="3" name="Content Placeholder 2"/>
          <p:cNvSpPr>
            <a:spLocks noGrp="1"/>
          </p:cNvSpPr>
          <p:nvPr>
            <p:ph idx="1"/>
          </p:nvPr>
        </p:nvSpPr>
        <p:spPr>
          <a:xfrm>
            <a:off x="609600" y="914400"/>
            <a:ext cx="10972800" cy="5372100"/>
          </a:xfrm>
        </p:spPr>
        <p:txBody>
          <a:bodyPr>
            <a:normAutofit fontScale="70000" lnSpcReduction="20000"/>
          </a:bodyPr>
          <a:lstStyle/>
          <a:p>
            <a:pPr marL="0" indent="0">
              <a:buNone/>
            </a:pPr>
            <a:r>
              <a:rPr lang="en-GB" sz="1800" dirty="0" err="1"/>
              <a:t>Aliferis</a:t>
            </a:r>
            <a:r>
              <a:rPr lang="en-GB" sz="1800" dirty="0"/>
              <a:t>, Constantin F., et al. "Local causal and </a:t>
            </a:r>
            <a:r>
              <a:rPr lang="en-GB" sz="1800" dirty="0" err="1"/>
              <a:t>markov</a:t>
            </a:r>
            <a:r>
              <a:rPr lang="en-GB" sz="1800" dirty="0"/>
              <a:t> blanket induction for causal discovery and feature selection for classification part i: Algorithms and empirical evaluation." Journal of Machine Learning Research 11.Jan (2010): 171-234.</a:t>
            </a:r>
            <a:endParaRPr lang="en-US" sz="1800" dirty="0"/>
          </a:p>
          <a:p>
            <a:pPr marL="0" indent="0">
              <a:buNone/>
            </a:pPr>
            <a:r>
              <a:rPr lang="en-US" sz="1800" dirty="0"/>
              <a:t>Bertsimas, D., King, A. and </a:t>
            </a:r>
            <a:r>
              <a:rPr lang="en-US" sz="1800" dirty="0" err="1"/>
              <a:t>Mazumder</a:t>
            </a:r>
            <a:r>
              <a:rPr lang="en-US" sz="1800" dirty="0"/>
              <a:t>, R., 2016. </a:t>
            </a:r>
            <a:r>
              <a:rPr lang="en-US" sz="1800" i="1" dirty="0"/>
              <a:t>Best subset selection via a modern optimization lens</a:t>
            </a:r>
            <a:r>
              <a:rPr lang="en-US" sz="1800" dirty="0"/>
              <a:t>. The Annals of Statistics, 44(2), pp.813-852.</a:t>
            </a:r>
          </a:p>
          <a:p>
            <a:pPr marL="0" indent="0">
              <a:buNone/>
            </a:pPr>
            <a:r>
              <a:rPr lang="en-US" sz="1800" dirty="0" err="1"/>
              <a:t>Borboudakis</a:t>
            </a:r>
            <a:r>
              <a:rPr lang="en-US" sz="1800" dirty="0"/>
              <a:t>, G. and </a:t>
            </a:r>
            <a:r>
              <a:rPr lang="en-US" sz="1800" dirty="0" err="1"/>
              <a:t>Tsamardinos</a:t>
            </a:r>
            <a:r>
              <a:rPr lang="en-US" sz="1800" dirty="0"/>
              <a:t>, I., 2017. </a:t>
            </a:r>
            <a:r>
              <a:rPr lang="en-US" sz="1800" i="1" dirty="0"/>
              <a:t>Forward-Backward Selection with Early Dropping</a:t>
            </a:r>
            <a:r>
              <a:rPr lang="en-US" sz="1800" dirty="0"/>
              <a:t>. </a:t>
            </a:r>
            <a:r>
              <a:rPr lang="en-US" sz="1800" dirty="0" err="1"/>
              <a:t>arXiv</a:t>
            </a:r>
            <a:r>
              <a:rPr lang="en-US" sz="1800" dirty="0"/>
              <a:t> preprint arXiv:1705.10770.</a:t>
            </a:r>
          </a:p>
          <a:p>
            <a:pPr marL="0" indent="0">
              <a:buNone/>
            </a:pPr>
            <a:r>
              <a:rPr lang="en-US" sz="1800" dirty="0" err="1"/>
              <a:t>Kohavi</a:t>
            </a:r>
            <a:r>
              <a:rPr lang="en-US" sz="1800" dirty="0"/>
              <a:t>, R. and John, G.H., 1997. </a:t>
            </a:r>
            <a:r>
              <a:rPr lang="en-US" sz="1800" i="1" dirty="0"/>
              <a:t>Wrappers for feature subset selection</a:t>
            </a:r>
            <a:r>
              <a:rPr lang="en-US" sz="1800" dirty="0"/>
              <a:t>. Artificial intelligence, 97(1-2), pp.273-324.</a:t>
            </a:r>
          </a:p>
          <a:p>
            <a:pPr marL="0" indent="0">
              <a:buNone/>
            </a:pPr>
            <a:r>
              <a:rPr lang="en-US" sz="1800" dirty="0"/>
              <a:t>Lagani, V., </a:t>
            </a:r>
            <a:r>
              <a:rPr lang="en-US" sz="1800" dirty="0" err="1"/>
              <a:t>Athineou</a:t>
            </a:r>
            <a:r>
              <a:rPr lang="en-US" sz="1800" dirty="0"/>
              <a:t>, G., </a:t>
            </a:r>
            <a:r>
              <a:rPr lang="en-US" sz="1800" dirty="0" err="1"/>
              <a:t>Farcomeni</a:t>
            </a:r>
            <a:r>
              <a:rPr lang="en-US" sz="1800" dirty="0"/>
              <a:t>, A., </a:t>
            </a:r>
            <a:r>
              <a:rPr lang="en-US" sz="1800" dirty="0" err="1"/>
              <a:t>Tsagris</a:t>
            </a:r>
            <a:r>
              <a:rPr lang="en-US" sz="1800" dirty="0"/>
              <a:t>, M. and </a:t>
            </a:r>
            <a:r>
              <a:rPr lang="en-US" sz="1800" dirty="0" err="1"/>
              <a:t>Tsamardinos</a:t>
            </a:r>
            <a:r>
              <a:rPr lang="en-US" sz="1800" dirty="0"/>
              <a:t>, I., 2017. </a:t>
            </a:r>
            <a:r>
              <a:rPr lang="en-US" sz="1800" i="1" dirty="0"/>
              <a:t>Feature Selection with the R Package MXM: Discovering Statistically-Equivalent Feature Subsets</a:t>
            </a:r>
            <a:r>
              <a:rPr lang="en-US" sz="1800" dirty="0"/>
              <a:t>. Journal of Statistical Software (in press).</a:t>
            </a:r>
          </a:p>
          <a:p>
            <a:pPr marL="0" indent="0">
              <a:buNone/>
            </a:pPr>
            <a:r>
              <a:rPr lang="en-US" sz="1800" dirty="0"/>
              <a:t>Lagani, Vincenzo, George </a:t>
            </a:r>
            <a:r>
              <a:rPr lang="en-US" sz="1800" dirty="0" err="1"/>
              <a:t>Kortas</a:t>
            </a:r>
            <a:r>
              <a:rPr lang="en-US" sz="1800" dirty="0"/>
              <a:t>, and </a:t>
            </a:r>
            <a:r>
              <a:rPr lang="en-US" sz="1800" dirty="0" err="1"/>
              <a:t>Ioannis</a:t>
            </a:r>
            <a:r>
              <a:rPr lang="en-US" sz="1800" dirty="0"/>
              <a:t> </a:t>
            </a:r>
            <a:r>
              <a:rPr lang="en-US" sz="1800" dirty="0" err="1"/>
              <a:t>Tsamardinos</a:t>
            </a:r>
            <a:r>
              <a:rPr lang="en-US" sz="1800" dirty="0"/>
              <a:t>. "Biomarker signature identification in “omics” data with multi-class outcome." Computational and structural biotechnology journal 6.7 (2013): 1-7.</a:t>
            </a:r>
          </a:p>
          <a:p>
            <a:pPr marL="0" indent="0">
              <a:buNone/>
            </a:pPr>
            <a:r>
              <a:rPr lang="en-US" sz="1800" dirty="0"/>
              <a:t>Lagani, Vincenzo, and </a:t>
            </a:r>
            <a:r>
              <a:rPr lang="en-US" sz="1800" dirty="0" err="1"/>
              <a:t>Ioannis</a:t>
            </a:r>
            <a:r>
              <a:rPr lang="en-US" sz="1800" dirty="0"/>
              <a:t> </a:t>
            </a:r>
            <a:r>
              <a:rPr lang="en-US" sz="1800" dirty="0" err="1"/>
              <a:t>Tsamardinos</a:t>
            </a:r>
            <a:r>
              <a:rPr lang="en-US" sz="1800" dirty="0"/>
              <a:t>. "Structure-based variable selection for survival data." Bioinformatics 26.15 (2010): 1887-1894.</a:t>
            </a:r>
          </a:p>
          <a:p>
            <a:pPr marL="0" indent="0">
              <a:buNone/>
            </a:pPr>
            <a:r>
              <a:rPr lang="en-US" sz="1800" dirty="0" err="1"/>
              <a:t>Margaritis</a:t>
            </a:r>
            <a:r>
              <a:rPr lang="en-US" sz="1800" dirty="0"/>
              <a:t>, D. and </a:t>
            </a:r>
            <a:r>
              <a:rPr lang="en-US" sz="1800" dirty="0" err="1"/>
              <a:t>Thrun</a:t>
            </a:r>
            <a:r>
              <a:rPr lang="en-US" sz="1800" dirty="0"/>
              <a:t>, S., 2000. </a:t>
            </a:r>
            <a:r>
              <a:rPr lang="en-US" sz="1800" i="1" dirty="0"/>
              <a:t>Bayesian network induction via local neighborhoods</a:t>
            </a:r>
            <a:r>
              <a:rPr lang="en-US" sz="1800" dirty="0"/>
              <a:t>. In Advances in neural information processing systems (pp. 505-511).</a:t>
            </a:r>
          </a:p>
          <a:p>
            <a:pPr marL="0" indent="0">
              <a:buNone/>
            </a:pPr>
            <a:r>
              <a:rPr lang="en-US" sz="1800" dirty="0"/>
              <a:t>Pearl, J., 1988. </a:t>
            </a:r>
            <a:r>
              <a:rPr lang="en-US" sz="1800" i="1" dirty="0"/>
              <a:t>Probabilistic reasoning in intelligent systems: networks of plausible inference</a:t>
            </a:r>
            <a:r>
              <a:rPr lang="en-US" sz="1800" dirty="0"/>
              <a:t>. Morgan Kaufmann.</a:t>
            </a:r>
          </a:p>
          <a:p>
            <a:pPr marL="0" indent="0">
              <a:buNone/>
            </a:pPr>
            <a:r>
              <a:rPr lang="en-US" sz="1800" dirty="0"/>
              <a:t>Peña, J.M., Nilsson, R., </a:t>
            </a:r>
            <a:r>
              <a:rPr lang="en-US" sz="1800" dirty="0" err="1"/>
              <a:t>Björkegren</a:t>
            </a:r>
            <a:r>
              <a:rPr lang="en-US" sz="1800" dirty="0"/>
              <a:t>, J. and </a:t>
            </a:r>
            <a:r>
              <a:rPr lang="en-US" sz="1800" dirty="0" err="1"/>
              <a:t>Tegnér</a:t>
            </a:r>
            <a:r>
              <a:rPr lang="en-US" sz="1800" dirty="0"/>
              <a:t>, J., 2007. </a:t>
            </a:r>
            <a:r>
              <a:rPr lang="en-US" sz="1800" i="1" dirty="0"/>
              <a:t>Towards scalable and data efficient learning of Markov boundaries</a:t>
            </a:r>
            <a:r>
              <a:rPr lang="en-US" sz="1800" dirty="0"/>
              <a:t>. International Journal of Approximate Reasoning, </a:t>
            </a:r>
            <a:r>
              <a:rPr lang="en-US" sz="1800" i="1" dirty="0"/>
              <a:t>45</a:t>
            </a:r>
            <a:r>
              <a:rPr lang="en-US" sz="1800" dirty="0"/>
              <a:t>(2), pp.211-232.</a:t>
            </a:r>
          </a:p>
          <a:p>
            <a:pPr marL="0" indent="0">
              <a:buNone/>
            </a:pPr>
            <a:r>
              <a:rPr lang="en-US" sz="1800" dirty="0" err="1"/>
              <a:t>Statnikov</a:t>
            </a:r>
            <a:r>
              <a:rPr lang="en-US" sz="1800" dirty="0"/>
              <a:t>, A., </a:t>
            </a:r>
            <a:r>
              <a:rPr lang="en-US" sz="1800" dirty="0" err="1"/>
              <a:t>Lytkin</a:t>
            </a:r>
            <a:r>
              <a:rPr lang="en-US" sz="1800" dirty="0"/>
              <a:t>, N.I., </a:t>
            </a:r>
            <a:r>
              <a:rPr lang="en-US" sz="1800" dirty="0" err="1"/>
              <a:t>Lemeire</a:t>
            </a:r>
            <a:r>
              <a:rPr lang="en-US" sz="1800" dirty="0"/>
              <a:t>, J. and </a:t>
            </a:r>
            <a:r>
              <a:rPr lang="en-US" sz="1800" dirty="0" err="1"/>
              <a:t>Aliferis</a:t>
            </a:r>
            <a:r>
              <a:rPr lang="en-US" sz="1800" dirty="0"/>
              <a:t>, C.F., 2013. </a:t>
            </a:r>
            <a:r>
              <a:rPr lang="en-US" sz="1800" i="1" dirty="0"/>
              <a:t>Algorithms for discovery of multiple Markov boundaries</a:t>
            </a:r>
            <a:r>
              <a:rPr lang="en-US" sz="1800" dirty="0"/>
              <a:t>. Journal of Machine Learning Research, 14(Feb), pp.499-566.</a:t>
            </a:r>
          </a:p>
          <a:p>
            <a:pPr marL="0" indent="0">
              <a:buNone/>
            </a:pPr>
            <a:r>
              <a:rPr lang="en-US" sz="1800" dirty="0" err="1"/>
              <a:t>Tsagris</a:t>
            </a:r>
            <a:r>
              <a:rPr lang="en-US" sz="1800" dirty="0"/>
              <a:t>, M., Lagani, V., </a:t>
            </a:r>
            <a:r>
              <a:rPr lang="en-US" sz="1800" dirty="0" err="1"/>
              <a:t>Tsamardinos</a:t>
            </a:r>
            <a:r>
              <a:rPr lang="en-US" sz="1800" dirty="0"/>
              <a:t>, I. </a:t>
            </a:r>
            <a:r>
              <a:rPr lang="en-US" sz="1800" i="1" dirty="0"/>
              <a:t>Feature Selection for high dimensional temporal data</a:t>
            </a:r>
            <a:r>
              <a:rPr lang="en-US" sz="1800" dirty="0"/>
              <a:t>. Submitted to BMC Bioinformatics</a:t>
            </a:r>
          </a:p>
          <a:p>
            <a:pPr marL="0" indent="0">
              <a:buNone/>
            </a:pPr>
            <a:r>
              <a:rPr lang="en-US" sz="1800" dirty="0" err="1"/>
              <a:t>Tibshirani</a:t>
            </a:r>
            <a:r>
              <a:rPr lang="en-US" sz="1800" dirty="0"/>
              <a:t>, R., 1996. </a:t>
            </a:r>
            <a:r>
              <a:rPr lang="en-US" sz="1800" i="1" dirty="0"/>
              <a:t>Regression shrinkage and selection via the lasso</a:t>
            </a:r>
            <a:r>
              <a:rPr lang="en-US" sz="1800" dirty="0"/>
              <a:t>. Journal of the Royal Statistical Society. Series B (Methodological), pp.267-288.</a:t>
            </a:r>
          </a:p>
          <a:p>
            <a:pPr marL="0" indent="0">
              <a:buNone/>
            </a:pPr>
            <a:r>
              <a:rPr lang="en-US" sz="1800" dirty="0" err="1"/>
              <a:t>Tsamardinos</a:t>
            </a:r>
            <a:r>
              <a:rPr lang="en-US" sz="1800" dirty="0"/>
              <a:t>, I., </a:t>
            </a:r>
            <a:r>
              <a:rPr lang="en-US" sz="1800" dirty="0" err="1"/>
              <a:t>Aliferis</a:t>
            </a:r>
            <a:r>
              <a:rPr lang="en-US" sz="1800" dirty="0"/>
              <a:t>, C.F., and </a:t>
            </a:r>
            <a:r>
              <a:rPr lang="en-US" sz="1800" dirty="0" err="1"/>
              <a:t>Statnikov</a:t>
            </a:r>
            <a:r>
              <a:rPr lang="en-US" sz="1800" dirty="0"/>
              <a:t>, A.R., 2003a, May. </a:t>
            </a:r>
            <a:r>
              <a:rPr lang="en-US" sz="1800" i="1" dirty="0"/>
              <a:t>Algorithms for Large Scale Markov Blanket Discovery</a:t>
            </a:r>
            <a:r>
              <a:rPr lang="en-US" sz="1800" dirty="0"/>
              <a:t>. In FLAIRS conference (Vol. 2, pp. 376-380).</a:t>
            </a:r>
          </a:p>
          <a:p>
            <a:pPr marL="0" indent="0">
              <a:buNone/>
            </a:pPr>
            <a:r>
              <a:rPr lang="en-US" sz="1800" dirty="0" err="1"/>
              <a:t>Tsamardinos</a:t>
            </a:r>
            <a:r>
              <a:rPr lang="en-US" sz="1800" dirty="0"/>
              <a:t>, I., </a:t>
            </a:r>
            <a:r>
              <a:rPr lang="en-US" sz="1800" dirty="0" err="1"/>
              <a:t>Aliferis</a:t>
            </a:r>
            <a:r>
              <a:rPr lang="en-US" sz="1800" dirty="0"/>
              <a:t>, C.F. and </a:t>
            </a:r>
            <a:r>
              <a:rPr lang="en-US" sz="1800" dirty="0" err="1"/>
              <a:t>Statnikov</a:t>
            </a:r>
            <a:r>
              <a:rPr lang="en-US" sz="1800" dirty="0"/>
              <a:t>, A., 2003b, August. </a:t>
            </a:r>
            <a:r>
              <a:rPr lang="en-US" sz="1800" i="1" dirty="0"/>
              <a:t>Time and sample efficient discovery of Markov blankets and direct causal relations</a:t>
            </a:r>
            <a:r>
              <a:rPr lang="en-US" sz="1800" dirty="0"/>
              <a:t>. In Proceedings of the ninth ACM SIGKDD international conference on Knowledge discovery and data mining (pp. 673-678). ACM.</a:t>
            </a:r>
          </a:p>
          <a:p>
            <a:pPr marL="0" indent="0">
              <a:buNone/>
            </a:pPr>
            <a:r>
              <a:rPr lang="en-US" sz="1800" dirty="0" err="1"/>
              <a:t>Tsamardinos</a:t>
            </a:r>
            <a:r>
              <a:rPr lang="en-US" sz="1800" dirty="0"/>
              <a:t>, I. and Brown, L.E., 2008, July. </a:t>
            </a:r>
            <a:r>
              <a:rPr lang="en-US" sz="1800" i="1" dirty="0"/>
              <a:t>Bounding the False Discovery Rate in Local Bayesian Network Learning</a:t>
            </a:r>
            <a:r>
              <a:rPr lang="en-US" sz="1800" dirty="0"/>
              <a:t>. In AAAI (pp. 1100-1105).</a:t>
            </a:r>
          </a:p>
          <a:p>
            <a:pPr marL="0" indent="0">
              <a:buNone/>
            </a:pPr>
            <a:r>
              <a:rPr lang="en-US" sz="1800" dirty="0" err="1"/>
              <a:t>Tsamardinos</a:t>
            </a:r>
            <a:r>
              <a:rPr lang="en-US" sz="1800" dirty="0"/>
              <a:t>, I. and </a:t>
            </a:r>
            <a:r>
              <a:rPr lang="en-US" sz="1800" dirty="0" err="1"/>
              <a:t>Borboudakis</a:t>
            </a:r>
            <a:r>
              <a:rPr lang="en-US" sz="1800" dirty="0"/>
              <a:t>, G., 2010. </a:t>
            </a:r>
            <a:r>
              <a:rPr lang="en-US" sz="1800" i="1" dirty="0"/>
              <a:t>Permutation testing improves Bayesian network learning</a:t>
            </a:r>
            <a:r>
              <a:rPr lang="en-US" sz="1800" dirty="0"/>
              <a:t>. Machine Learning and Knowledge Discovery in Databases, pp.322-337.</a:t>
            </a:r>
          </a:p>
          <a:p>
            <a:pPr marL="0" indent="0">
              <a:buNone/>
            </a:pPr>
            <a:r>
              <a:rPr lang="en-US" sz="1800" dirty="0" err="1"/>
              <a:t>Tsamardinos</a:t>
            </a:r>
            <a:r>
              <a:rPr lang="en-US" sz="1800" dirty="0"/>
              <a:t>, I. and Lagani, V. and Pappas, D., 2012. </a:t>
            </a:r>
            <a:r>
              <a:rPr lang="en-US" sz="1800" i="1" dirty="0"/>
              <a:t>Discovering Multiple, Equivalent Biomarker Signature</a:t>
            </a:r>
            <a:r>
              <a:rPr lang="en-US" sz="1800" dirty="0"/>
              <a:t>. In 7</a:t>
            </a:r>
            <a:r>
              <a:rPr lang="en-US" sz="1800" baseline="30000" dirty="0"/>
              <a:t>th</a:t>
            </a:r>
            <a:r>
              <a:rPr lang="en-US" sz="1800" dirty="0"/>
              <a:t> conference of the Hellenic Society for Computational Biology  and Bioinformatics.</a:t>
            </a:r>
          </a:p>
          <a:p>
            <a:pPr marL="0" indent="0">
              <a:buNone/>
            </a:pPr>
            <a:r>
              <a:rPr lang="en-US" sz="1800" dirty="0"/>
              <a:t>Welch, W.J., 1982. </a:t>
            </a:r>
            <a:r>
              <a:rPr lang="en-US" sz="1800" i="1" dirty="0"/>
              <a:t>Algorithmic complexity: three NP-hard problems in computational statistics</a:t>
            </a:r>
            <a:r>
              <a:rPr lang="en-US" sz="1800" dirty="0"/>
              <a:t>. Journal of Statistical Computation and Simulation, 15(1), pp.17-25.</a:t>
            </a:r>
          </a:p>
        </p:txBody>
      </p:sp>
    </p:spTree>
    <p:extLst>
      <p:ext uri="{BB962C8B-B14F-4D97-AF65-F5344CB8AC3E}">
        <p14:creationId xmlns:p14="http://schemas.microsoft.com/office/powerpoint/2010/main" val="213072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Dependence</a:t>
            </a:r>
          </a:p>
        </p:txBody>
      </p:sp>
      <p:grpSp>
        <p:nvGrpSpPr>
          <p:cNvPr id="3" name="Group 2">
            <a:extLst>
              <a:ext uri="{FF2B5EF4-FFF2-40B4-BE49-F238E27FC236}">
                <a16:creationId xmlns:a16="http://schemas.microsoft.com/office/drawing/2014/main" id="{56AF0A15-65A2-4021-B4DB-AC2DDD8BD731}"/>
              </a:ext>
            </a:extLst>
          </p:cNvPr>
          <p:cNvGrpSpPr/>
          <p:nvPr/>
        </p:nvGrpSpPr>
        <p:grpSpPr>
          <a:xfrm>
            <a:off x="796967" y="4509515"/>
            <a:ext cx="3672000" cy="526604"/>
            <a:chOff x="797795" y="4512241"/>
            <a:chExt cx="3672000" cy="526604"/>
          </a:xfrm>
        </p:grpSpPr>
        <p:cxnSp>
          <p:nvCxnSpPr>
            <p:cNvPr id="149" name="Straight Arrow Connector 148"/>
            <p:cNvCxnSpPr/>
            <p:nvPr/>
          </p:nvCxnSpPr>
          <p:spPr>
            <a:xfrm>
              <a:off x="797795" y="4648732"/>
              <a:ext cx="36720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3872917" y="4669513"/>
              <a:ext cx="304892" cy="369332"/>
            </a:xfrm>
            <a:prstGeom prst="rect">
              <a:avLst/>
            </a:prstGeom>
            <a:noFill/>
          </p:spPr>
          <p:txBody>
            <a:bodyPr wrap="none" rtlCol="0">
              <a:spAutoFit/>
            </a:bodyPr>
            <a:lstStyle/>
            <a:p>
              <a:r>
                <a:rPr lang="en-US" dirty="0">
                  <a:solidFill>
                    <a:schemeClr val="bg2">
                      <a:lumMod val="50000"/>
                    </a:schemeClr>
                  </a:solidFill>
                </a:rPr>
                <a:t>X</a:t>
              </a:r>
              <a:endParaRPr lang="el-GR" dirty="0">
                <a:solidFill>
                  <a:schemeClr val="bg2">
                    <a:lumMod val="50000"/>
                  </a:schemeClr>
                </a:solidFill>
              </a:endParaRPr>
            </a:p>
          </p:txBody>
        </p:sp>
        <p:sp>
          <p:nvSpPr>
            <p:cNvPr id="155" name="Flowchart: Connector 154"/>
            <p:cNvSpPr/>
            <p:nvPr/>
          </p:nvSpPr>
          <p:spPr>
            <a:xfrm>
              <a:off x="1570976" y="451224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59" name="Flowchart: Connector 158"/>
            <p:cNvSpPr/>
            <p:nvPr/>
          </p:nvSpPr>
          <p:spPr>
            <a:xfrm>
              <a:off x="1248295" y="451224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0" name="Flowchart: Connector 159"/>
            <p:cNvSpPr/>
            <p:nvPr/>
          </p:nvSpPr>
          <p:spPr>
            <a:xfrm>
              <a:off x="2389488" y="469729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1" name="Flowchart: Connector 160"/>
            <p:cNvSpPr/>
            <p:nvPr/>
          </p:nvSpPr>
          <p:spPr>
            <a:xfrm>
              <a:off x="3230505" y="451224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4" name="Flowchart: Connector 163"/>
            <p:cNvSpPr/>
            <p:nvPr/>
          </p:nvSpPr>
          <p:spPr>
            <a:xfrm>
              <a:off x="2683232" y="451224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5" name="Flowchart: Connector 164"/>
            <p:cNvSpPr/>
            <p:nvPr/>
          </p:nvSpPr>
          <p:spPr>
            <a:xfrm>
              <a:off x="2833530" y="469729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7" name="Flowchart: Connector 166"/>
            <p:cNvSpPr/>
            <p:nvPr/>
          </p:nvSpPr>
          <p:spPr>
            <a:xfrm>
              <a:off x="3767325" y="451224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9" name="7-Point Star 168"/>
            <p:cNvSpPr/>
            <p:nvPr/>
          </p:nvSpPr>
          <p:spPr>
            <a:xfrm>
              <a:off x="2967449" y="4512241"/>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0" name="7-Point Star 169"/>
            <p:cNvSpPr/>
            <p:nvPr/>
          </p:nvSpPr>
          <p:spPr>
            <a:xfrm>
              <a:off x="1124732" y="4512241"/>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1" name="7-Point Star 170"/>
            <p:cNvSpPr/>
            <p:nvPr/>
          </p:nvSpPr>
          <p:spPr>
            <a:xfrm>
              <a:off x="3409756" y="4697299"/>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2" name="7-Point Star 171"/>
            <p:cNvSpPr/>
            <p:nvPr/>
          </p:nvSpPr>
          <p:spPr>
            <a:xfrm>
              <a:off x="2761530" y="4697299"/>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3" name="7-Point Star 172"/>
            <p:cNvSpPr/>
            <p:nvPr/>
          </p:nvSpPr>
          <p:spPr>
            <a:xfrm>
              <a:off x="4026523" y="4512241"/>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7" name="7-Point Star 176"/>
            <p:cNvSpPr/>
            <p:nvPr/>
          </p:nvSpPr>
          <p:spPr>
            <a:xfrm>
              <a:off x="3874123" y="4697299"/>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9" name="7-Point Star 178"/>
            <p:cNvSpPr/>
            <p:nvPr/>
          </p:nvSpPr>
          <p:spPr>
            <a:xfrm>
              <a:off x="972649" y="4697299"/>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81" name="7-Point Star 180"/>
            <p:cNvSpPr/>
            <p:nvPr/>
          </p:nvSpPr>
          <p:spPr>
            <a:xfrm>
              <a:off x="1336374" y="4697299"/>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82" name="Flowchart: Connector 181"/>
            <p:cNvSpPr/>
            <p:nvPr/>
          </p:nvSpPr>
          <p:spPr>
            <a:xfrm>
              <a:off x="1874350" y="451224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83" name="Flowchart: Connector 182"/>
            <p:cNvSpPr/>
            <p:nvPr/>
          </p:nvSpPr>
          <p:spPr>
            <a:xfrm>
              <a:off x="1089231" y="469729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85" name="Flowchart: Connector 184"/>
            <p:cNvSpPr/>
            <p:nvPr/>
          </p:nvSpPr>
          <p:spPr>
            <a:xfrm>
              <a:off x="4184672" y="469729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89" name="7-Point Star 188"/>
            <p:cNvSpPr/>
            <p:nvPr/>
          </p:nvSpPr>
          <p:spPr>
            <a:xfrm>
              <a:off x="2170057" y="4512241"/>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91" name="7-Point Star 190"/>
            <p:cNvSpPr/>
            <p:nvPr/>
          </p:nvSpPr>
          <p:spPr>
            <a:xfrm>
              <a:off x="1772284" y="4697299"/>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grpSp>
      <p:grpSp>
        <p:nvGrpSpPr>
          <p:cNvPr id="4" name="Group 3">
            <a:extLst>
              <a:ext uri="{FF2B5EF4-FFF2-40B4-BE49-F238E27FC236}">
                <a16:creationId xmlns:a16="http://schemas.microsoft.com/office/drawing/2014/main" id="{C64015D7-3641-4C9A-BE96-4207A671726D}"/>
              </a:ext>
            </a:extLst>
          </p:cNvPr>
          <p:cNvGrpSpPr/>
          <p:nvPr/>
        </p:nvGrpSpPr>
        <p:grpSpPr>
          <a:xfrm>
            <a:off x="277173" y="1045786"/>
            <a:ext cx="662312" cy="3607620"/>
            <a:chOff x="277173" y="1045786"/>
            <a:chExt cx="662312" cy="3607620"/>
          </a:xfrm>
        </p:grpSpPr>
        <p:cxnSp>
          <p:nvCxnSpPr>
            <p:cNvPr id="150" name="Straight Arrow Connector 149"/>
            <p:cNvCxnSpPr/>
            <p:nvPr/>
          </p:nvCxnSpPr>
          <p:spPr>
            <a:xfrm flipV="1">
              <a:off x="809667" y="1053406"/>
              <a:ext cx="0" cy="360000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277173" y="1045786"/>
              <a:ext cx="304892" cy="369332"/>
            </a:xfrm>
            <a:prstGeom prst="rect">
              <a:avLst/>
            </a:prstGeom>
            <a:noFill/>
          </p:spPr>
          <p:txBody>
            <a:bodyPr wrap="none" rtlCol="0">
              <a:spAutoFit/>
            </a:bodyPr>
            <a:lstStyle/>
            <a:p>
              <a:r>
                <a:rPr lang="en-US" dirty="0">
                  <a:solidFill>
                    <a:schemeClr val="bg2">
                      <a:lumMod val="50000"/>
                    </a:schemeClr>
                  </a:solidFill>
                </a:rPr>
                <a:t>Y</a:t>
              </a:r>
              <a:endParaRPr lang="el-GR" dirty="0">
                <a:solidFill>
                  <a:schemeClr val="bg2">
                    <a:lumMod val="50000"/>
                  </a:schemeClr>
                </a:solidFill>
              </a:endParaRPr>
            </a:p>
          </p:txBody>
        </p:sp>
        <p:sp>
          <p:nvSpPr>
            <p:cNvPr id="153" name="Flowchart: Connector 152"/>
            <p:cNvSpPr/>
            <p:nvPr/>
          </p:nvSpPr>
          <p:spPr>
            <a:xfrm>
              <a:off x="671541" y="1961830"/>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54" name="7-Point Star 153"/>
            <p:cNvSpPr/>
            <p:nvPr/>
          </p:nvSpPr>
          <p:spPr>
            <a:xfrm>
              <a:off x="867485" y="1257251"/>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56" name="Flowchart: Connector 155"/>
            <p:cNvSpPr/>
            <p:nvPr/>
          </p:nvSpPr>
          <p:spPr>
            <a:xfrm>
              <a:off x="671541" y="1188378"/>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57" name="Flowchart: Connector 156"/>
            <p:cNvSpPr/>
            <p:nvPr/>
          </p:nvSpPr>
          <p:spPr>
            <a:xfrm>
              <a:off x="671541" y="1449678"/>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58" name="Flowchart: Connector 157"/>
            <p:cNvSpPr/>
            <p:nvPr/>
          </p:nvSpPr>
          <p:spPr>
            <a:xfrm>
              <a:off x="867485" y="2033667"/>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2" name="Flowchart: Connector 161"/>
            <p:cNvSpPr/>
            <p:nvPr/>
          </p:nvSpPr>
          <p:spPr>
            <a:xfrm>
              <a:off x="867485" y="1807154"/>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3" name="Flowchart: Connector 162"/>
            <p:cNvSpPr/>
            <p:nvPr/>
          </p:nvSpPr>
          <p:spPr>
            <a:xfrm>
              <a:off x="867485" y="3220306"/>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6" name="Flowchart: Connector 165"/>
            <p:cNvSpPr/>
            <p:nvPr/>
          </p:nvSpPr>
          <p:spPr>
            <a:xfrm>
              <a:off x="671542" y="386251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68" name="7-Point Star 167"/>
            <p:cNvSpPr/>
            <p:nvPr/>
          </p:nvSpPr>
          <p:spPr>
            <a:xfrm>
              <a:off x="867485" y="1586465"/>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4" name="7-Point Star 173"/>
            <p:cNvSpPr/>
            <p:nvPr/>
          </p:nvSpPr>
          <p:spPr>
            <a:xfrm>
              <a:off x="867485" y="232983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5" name="7-Point Star 174"/>
            <p:cNvSpPr/>
            <p:nvPr/>
          </p:nvSpPr>
          <p:spPr>
            <a:xfrm>
              <a:off x="671541" y="2252193"/>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6" name="7-Point Star 175"/>
            <p:cNvSpPr/>
            <p:nvPr/>
          </p:nvSpPr>
          <p:spPr>
            <a:xfrm>
              <a:off x="671541" y="173515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8" name="7-Point Star 177"/>
            <p:cNvSpPr/>
            <p:nvPr/>
          </p:nvSpPr>
          <p:spPr>
            <a:xfrm>
              <a:off x="867485" y="3511196"/>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80" name="7-Point Star 179"/>
            <p:cNvSpPr/>
            <p:nvPr/>
          </p:nvSpPr>
          <p:spPr>
            <a:xfrm>
              <a:off x="671542" y="292451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84" name="Flowchart: Connector 183"/>
            <p:cNvSpPr/>
            <p:nvPr/>
          </p:nvSpPr>
          <p:spPr>
            <a:xfrm>
              <a:off x="867485" y="393451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86" name="Flowchart: Connector 185"/>
            <p:cNvSpPr/>
            <p:nvPr/>
          </p:nvSpPr>
          <p:spPr>
            <a:xfrm>
              <a:off x="867485" y="4073792"/>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87" name="Flowchart: Connector 186"/>
            <p:cNvSpPr/>
            <p:nvPr/>
          </p:nvSpPr>
          <p:spPr>
            <a:xfrm>
              <a:off x="671542" y="421222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88" name="7-Point Star 187"/>
            <p:cNvSpPr/>
            <p:nvPr/>
          </p:nvSpPr>
          <p:spPr>
            <a:xfrm>
              <a:off x="671542" y="3365965"/>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90" name="7-Point Star 189"/>
            <p:cNvSpPr/>
            <p:nvPr/>
          </p:nvSpPr>
          <p:spPr>
            <a:xfrm>
              <a:off x="671542" y="3653535"/>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92" name="7-Point Star 191"/>
            <p:cNvSpPr/>
            <p:nvPr/>
          </p:nvSpPr>
          <p:spPr>
            <a:xfrm>
              <a:off x="867485" y="3725535"/>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grpSp>
      <p:grpSp>
        <p:nvGrpSpPr>
          <p:cNvPr id="450" name="Group 449"/>
          <p:cNvGrpSpPr/>
          <p:nvPr/>
        </p:nvGrpSpPr>
        <p:grpSpPr>
          <a:xfrm>
            <a:off x="6296968" y="1089329"/>
            <a:ext cx="4192622" cy="3993059"/>
            <a:chOff x="6296968" y="1277587"/>
            <a:chExt cx="4192622" cy="3993059"/>
          </a:xfrm>
        </p:grpSpPr>
        <p:cxnSp>
          <p:nvCxnSpPr>
            <p:cNvPr id="284" name="Straight Arrow Connector 283"/>
            <p:cNvCxnSpPr/>
            <p:nvPr/>
          </p:nvCxnSpPr>
          <p:spPr>
            <a:xfrm>
              <a:off x="6817590" y="4880533"/>
              <a:ext cx="36720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flipV="1">
              <a:off x="6829462" y="1285207"/>
              <a:ext cx="0" cy="360000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6" name="TextBox 285"/>
            <p:cNvSpPr txBox="1"/>
            <p:nvPr/>
          </p:nvSpPr>
          <p:spPr>
            <a:xfrm>
              <a:off x="9892712" y="4901314"/>
              <a:ext cx="304892" cy="369332"/>
            </a:xfrm>
            <a:prstGeom prst="rect">
              <a:avLst/>
            </a:prstGeom>
            <a:noFill/>
          </p:spPr>
          <p:txBody>
            <a:bodyPr wrap="none" rtlCol="0">
              <a:spAutoFit/>
            </a:bodyPr>
            <a:lstStyle/>
            <a:p>
              <a:r>
                <a:rPr lang="en-US" dirty="0">
                  <a:solidFill>
                    <a:schemeClr val="bg2">
                      <a:lumMod val="50000"/>
                    </a:schemeClr>
                  </a:solidFill>
                </a:rPr>
                <a:t>X</a:t>
              </a:r>
              <a:endParaRPr lang="el-GR" dirty="0">
                <a:solidFill>
                  <a:schemeClr val="bg2">
                    <a:lumMod val="50000"/>
                  </a:schemeClr>
                </a:solidFill>
              </a:endParaRPr>
            </a:p>
          </p:txBody>
        </p:sp>
        <p:sp>
          <p:nvSpPr>
            <p:cNvPr id="287" name="TextBox 286"/>
            <p:cNvSpPr txBox="1"/>
            <p:nvPr/>
          </p:nvSpPr>
          <p:spPr>
            <a:xfrm>
              <a:off x="6296968" y="1277587"/>
              <a:ext cx="304892" cy="369332"/>
            </a:xfrm>
            <a:prstGeom prst="rect">
              <a:avLst/>
            </a:prstGeom>
            <a:noFill/>
          </p:spPr>
          <p:txBody>
            <a:bodyPr wrap="none" rtlCol="0">
              <a:spAutoFit/>
            </a:bodyPr>
            <a:lstStyle/>
            <a:p>
              <a:r>
                <a:rPr lang="en-US" dirty="0">
                  <a:solidFill>
                    <a:schemeClr val="bg2">
                      <a:lumMod val="50000"/>
                    </a:schemeClr>
                  </a:solidFill>
                </a:rPr>
                <a:t>Y</a:t>
              </a:r>
              <a:endParaRPr lang="el-GR" dirty="0">
                <a:solidFill>
                  <a:schemeClr val="bg2">
                    <a:lumMod val="50000"/>
                  </a:schemeClr>
                </a:solidFill>
              </a:endParaRPr>
            </a:p>
          </p:txBody>
        </p:sp>
      </p:grpSp>
      <p:grpSp>
        <p:nvGrpSpPr>
          <p:cNvPr id="458" name="Group 457"/>
          <p:cNvGrpSpPr/>
          <p:nvPr/>
        </p:nvGrpSpPr>
        <p:grpSpPr>
          <a:xfrm>
            <a:off x="6691359" y="1230713"/>
            <a:ext cx="267944" cy="3095843"/>
            <a:chOff x="6691359" y="1418971"/>
            <a:chExt cx="267944" cy="3095843"/>
          </a:xfrm>
        </p:grpSpPr>
        <p:sp>
          <p:nvSpPr>
            <p:cNvPr id="328" name="Flowchart: Connector 327"/>
            <p:cNvSpPr/>
            <p:nvPr/>
          </p:nvSpPr>
          <p:spPr>
            <a:xfrm>
              <a:off x="6691359" y="2192423"/>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9" name="7-Point Star 328"/>
            <p:cNvSpPr/>
            <p:nvPr/>
          </p:nvSpPr>
          <p:spPr>
            <a:xfrm>
              <a:off x="6887303" y="1487844"/>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31" name="Flowchart: Connector 330"/>
            <p:cNvSpPr/>
            <p:nvPr/>
          </p:nvSpPr>
          <p:spPr>
            <a:xfrm>
              <a:off x="6691359" y="1418971"/>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2" name="Flowchart: Connector 331"/>
            <p:cNvSpPr/>
            <p:nvPr/>
          </p:nvSpPr>
          <p:spPr>
            <a:xfrm>
              <a:off x="6691359" y="1680271"/>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3" name="Flowchart: Connector 332"/>
            <p:cNvSpPr/>
            <p:nvPr/>
          </p:nvSpPr>
          <p:spPr>
            <a:xfrm>
              <a:off x="6887303" y="2264260"/>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7" name="Flowchart: Connector 336"/>
            <p:cNvSpPr/>
            <p:nvPr/>
          </p:nvSpPr>
          <p:spPr>
            <a:xfrm>
              <a:off x="6887303" y="2037747"/>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8" name="Flowchart: Connector 337"/>
            <p:cNvSpPr/>
            <p:nvPr/>
          </p:nvSpPr>
          <p:spPr>
            <a:xfrm>
              <a:off x="6887303" y="3450899"/>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1" name="Flowchart: Connector 340"/>
            <p:cNvSpPr/>
            <p:nvPr/>
          </p:nvSpPr>
          <p:spPr>
            <a:xfrm>
              <a:off x="6691360" y="4093112"/>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3" name="7-Point Star 342"/>
            <p:cNvSpPr/>
            <p:nvPr/>
          </p:nvSpPr>
          <p:spPr>
            <a:xfrm>
              <a:off x="6887303" y="1817058"/>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49" name="7-Point Star 348"/>
            <p:cNvSpPr/>
            <p:nvPr/>
          </p:nvSpPr>
          <p:spPr>
            <a:xfrm>
              <a:off x="6887303" y="2560427"/>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50" name="7-Point Star 349"/>
            <p:cNvSpPr/>
            <p:nvPr/>
          </p:nvSpPr>
          <p:spPr>
            <a:xfrm>
              <a:off x="6691359" y="2482786"/>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51" name="7-Point Star 350"/>
            <p:cNvSpPr/>
            <p:nvPr/>
          </p:nvSpPr>
          <p:spPr>
            <a:xfrm>
              <a:off x="6691359" y="1965747"/>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53" name="7-Point Star 352"/>
            <p:cNvSpPr/>
            <p:nvPr/>
          </p:nvSpPr>
          <p:spPr>
            <a:xfrm>
              <a:off x="6887303" y="3741789"/>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55" name="7-Point Star 354"/>
            <p:cNvSpPr/>
            <p:nvPr/>
          </p:nvSpPr>
          <p:spPr>
            <a:xfrm>
              <a:off x="6691360" y="3155107"/>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59" name="Flowchart: Connector 358"/>
            <p:cNvSpPr/>
            <p:nvPr/>
          </p:nvSpPr>
          <p:spPr>
            <a:xfrm>
              <a:off x="6887303" y="4165112"/>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1" name="Flowchart: Connector 360"/>
            <p:cNvSpPr/>
            <p:nvPr/>
          </p:nvSpPr>
          <p:spPr>
            <a:xfrm>
              <a:off x="6887303" y="4304385"/>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2" name="Flowchart: Connector 361"/>
            <p:cNvSpPr/>
            <p:nvPr/>
          </p:nvSpPr>
          <p:spPr>
            <a:xfrm>
              <a:off x="6691360" y="4442814"/>
              <a:ext cx="72000" cy="72000"/>
            </a:xfrm>
            <a:prstGeom prst="flowChartConnector">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3" name="7-Point Star 362"/>
            <p:cNvSpPr/>
            <p:nvPr/>
          </p:nvSpPr>
          <p:spPr>
            <a:xfrm>
              <a:off x="6691360" y="3596558"/>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65" name="7-Point Star 364"/>
            <p:cNvSpPr/>
            <p:nvPr/>
          </p:nvSpPr>
          <p:spPr>
            <a:xfrm>
              <a:off x="6691360" y="3884128"/>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67" name="7-Point Star 366"/>
            <p:cNvSpPr/>
            <p:nvPr/>
          </p:nvSpPr>
          <p:spPr>
            <a:xfrm>
              <a:off x="6887303" y="3956128"/>
              <a:ext cx="72000" cy="72000"/>
            </a:xfrm>
            <a:prstGeom prst="star7">
              <a:avLst/>
            </a:prstGeom>
            <a:solidFill>
              <a:schemeClr val="accent2">
                <a:alpha val="30000"/>
              </a:schemeClr>
            </a:solidFill>
            <a:ln>
              <a:solidFill>
                <a:schemeClr val="accent2">
                  <a:shade val="50000"/>
                  <a:alpha val="3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grpSp>
      <p:grpSp>
        <p:nvGrpSpPr>
          <p:cNvPr id="11" name="Group 10">
            <a:extLst>
              <a:ext uri="{FF2B5EF4-FFF2-40B4-BE49-F238E27FC236}">
                <a16:creationId xmlns:a16="http://schemas.microsoft.com/office/drawing/2014/main" id="{037508CA-5937-4F53-8C99-78289949A48B}"/>
              </a:ext>
            </a:extLst>
          </p:cNvPr>
          <p:cNvGrpSpPr/>
          <p:nvPr/>
        </p:nvGrpSpPr>
        <p:grpSpPr>
          <a:xfrm>
            <a:off x="6992444" y="1222777"/>
            <a:ext cx="3284023" cy="3095843"/>
            <a:chOff x="6992444" y="1222777"/>
            <a:chExt cx="3284023" cy="3095843"/>
          </a:xfrm>
        </p:grpSpPr>
        <p:sp>
          <p:nvSpPr>
            <p:cNvPr id="316" name="7-Point Star 315"/>
            <p:cNvSpPr/>
            <p:nvPr/>
          </p:nvSpPr>
          <p:spPr>
            <a:xfrm>
              <a:off x="7356169" y="3838982"/>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90" name="Flowchart: Connector 289"/>
            <p:cNvSpPr/>
            <p:nvPr/>
          </p:nvSpPr>
          <p:spPr>
            <a:xfrm>
              <a:off x="7590771" y="1427040"/>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4" name="Flowchart: Connector 293"/>
            <p:cNvSpPr/>
            <p:nvPr/>
          </p:nvSpPr>
          <p:spPr>
            <a:xfrm>
              <a:off x="7268090" y="1561614"/>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5" name="Flowchart: Connector 294"/>
            <p:cNvSpPr/>
            <p:nvPr/>
          </p:nvSpPr>
          <p:spPr>
            <a:xfrm>
              <a:off x="8409283" y="1928570"/>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6" name="Flowchart: Connector 295"/>
            <p:cNvSpPr/>
            <p:nvPr/>
          </p:nvSpPr>
          <p:spPr>
            <a:xfrm>
              <a:off x="9250300" y="319184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9" name="Flowchart: Connector 298"/>
            <p:cNvSpPr/>
            <p:nvPr/>
          </p:nvSpPr>
          <p:spPr>
            <a:xfrm>
              <a:off x="8703027" y="3121120"/>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00" name="Flowchart: Connector 299"/>
            <p:cNvSpPr/>
            <p:nvPr/>
          </p:nvSpPr>
          <p:spPr>
            <a:xfrm>
              <a:off x="8853325" y="3629474"/>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02" name="Flowchart: Connector 301"/>
            <p:cNvSpPr/>
            <p:nvPr/>
          </p:nvSpPr>
          <p:spPr>
            <a:xfrm>
              <a:off x="9787120" y="333635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04" name="7-Point Star 303"/>
            <p:cNvSpPr/>
            <p:nvPr/>
          </p:nvSpPr>
          <p:spPr>
            <a:xfrm>
              <a:off x="8987244" y="1355040"/>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05" name="7-Point Star 304"/>
            <p:cNvSpPr/>
            <p:nvPr/>
          </p:nvSpPr>
          <p:spPr>
            <a:xfrm>
              <a:off x="7144527" y="2894503"/>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06" name="7-Point Star 305"/>
            <p:cNvSpPr/>
            <p:nvPr/>
          </p:nvSpPr>
          <p:spPr>
            <a:xfrm>
              <a:off x="9429551" y="1702008"/>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07" name="7-Point Star 306"/>
            <p:cNvSpPr/>
            <p:nvPr/>
          </p:nvSpPr>
          <p:spPr>
            <a:xfrm>
              <a:off x="8781325" y="2579718"/>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08" name="7-Point Star 307"/>
            <p:cNvSpPr/>
            <p:nvPr/>
          </p:nvSpPr>
          <p:spPr>
            <a:xfrm>
              <a:off x="10046318" y="2223736"/>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2" name="7-Point Star 311"/>
            <p:cNvSpPr/>
            <p:nvPr/>
          </p:nvSpPr>
          <p:spPr>
            <a:xfrm>
              <a:off x="9893918" y="2149210"/>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4" name="7-Point Star 313"/>
            <p:cNvSpPr/>
            <p:nvPr/>
          </p:nvSpPr>
          <p:spPr>
            <a:xfrm>
              <a:off x="6992444" y="3481508"/>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7" name="Flowchart: Connector 316"/>
            <p:cNvSpPr/>
            <p:nvPr/>
          </p:nvSpPr>
          <p:spPr>
            <a:xfrm>
              <a:off x="7894145" y="2444812"/>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18" name="Flowchart: Connector 317"/>
            <p:cNvSpPr/>
            <p:nvPr/>
          </p:nvSpPr>
          <p:spPr>
            <a:xfrm>
              <a:off x="7109026" y="2516812"/>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20" name="Flowchart: Connector 319"/>
            <p:cNvSpPr/>
            <p:nvPr/>
          </p:nvSpPr>
          <p:spPr>
            <a:xfrm>
              <a:off x="10204467" y="4050062"/>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24" name="7-Point Star 323"/>
            <p:cNvSpPr/>
            <p:nvPr/>
          </p:nvSpPr>
          <p:spPr>
            <a:xfrm>
              <a:off x="8189852" y="4185672"/>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26" name="7-Point Star 325"/>
            <p:cNvSpPr/>
            <p:nvPr/>
          </p:nvSpPr>
          <p:spPr>
            <a:xfrm>
              <a:off x="7792079" y="3043062"/>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92" name="Flowchart: Connector 291"/>
            <p:cNvSpPr/>
            <p:nvPr/>
          </p:nvSpPr>
          <p:spPr>
            <a:xfrm>
              <a:off x="7088976" y="1484077"/>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88" name="Flowchart: Connector 287"/>
            <p:cNvSpPr/>
            <p:nvPr/>
          </p:nvSpPr>
          <p:spPr>
            <a:xfrm>
              <a:off x="7083228" y="1996229"/>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89" name="7-Point Star 288"/>
            <p:cNvSpPr/>
            <p:nvPr/>
          </p:nvSpPr>
          <p:spPr>
            <a:xfrm>
              <a:off x="8745972" y="1291650"/>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91" name="Flowchart: Connector 290"/>
            <p:cNvSpPr/>
            <p:nvPr/>
          </p:nvSpPr>
          <p:spPr>
            <a:xfrm>
              <a:off x="8000841" y="1222777"/>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3" name="Flowchart: Connector 292"/>
            <p:cNvSpPr/>
            <p:nvPr/>
          </p:nvSpPr>
          <p:spPr>
            <a:xfrm>
              <a:off x="7333149" y="2068066"/>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7" name="Flowchart: Connector 296"/>
            <p:cNvSpPr/>
            <p:nvPr/>
          </p:nvSpPr>
          <p:spPr>
            <a:xfrm>
              <a:off x="8118658" y="1841553"/>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298" name="Flowchart: Connector 297"/>
            <p:cNvSpPr/>
            <p:nvPr/>
          </p:nvSpPr>
          <p:spPr>
            <a:xfrm>
              <a:off x="9421622" y="3254705"/>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01" name="Flowchart: Connector 300"/>
            <p:cNvSpPr/>
            <p:nvPr/>
          </p:nvSpPr>
          <p:spPr>
            <a:xfrm>
              <a:off x="8987244" y="3896918"/>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03" name="7-Point Star 302"/>
            <p:cNvSpPr/>
            <p:nvPr/>
          </p:nvSpPr>
          <p:spPr>
            <a:xfrm>
              <a:off x="9230305" y="162086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09" name="7-Point Star 308"/>
            <p:cNvSpPr/>
            <p:nvPr/>
          </p:nvSpPr>
          <p:spPr>
            <a:xfrm>
              <a:off x="9196697" y="2364233"/>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0" name="7-Point Star 309"/>
            <p:cNvSpPr/>
            <p:nvPr/>
          </p:nvSpPr>
          <p:spPr>
            <a:xfrm>
              <a:off x="9556089" y="2286592"/>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1" name="7-Point Star 310"/>
            <p:cNvSpPr/>
            <p:nvPr/>
          </p:nvSpPr>
          <p:spPr>
            <a:xfrm>
              <a:off x="8833522" y="1769553"/>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3" name="7-Point Star 312"/>
            <p:cNvSpPr/>
            <p:nvPr/>
          </p:nvSpPr>
          <p:spPr>
            <a:xfrm>
              <a:off x="7163010" y="3545595"/>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5" name="7-Point Star 314"/>
            <p:cNvSpPr/>
            <p:nvPr/>
          </p:nvSpPr>
          <p:spPr>
            <a:xfrm>
              <a:off x="7456919" y="2958913"/>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19" name="Flowchart: Connector 318"/>
            <p:cNvSpPr/>
            <p:nvPr/>
          </p:nvSpPr>
          <p:spPr>
            <a:xfrm>
              <a:off x="9465551" y="3968918"/>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21" name="Flowchart: Connector 320"/>
            <p:cNvSpPr/>
            <p:nvPr/>
          </p:nvSpPr>
          <p:spPr>
            <a:xfrm>
              <a:off x="10000864" y="4108191"/>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22" name="Flowchart: Connector 321"/>
            <p:cNvSpPr/>
            <p:nvPr/>
          </p:nvSpPr>
          <p:spPr>
            <a:xfrm>
              <a:off x="9133964" y="4246620"/>
              <a:ext cx="72000" cy="72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323" name="7-Point Star 322"/>
            <p:cNvSpPr/>
            <p:nvPr/>
          </p:nvSpPr>
          <p:spPr>
            <a:xfrm>
              <a:off x="8375029" y="340036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25" name="7-Point Star 324"/>
            <p:cNvSpPr/>
            <p:nvPr/>
          </p:nvSpPr>
          <p:spPr>
            <a:xfrm>
              <a:off x="7588152" y="368793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27" name="7-Point Star 326"/>
            <p:cNvSpPr/>
            <p:nvPr/>
          </p:nvSpPr>
          <p:spPr>
            <a:xfrm>
              <a:off x="7897205" y="3759934"/>
              <a:ext cx="72000" cy="72000"/>
            </a:xfrm>
            <a:prstGeom prst="star7">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grpSp>
      <p:grpSp>
        <p:nvGrpSpPr>
          <p:cNvPr id="10" name="Group 9">
            <a:extLst>
              <a:ext uri="{FF2B5EF4-FFF2-40B4-BE49-F238E27FC236}">
                <a16:creationId xmlns:a16="http://schemas.microsoft.com/office/drawing/2014/main" id="{5BF38683-4D85-48B4-AE74-4CBD10F086FF}"/>
              </a:ext>
            </a:extLst>
          </p:cNvPr>
          <p:cNvGrpSpPr/>
          <p:nvPr/>
        </p:nvGrpSpPr>
        <p:grpSpPr>
          <a:xfrm>
            <a:off x="6763359" y="1258777"/>
            <a:ext cx="3237505" cy="3031779"/>
            <a:chOff x="6763359" y="1258777"/>
            <a:chExt cx="3237505" cy="3031779"/>
          </a:xfrm>
        </p:grpSpPr>
        <p:grpSp>
          <p:nvGrpSpPr>
            <p:cNvPr id="8" name="Group 7">
              <a:extLst>
                <a:ext uri="{FF2B5EF4-FFF2-40B4-BE49-F238E27FC236}">
                  <a16:creationId xmlns:a16="http://schemas.microsoft.com/office/drawing/2014/main" id="{31B400CE-244C-480D-BB20-BA80B86DFFD6}"/>
                </a:ext>
              </a:extLst>
            </p:cNvPr>
            <p:cNvGrpSpPr/>
            <p:nvPr/>
          </p:nvGrpSpPr>
          <p:grpSpPr>
            <a:xfrm>
              <a:off x="6763359" y="1258777"/>
              <a:ext cx="3237505" cy="3031779"/>
              <a:chOff x="6763359" y="1258777"/>
              <a:chExt cx="3237505" cy="3031779"/>
            </a:xfrm>
          </p:grpSpPr>
          <p:cxnSp>
            <p:nvCxnSpPr>
              <p:cNvPr id="373" name="Straight Arrow Connector 372"/>
              <p:cNvCxnSpPr>
                <a:stCxn id="332" idx="6"/>
                <a:endCxn id="292" idx="2"/>
              </p:cNvCxnSpPr>
              <p:nvPr/>
            </p:nvCxnSpPr>
            <p:spPr>
              <a:xfrm flipV="1">
                <a:off x="6763359" y="1520077"/>
                <a:ext cx="325617"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331" idx="6"/>
                <a:endCxn id="291" idx="2"/>
              </p:cNvCxnSpPr>
              <p:nvPr/>
            </p:nvCxnSpPr>
            <p:spPr>
              <a:xfrm flipV="1">
                <a:off x="6763359" y="1258777"/>
                <a:ext cx="1237482"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329" idx="1"/>
                <a:endCxn id="289" idx="4"/>
              </p:cNvCxnSpPr>
              <p:nvPr/>
            </p:nvCxnSpPr>
            <p:spPr>
              <a:xfrm flipV="1">
                <a:off x="6959303" y="1337954"/>
                <a:ext cx="1786669"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a:stCxn id="343" idx="1"/>
                <a:endCxn id="303" idx="4"/>
              </p:cNvCxnSpPr>
              <p:nvPr/>
            </p:nvCxnSpPr>
            <p:spPr>
              <a:xfrm flipV="1">
                <a:off x="6959303" y="1667168"/>
                <a:ext cx="2271002"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351" idx="1"/>
                <a:endCxn id="311" idx="4"/>
              </p:cNvCxnSpPr>
              <p:nvPr/>
            </p:nvCxnSpPr>
            <p:spPr>
              <a:xfrm flipV="1">
                <a:off x="6763359" y="1815857"/>
                <a:ext cx="2070163"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a:stCxn id="337" idx="6"/>
                <a:endCxn id="297" idx="2"/>
              </p:cNvCxnSpPr>
              <p:nvPr/>
            </p:nvCxnSpPr>
            <p:spPr>
              <a:xfrm flipV="1">
                <a:off x="6959303" y="1877553"/>
                <a:ext cx="1159355"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328" idx="6"/>
                <a:endCxn id="288" idx="2"/>
              </p:cNvCxnSpPr>
              <p:nvPr/>
            </p:nvCxnSpPr>
            <p:spPr>
              <a:xfrm flipV="1">
                <a:off x="6763359" y="2032229"/>
                <a:ext cx="319869"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a:stCxn id="350" idx="1"/>
                <a:endCxn id="310" idx="4"/>
              </p:cNvCxnSpPr>
              <p:nvPr/>
            </p:nvCxnSpPr>
            <p:spPr>
              <a:xfrm flipV="1">
                <a:off x="6763359" y="2332896"/>
                <a:ext cx="2792730"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333" idx="6"/>
                <a:endCxn id="293" idx="2"/>
              </p:cNvCxnSpPr>
              <p:nvPr/>
            </p:nvCxnSpPr>
            <p:spPr>
              <a:xfrm flipV="1">
                <a:off x="6959303" y="2104066"/>
                <a:ext cx="373846"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a:stCxn id="349" idx="1"/>
                <a:endCxn id="309" idx="4"/>
              </p:cNvCxnSpPr>
              <p:nvPr/>
            </p:nvCxnSpPr>
            <p:spPr>
              <a:xfrm flipV="1">
                <a:off x="6959303" y="2410537"/>
                <a:ext cx="2237394"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stCxn id="355" idx="1"/>
                <a:endCxn id="315" idx="4"/>
              </p:cNvCxnSpPr>
              <p:nvPr/>
            </p:nvCxnSpPr>
            <p:spPr>
              <a:xfrm flipV="1">
                <a:off x="6763360" y="3005217"/>
                <a:ext cx="693559"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p:cNvCxnSpPr>
                <a:stCxn id="338" idx="6"/>
                <a:endCxn id="298" idx="2"/>
              </p:cNvCxnSpPr>
              <p:nvPr/>
            </p:nvCxnSpPr>
            <p:spPr>
              <a:xfrm flipV="1">
                <a:off x="6959303" y="3290705"/>
                <a:ext cx="2462319"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353" idx="1"/>
                <a:endCxn id="313" idx="4"/>
              </p:cNvCxnSpPr>
              <p:nvPr/>
            </p:nvCxnSpPr>
            <p:spPr>
              <a:xfrm flipV="1">
                <a:off x="6959303" y="3591899"/>
                <a:ext cx="203707"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a:stCxn id="363" idx="1"/>
                <a:endCxn id="323" idx="4"/>
              </p:cNvCxnSpPr>
              <p:nvPr/>
            </p:nvCxnSpPr>
            <p:spPr>
              <a:xfrm flipV="1">
                <a:off x="6763360" y="3446668"/>
                <a:ext cx="1611669"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365" idx="1"/>
                <a:endCxn id="325" idx="4"/>
              </p:cNvCxnSpPr>
              <p:nvPr/>
            </p:nvCxnSpPr>
            <p:spPr>
              <a:xfrm flipV="1">
                <a:off x="6763360" y="3734238"/>
                <a:ext cx="824792"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a:stCxn id="367" idx="1"/>
                <a:endCxn id="327" idx="4"/>
              </p:cNvCxnSpPr>
              <p:nvPr/>
            </p:nvCxnSpPr>
            <p:spPr>
              <a:xfrm flipV="1">
                <a:off x="6959303" y="3806238"/>
                <a:ext cx="937902"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359" idx="6"/>
                <a:endCxn id="319" idx="2"/>
              </p:cNvCxnSpPr>
              <p:nvPr/>
            </p:nvCxnSpPr>
            <p:spPr>
              <a:xfrm flipV="1">
                <a:off x="6959303" y="4004918"/>
                <a:ext cx="2506248"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a:stCxn id="362" idx="6"/>
                <a:endCxn id="322" idx="2"/>
              </p:cNvCxnSpPr>
              <p:nvPr/>
            </p:nvCxnSpPr>
            <p:spPr>
              <a:xfrm flipV="1">
                <a:off x="6763360" y="4282620"/>
                <a:ext cx="2370604"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a:stCxn id="361" idx="6"/>
                <a:endCxn id="321" idx="2"/>
              </p:cNvCxnSpPr>
              <p:nvPr/>
            </p:nvCxnSpPr>
            <p:spPr>
              <a:xfrm flipV="1">
                <a:off x="6959303" y="4144191"/>
                <a:ext cx="3041561"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07" name="Straight Arrow Connector 406"/>
            <p:cNvCxnSpPr>
              <a:stCxn id="341" idx="6"/>
              <a:endCxn id="301" idx="2"/>
            </p:cNvCxnSpPr>
            <p:nvPr/>
          </p:nvCxnSpPr>
          <p:spPr>
            <a:xfrm flipV="1">
              <a:off x="6763360" y="3932918"/>
              <a:ext cx="2223884" cy="7936"/>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409" name="Right Arrow 408"/>
          <p:cNvSpPr/>
          <p:nvPr/>
        </p:nvSpPr>
        <p:spPr>
          <a:xfrm>
            <a:off x="5334000" y="2651718"/>
            <a:ext cx="673100" cy="46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57" name="Group 456"/>
          <p:cNvGrpSpPr/>
          <p:nvPr/>
        </p:nvGrpSpPr>
        <p:grpSpPr>
          <a:xfrm>
            <a:off x="6838917" y="1089329"/>
            <a:ext cx="3555368" cy="3602946"/>
            <a:chOff x="6838917" y="1277587"/>
            <a:chExt cx="3555368" cy="3602946"/>
          </a:xfrm>
        </p:grpSpPr>
        <p:cxnSp>
          <p:nvCxnSpPr>
            <p:cNvPr id="453" name="Straight Connector 452"/>
            <p:cNvCxnSpPr/>
            <p:nvPr/>
          </p:nvCxnSpPr>
          <p:spPr>
            <a:xfrm flipV="1">
              <a:off x="8534400" y="1277587"/>
              <a:ext cx="0" cy="3602946"/>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6838917" y="3003704"/>
              <a:ext cx="3555368" cy="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4" name="TextBox 193">
            <a:extLst>
              <a:ext uri="{FF2B5EF4-FFF2-40B4-BE49-F238E27FC236}">
                <a16:creationId xmlns:a16="http://schemas.microsoft.com/office/drawing/2014/main" id="{13A3B0D6-B61C-452B-ADDC-BD48A7656716}"/>
              </a:ext>
            </a:extLst>
          </p:cNvPr>
          <p:cNvSpPr txBox="1"/>
          <p:nvPr/>
        </p:nvSpPr>
        <p:spPr>
          <a:xfrm>
            <a:off x="582065" y="5182606"/>
            <a:ext cx="11609935"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Color|X</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Color|X</a:t>
            </a:r>
            <a:r>
              <a:rPr lang="en-US" sz="2400" dirty="0">
                <a:latin typeface="Times New Roman" panose="02020603050405020304" pitchFamily="18" charset="0"/>
                <a:cs typeface="Times New Roman" panose="02020603050405020304" pitchFamily="18" charset="0"/>
              </a:rPr>
              <a:t>, Y)</a:t>
            </a:r>
          </a:p>
          <a:p>
            <a:r>
              <a:rPr lang="en-US" sz="2400" dirty="0">
                <a:latin typeface="Helvetica LT Std Light"/>
              </a:rPr>
              <a:t>Notation:</a:t>
            </a:r>
            <a:r>
              <a:rPr lang="en-US" sz="2400" dirty="0"/>
              <a:t> </a:t>
            </a:r>
            <a:r>
              <a:rPr lang="en-US" sz="2400" b="1" dirty="0">
                <a:latin typeface="Times New Roman" panose="02020603050405020304" pitchFamily="18" charset="0"/>
                <a:cs typeface="Times New Roman" panose="02020603050405020304" pitchFamily="18" charset="0"/>
              </a:rPr>
              <a:t>Dep</a:t>
            </a:r>
            <a:r>
              <a:rPr lang="en-US" sz="2400" dirty="0">
                <a:latin typeface="Times New Roman" panose="02020603050405020304" pitchFamily="18" charset="0"/>
                <a:cs typeface="Times New Roman" panose="02020603050405020304" pitchFamily="18" charset="0"/>
              </a:rPr>
              <a:t>(C; Y|X)</a:t>
            </a:r>
          </a:p>
          <a:p>
            <a:r>
              <a:rPr lang="en-US" sz="2400" dirty="0">
                <a:latin typeface="Helvetica LT Std Light"/>
              </a:rPr>
              <a:t>Two (unconditionally) </a:t>
            </a:r>
            <a:r>
              <a:rPr lang="en-US" sz="2400" u="sng" dirty="0">
                <a:latin typeface="Helvetica LT Std Light"/>
              </a:rPr>
              <a:t>independent</a:t>
            </a:r>
            <a:r>
              <a:rPr lang="en-US" sz="2400" dirty="0">
                <a:latin typeface="Helvetica LT Std Light"/>
              </a:rPr>
              <a:t> quantities that become </a:t>
            </a:r>
            <a:r>
              <a:rPr lang="en-US" sz="2400" u="sng" dirty="0">
                <a:latin typeface="Helvetica LT Std Light"/>
              </a:rPr>
              <a:t>conditionally dependent</a:t>
            </a:r>
          </a:p>
        </p:txBody>
      </p:sp>
      <p:sp>
        <p:nvSpPr>
          <p:cNvPr id="143" name="Slide Number Placeholder 3">
            <a:extLst>
              <a:ext uri="{FF2B5EF4-FFF2-40B4-BE49-F238E27FC236}">
                <a16:creationId xmlns:a16="http://schemas.microsoft.com/office/drawing/2014/main" id="{61F25D30-0EE4-43DE-955B-87B9E67ABA49}"/>
              </a:ext>
            </a:extLst>
          </p:cNvPr>
          <p:cNvSpPr>
            <a:spLocks noGrp="1"/>
          </p:cNvSpPr>
          <p:nvPr>
            <p:ph type="sldNum" sz="quarter" idx="12"/>
          </p:nvPr>
        </p:nvSpPr>
        <p:spPr>
          <a:xfrm>
            <a:off x="10160000" y="18288"/>
            <a:ext cx="1422400" cy="252000"/>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813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9"/>
                                        </p:tgtEl>
                                        <p:attrNameLst>
                                          <p:attrName>style.visibility</p:attrName>
                                        </p:attrNameLst>
                                      </p:cBhvr>
                                      <p:to>
                                        <p:strVal val="visible"/>
                                      </p:to>
                                    </p:set>
                                    <p:animEffect transition="in" filter="wipe(left)">
                                      <p:cBhvr>
                                        <p:cTn id="19" dur="500"/>
                                        <p:tgtEl>
                                          <p:spTgt spid="40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Conditional (In)dependence in General</a:t>
            </a:r>
            <a:endParaRPr lang="el-GR" dirty="0"/>
          </a:p>
        </p:txBody>
      </p:sp>
      <p:sp>
        <p:nvSpPr>
          <p:cNvPr id="3" name="Content Placeholder 2"/>
          <p:cNvSpPr>
            <a:spLocks noGrp="1"/>
          </p:cNvSpPr>
          <p:nvPr>
            <p:ph idx="1"/>
          </p:nvPr>
        </p:nvSpPr>
        <p:spPr/>
        <p:txBody>
          <a:bodyPr>
            <a:normAutofit fontScale="92500"/>
          </a:bodyPr>
          <a:lstStyle/>
          <a:p>
            <a:r>
              <a:rPr lang="en-US" dirty="0"/>
              <a:t>The concept extends to</a:t>
            </a:r>
          </a:p>
          <a:p>
            <a:pPr lvl="1"/>
            <a:r>
              <a:rPr lang="en-US" dirty="0"/>
              <a:t>Continuous quantities (linear and non-linear types of dependence / correlation)</a:t>
            </a:r>
          </a:p>
          <a:p>
            <a:pPr lvl="1"/>
            <a:r>
              <a:rPr lang="en-US" dirty="0"/>
              <a:t>Continuous vs. discrete quantities</a:t>
            </a:r>
          </a:p>
          <a:p>
            <a:pPr lvl="1"/>
            <a:r>
              <a:rPr lang="en-US" dirty="0"/>
              <a:t>Time-to-event quantities (survival analysis)</a:t>
            </a:r>
          </a:p>
          <a:p>
            <a:pPr lvl="1"/>
            <a:r>
              <a:rPr lang="en-US" dirty="0"/>
              <a:t>Time-course data (a gene expression’s trajectory providing information for another gene expression’s trajectory)</a:t>
            </a:r>
          </a:p>
          <a:p>
            <a:pPr lvl="1"/>
            <a:endParaRPr lang="en-US" dirty="0"/>
          </a:p>
          <a:p>
            <a:r>
              <a:rPr lang="en-US" b="1" dirty="0"/>
              <a:t>We employ statistical tests to determine conditional independencies with finite sample</a:t>
            </a:r>
          </a:p>
          <a:p>
            <a:pPr lvl="1"/>
            <a:r>
              <a:rPr lang="en-US" dirty="0"/>
              <a:t>Only access to the data through conditional independence tests</a:t>
            </a:r>
          </a:p>
          <a:p>
            <a:endParaRPr lang="en-US" dirty="0"/>
          </a:p>
          <a:p>
            <a:r>
              <a:rPr lang="en-US" b="1" dirty="0"/>
              <a:t>Statistical tests return a p-value: </a:t>
            </a:r>
          </a:p>
          <a:p>
            <a:pPr lvl="1"/>
            <a:r>
              <a:rPr lang="en-US" b="1" dirty="0"/>
              <a:t>Small p-value </a:t>
            </a:r>
            <a:r>
              <a:rPr lang="en-US" b="1" dirty="0">
                <a:sym typeface="Symbol" panose="05050102010706020507" pitchFamily="18" charset="2"/>
              </a:rPr>
              <a:t> (highly likely) dependence</a:t>
            </a:r>
          </a:p>
          <a:p>
            <a:pPr lvl="1"/>
            <a:r>
              <a:rPr lang="en-US" b="1" dirty="0">
                <a:sym typeface="Symbol" panose="05050102010706020507" pitchFamily="18" charset="2"/>
              </a:rPr>
              <a:t>Large p-value  independence (actually “I don’t know”)</a:t>
            </a:r>
          </a:p>
          <a:p>
            <a:pPr lvl="1"/>
            <a:r>
              <a:rPr lang="en-US" b="1" dirty="0">
                <a:sym typeface="Symbol" panose="05050102010706020507" pitchFamily="18" charset="2"/>
              </a:rPr>
              <a:t>Conditioning on large sets makes p-values unreliable (loses statistical power)</a:t>
            </a:r>
            <a:endParaRPr lang="en-US" b="1" dirty="0"/>
          </a:p>
          <a:p>
            <a:pPr lvl="1"/>
            <a:endParaRPr lang="el-GR" dirty="0"/>
          </a:p>
        </p:txBody>
      </p:sp>
      <p:sp>
        <p:nvSpPr>
          <p:cNvPr id="4" name="Slide Number Placeholder 3">
            <a:extLst>
              <a:ext uri="{FF2B5EF4-FFF2-40B4-BE49-F238E27FC236}">
                <a16:creationId xmlns:a16="http://schemas.microsoft.com/office/drawing/2014/main" id="{824544F4-DD5D-40AB-897D-6FD75CC67A6F}"/>
              </a:ext>
            </a:extLst>
          </p:cNvPr>
          <p:cNvSpPr>
            <a:spLocks noGrp="1"/>
          </p:cNvSpPr>
          <p:nvPr>
            <p:ph type="sldNum" sz="quarter" idx="12"/>
          </p:nvPr>
        </p:nvSpPr>
        <p:spPr>
          <a:xfrm>
            <a:off x="10160000" y="7778"/>
            <a:ext cx="1422400" cy="252000"/>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79148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Calibri Light"/>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 id="{50F7C908-9F57-465C-94E3-C0CA7DC7C86B}" vid="{CAE5809E-1D8E-4E61-A47B-30C23E4D3D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10478</TotalTime>
  <Words>6092</Words>
  <Application>Microsoft Office PowerPoint</Application>
  <PresentationFormat>Widescreen</PresentationFormat>
  <Paragraphs>1022</Paragraphs>
  <Slides>73</Slides>
  <Notes>13</Notes>
  <HiddenSlides>5</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9" baseType="lpstr">
      <vt:lpstr>AR ESSENCE</vt:lpstr>
      <vt:lpstr>Arial</vt:lpstr>
      <vt:lpstr>Calibri</vt:lpstr>
      <vt:lpstr>Calibri Light</vt:lpstr>
      <vt:lpstr>Cambria Math</vt:lpstr>
      <vt:lpstr>Helvetica</vt:lpstr>
      <vt:lpstr>Helvetica LT Std Light</vt:lpstr>
      <vt:lpstr>HelveticaNeueLT Std Blk Cn</vt:lpstr>
      <vt:lpstr>HelveticaNeueLT Std Lt Ext</vt:lpstr>
      <vt:lpstr>Kozuka Gothic Pro EL</vt:lpstr>
      <vt:lpstr>Lucida Calligraphy</vt:lpstr>
      <vt:lpstr>Symbol</vt:lpstr>
      <vt:lpstr>Times New Roman</vt:lpstr>
      <vt:lpstr>Tw Cen MT</vt:lpstr>
      <vt:lpstr>Theme1</vt:lpstr>
      <vt:lpstr>Acrobat Document</vt:lpstr>
      <vt:lpstr>Advances in Causal-Based Feature Selection</vt:lpstr>
      <vt:lpstr>Messages</vt:lpstr>
      <vt:lpstr>Outline / Structure</vt:lpstr>
      <vt:lpstr>The feature selection problem</vt:lpstr>
      <vt:lpstr>Why feature selection</vt:lpstr>
      <vt:lpstr>Why Feature Selection?</vt:lpstr>
      <vt:lpstr>Independence and Conditional independence</vt:lpstr>
      <vt:lpstr>Conditional Dependence</vt:lpstr>
      <vt:lpstr>Conditional (In)dependence in General</vt:lpstr>
      <vt:lpstr>Defining Feature Selection (Oracle)</vt:lpstr>
      <vt:lpstr>Defining Feature Selection: Subtleties</vt:lpstr>
      <vt:lpstr>Defining Feature Selection (no oracle)</vt:lpstr>
      <vt:lpstr>Defining Feature Selection: Subtleties</vt:lpstr>
      <vt:lpstr>Multiple Feature Selection</vt:lpstr>
      <vt:lpstr>A Classification of Feature Types</vt:lpstr>
      <vt:lpstr>Causal models</vt:lpstr>
      <vt:lpstr>Bayesian Networks (BNs)</vt:lpstr>
      <vt:lpstr>Factorization with the MC</vt:lpstr>
      <vt:lpstr>Factorization with the MC</vt:lpstr>
      <vt:lpstr>ASSUMPTIONS</vt:lpstr>
      <vt:lpstr>The d-separation criterion</vt:lpstr>
      <vt:lpstr>Example</vt:lpstr>
      <vt:lpstr>Open Paths</vt:lpstr>
      <vt:lpstr>Blocked Paths</vt:lpstr>
      <vt:lpstr>Open Paths</vt:lpstr>
      <vt:lpstr>Blocked Paths</vt:lpstr>
      <vt:lpstr>Blocked Paths</vt:lpstr>
      <vt:lpstr>Open Paths</vt:lpstr>
      <vt:lpstr>Open paths</vt:lpstr>
      <vt:lpstr>The d-separation criterion</vt:lpstr>
      <vt:lpstr>The d-separation criterion</vt:lpstr>
      <vt:lpstr>A note on Faithfulness </vt:lpstr>
      <vt:lpstr>Causality and the feature selection</vt:lpstr>
      <vt:lpstr>What is the Markov Blanket of `MakeModel`?</vt:lpstr>
      <vt:lpstr>What is the Markov Blanket of `MakeModel`?</vt:lpstr>
      <vt:lpstr>What is the Markov Blanket of `MakeModel` with latent variables?</vt:lpstr>
      <vt:lpstr>What is the Markov Blanket of `MakeModel` with latent variables?</vt:lpstr>
      <vt:lpstr>Feature Selection Intrinsically Related to Causality!</vt:lpstr>
      <vt:lpstr>Single-solution algorithms</vt:lpstr>
      <vt:lpstr>Basic Forward-Backward Search</vt:lpstr>
      <vt:lpstr>Basic Forward-Backward Search</vt:lpstr>
      <vt:lpstr>Basic Forward-Backward Search</vt:lpstr>
      <vt:lpstr>Forward-Backward with Early Dropping (single run)</vt:lpstr>
      <vt:lpstr>Forward-Backward with Early Dropping (multiple runs)</vt:lpstr>
      <vt:lpstr>Forward-Backward with Early Dropping</vt:lpstr>
      <vt:lpstr>Experimental Evaluation</vt:lpstr>
      <vt:lpstr>FBED vs FBS</vt:lpstr>
      <vt:lpstr>Comparison with LASSO</vt:lpstr>
      <vt:lpstr>Max-Min Parents and Children: Conditioning on Subsets</vt:lpstr>
      <vt:lpstr>The symmetry correction</vt:lpstr>
      <vt:lpstr>Max-Min Parents and Children (MMPC)</vt:lpstr>
      <vt:lpstr>Experimental Evaluation</vt:lpstr>
      <vt:lpstr>MMPC on binary classification tasks (Aliferis et al., JMLR 2010)</vt:lpstr>
      <vt:lpstr>MMPC on survival analysis (Lagani and Tsamardinos, Bioinformatics 2010)</vt:lpstr>
      <vt:lpstr>MMPC on multi-class classification tasks (Lagani et al., CSBJ 2010)</vt:lpstr>
      <vt:lpstr>Statistically Equivalent Signatures (SES, Lagani et al., JSS 2017, in press)</vt:lpstr>
      <vt:lpstr>SES on temporal data (Tsagris et al., BMC Bioinformatics,submitted)</vt:lpstr>
      <vt:lpstr>Practical advise and implementations</vt:lpstr>
      <vt:lpstr>My advise to Practitioners</vt:lpstr>
      <vt:lpstr>The MXM R Package</vt:lpstr>
      <vt:lpstr>Big volume data algorithms</vt:lpstr>
      <vt:lpstr>Big Volume Data Challenges</vt:lpstr>
      <vt:lpstr>The Parallel Forward-Backward with Pruning* (PFBP)</vt:lpstr>
      <vt:lpstr>The Parallel Forward Backward with Pruning Algorithm (PFBP)</vt:lpstr>
      <vt:lpstr>Experiment: Scalability</vt:lpstr>
      <vt:lpstr>Experiment: Comparative Evaluation</vt:lpstr>
      <vt:lpstr>Experiment: Comparative Evaluation</vt:lpstr>
      <vt:lpstr>Early Dropping, Stopping and Return</vt:lpstr>
      <vt:lpstr>A Qualitative Comparison with Lasso</vt:lpstr>
      <vt:lpstr>concluding</vt:lpstr>
      <vt:lpstr>Conclusions</vt:lpstr>
      <vt:lpstr>Acknowledgements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dc:title>
  <dc:creator>Sofia Triantafillou</dc:creator>
  <cp:lastModifiedBy>Giorgos Borboudakis</cp:lastModifiedBy>
  <cp:revision>848</cp:revision>
  <dcterms:created xsi:type="dcterms:W3CDTF">2014-12-16T08:55:45Z</dcterms:created>
  <dcterms:modified xsi:type="dcterms:W3CDTF">2017-08-13T22:07:45Z</dcterms:modified>
</cp:coreProperties>
</file>