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7" r:id="rId3"/>
    <p:sldId id="265" r:id="rId4"/>
    <p:sldId id="267" r:id="rId5"/>
    <p:sldId id="289" r:id="rId6"/>
    <p:sldId id="269" r:id="rId7"/>
    <p:sldId id="291" r:id="rId8"/>
    <p:sldId id="279" r:id="rId9"/>
    <p:sldId id="293" r:id="rId10"/>
    <p:sldId id="280" r:id="rId11"/>
    <p:sldId id="284" r:id="rId12"/>
    <p:sldId id="278" r:id="rId13"/>
    <p:sldId id="268" r:id="rId14"/>
    <p:sldId id="290" r:id="rId15"/>
    <p:sldId id="273" r:id="rId16"/>
    <p:sldId id="274" r:id="rId17"/>
    <p:sldId id="292" r:id="rId18"/>
    <p:sldId id="286" r:id="rId19"/>
    <p:sldId id="275" r:id="rId20"/>
    <p:sldId id="277" r:id="rId21"/>
    <p:sldId id="285" r:id="rId22"/>
    <p:sldId id="281" r:id="rId23"/>
    <p:sldId id="287" r:id="rId24"/>
    <p:sldId id="276" r:id="rId25"/>
    <p:sldId id="288" r:id="rId26"/>
    <p:sldId id="282" r:id="rId27"/>
    <p:sldId id="271" r:id="rId28"/>
    <p:sldId id="283" r:id="rId2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ORGOS ATHINEOU" initials="GA" lastIdx="2" clrIdx="0">
    <p:extLst>
      <p:ext uri="{19B8F6BF-5375-455C-9EA6-DF929625EA0E}">
        <p15:presenceInfo xmlns:p15="http://schemas.microsoft.com/office/powerpoint/2012/main" userId="S-1-5-21-676814388-1321436977-1990613996-90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72842" autoAdjust="0"/>
  </p:normalViewPr>
  <p:slideViewPr>
    <p:cSldViewPr snapToGrid="0" showGuides="1">
      <p:cViewPr varScale="1">
        <p:scale>
          <a:sx n="85" d="100"/>
          <a:sy n="85" d="100"/>
        </p:scale>
        <p:origin x="142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EEE978-7279-41DE-9C43-185D574A2FFA}" type="datetimeFigureOut">
              <a:rPr lang="el-GR" smtClean="0"/>
              <a:t>12/8/2017</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313606-2B56-4178-8F7F-BD1A2D8952D8}" type="slidenum">
              <a:rPr lang="el-GR" smtClean="0"/>
              <a:t>‹#›</a:t>
            </a:fld>
            <a:endParaRPr lang="el-GR"/>
          </a:p>
        </p:txBody>
      </p:sp>
    </p:spTree>
    <p:extLst>
      <p:ext uri="{BB962C8B-B14F-4D97-AF65-F5344CB8AC3E}">
        <p14:creationId xmlns:p14="http://schemas.microsoft.com/office/powerpoint/2010/main" val="461703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Font typeface="Wingdings" panose="05000000000000000000" pitchFamily="2" charset="2"/>
              <a:buChar char="§"/>
            </a:pPr>
            <a:r>
              <a:rPr lang="en-US" sz="1200" dirty="0" smtClean="0"/>
              <a:t> We simulate continuous data that follow a multivariate Gaussian distribution.</a:t>
            </a:r>
          </a:p>
          <a:p>
            <a:pPr algn="just">
              <a:buFont typeface="Wingdings" panose="05000000000000000000" pitchFamily="2" charset="2"/>
              <a:buChar char="§"/>
            </a:pPr>
            <a:r>
              <a:rPr lang="en-US" sz="1200" dirty="0" smtClean="0"/>
              <a:t> We build Max-Min Hill-Climbing for MAGs (M</a:t>
            </a:r>
            <a:r>
              <a:rPr lang="en-US" sz="1200" baseline="30000" dirty="0" smtClean="0"/>
              <a:t>3</a:t>
            </a:r>
            <a:r>
              <a:rPr lang="en-US" sz="1200" dirty="0" smtClean="0"/>
              <a:t>HC) upon an existing constraint-based and an existing score-based learning algorithm creating a hybrid method with two phases. Essentially extending MMHC from DAGs to MAGs.</a:t>
            </a:r>
          </a:p>
          <a:p>
            <a:pPr algn="just">
              <a:buFont typeface="Wingdings" panose="05000000000000000000" pitchFamily="2" charset="2"/>
              <a:buChar char="§"/>
            </a:pPr>
            <a:r>
              <a:rPr lang="en-US" sz="1200" dirty="0" smtClean="0"/>
              <a:t> We first use a local discovery constraint-based algorithm called Max-Min Parents and Children (</a:t>
            </a:r>
            <a:r>
              <a:rPr lang="en-US" sz="1200" i="1" dirty="0" smtClean="0"/>
              <a:t>MMPC</a:t>
            </a:r>
            <a:r>
              <a:rPr lang="en-US" sz="1200" dirty="0" smtClean="0"/>
              <a:t>) to restrict the search space of the possible admissible pairs of the second (scoring) phase.</a:t>
            </a:r>
          </a:p>
          <a:p>
            <a:pPr algn="just">
              <a:buFont typeface="Wingdings" panose="05000000000000000000" pitchFamily="2" charset="2"/>
              <a:buChar char="§"/>
            </a:pPr>
            <a:r>
              <a:rPr lang="en-US" sz="1200" dirty="0" smtClean="0"/>
              <a:t> We then use a constraint greedy search, Hill-Climbing with the Max-Min heuristic, to find the best scoring MAG.</a:t>
            </a:r>
          </a:p>
          <a:p>
            <a:pPr algn="just">
              <a:buFont typeface="Wingdings" panose="05000000000000000000" pitchFamily="2" charset="2"/>
              <a:buChar char="§"/>
            </a:pPr>
            <a:r>
              <a:rPr lang="en-US" sz="1200" dirty="0" smtClean="0"/>
              <a:t> Residual Iterative Conditional Fitting (RICF) is used to obtain MLE parameters for a MAG and score the graph.</a:t>
            </a:r>
          </a:p>
          <a:p>
            <a:pPr algn="just">
              <a:buFont typeface="Wingdings" panose="05000000000000000000" pitchFamily="2" charset="2"/>
              <a:buChar char="§"/>
            </a:pPr>
            <a:r>
              <a:rPr lang="en-US" sz="1200" dirty="0" smtClean="0"/>
              <a:t> We use decomposition results designed for Semi Markov Causal Models to implement a more efficient scoring search phase.</a:t>
            </a:r>
          </a:p>
          <a:p>
            <a:pPr algn="just">
              <a:buFont typeface="Wingdings" panose="05000000000000000000" pitchFamily="2" charset="2"/>
              <a:buChar char="§"/>
            </a:pPr>
            <a:r>
              <a:rPr lang="en-US" sz="1200" dirty="0" smtClean="0"/>
              <a:t> We compare to GSMAG, the algorithm on which we built upon our algorithm (an unrestricted greedy search algorithm), as well as to FCI and </a:t>
            </a:r>
            <a:r>
              <a:rPr lang="en-US" sz="1200" dirty="0" err="1" smtClean="0"/>
              <a:t>cFCI</a:t>
            </a:r>
            <a:r>
              <a:rPr lang="en-US" sz="1200" dirty="0" smtClean="0"/>
              <a:t>, the two standard/prototypical constraint-based algorithms.</a:t>
            </a:r>
          </a:p>
          <a:p>
            <a:endParaRPr lang="el-GR" dirty="0"/>
          </a:p>
        </p:txBody>
      </p:sp>
      <p:sp>
        <p:nvSpPr>
          <p:cNvPr id="4" name="Slide Number Placeholder 3"/>
          <p:cNvSpPr>
            <a:spLocks noGrp="1"/>
          </p:cNvSpPr>
          <p:nvPr>
            <p:ph type="sldNum" sz="quarter" idx="10"/>
          </p:nvPr>
        </p:nvSpPr>
        <p:spPr/>
        <p:txBody>
          <a:bodyPr/>
          <a:lstStyle/>
          <a:p>
            <a:fld id="{81313606-2B56-4178-8F7F-BD1A2D8952D8}" type="slidenum">
              <a:rPr lang="el-GR" smtClean="0"/>
              <a:t>2</a:t>
            </a:fld>
            <a:endParaRPr lang="el-GR"/>
          </a:p>
        </p:txBody>
      </p:sp>
    </p:spTree>
    <p:extLst>
      <p:ext uri="{BB962C8B-B14F-4D97-AF65-F5344CB8AC3E}">
        <p14:creationId xmlns:p14="http://schemas.microsoft.com/office/powerpoint/2010/main" val="3554980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 The “orientation phase” is loosely defined like that, it’s not 100% accurate though. In this phase we build in parallel the skeleton together with the best fit orientations, but also having the potential to change the skeleton defined from the first phase. We call the second phase “orientation phase” just to sync with the standard bibliography.</a:t>
            </a:r>
          </a:p>
          <a:p>
            <a:endParaRPr lang="en-US" baseline="0" dirty="0" smtClean="0"/>
          </a:p>
          <a:p>
            <a:endParaRPr lang="el-GR" dirty="0"/>
          </a:p>
        </p:txBody>
      </p:sp>
      <p:sp>
        <p:nvSpPr>
          <p:cNvPr id="4" name="Slide Number Placeholder 3"/>
          <p:cNvSpPr>
            <a:spLocks noGrp="1"/>
          </p:cNvSpPr>
          <p:nvPr>
            <p:ph type="sldNum" sz="quarter" idx="10"/>
          </p:nvPr>
        </p:nvSpPr>
        <p:spPr/>
        <p:txBody>
          <a:bodyPr/>
          <a:lstStyle/>
          <a:p>
            <a:fld id="{81313606-2B56-4178-8F7F-BD1A2D8952D8}" type="slidenum">
              <a:rPr lang="el-GR" smtClean="0"/>
              <a:t>11</a:t>
            </a:fld>
            <a:endParaRPr lang="el-GR"/>
          </a:p>
        </p:txBody>
      </p:sp>
    </p:spTree>
    <p:extLst>
      <p:ext uri="{BB962C8B-B14F-4D97-AF65-F5344CB8AC3E}">
        <p14:creationId xmlns:p14="http://schemas.microsoft.com/office/powerpoint/2010/main" val="3097742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 - “</a:t>
            </a:r>
            <a:r>
              <a:rPr lang="en-US" sz="1200" i="1" dirty="0" smtClean="0"/>
              <a:t>Max-Min</a:t>
            </a:r>
            <a:r>
              <a:rPr lang="en-US" sz="1200" dirty="0" smtClean="0"/>
              <a:t>” refers to the heuristic used, “</a:t>
            </a:r>
            <a:r>
              <a:rPr lang="en-US" sz="1200" i="1" dirty="0" smtClean="0"/>
              <a:t>Parents and Children</a:t>
            </a:r>
            <a:r>
              <a:rPr lang="en-US" sz="1200" dirty="0" smtClean="0"/>
              <a:t>” refers to the algorithm’s output.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 Even though MMPC was developed for causally sufficient contexts, it tends to perform surprisingly well on real data where causal sufficiency is not ensured; this indicates that it should be quite effective in identifying a good approximation of the target variable’s neighborhood.</a:t>
            </a:r>
          </a:p>
          <a:p>
            <a:endParaRPr lang="el-GR" dirty="0"/>
          </a:p>
        </p:txBody>
      </p:sp>
      <p:sp>
        <p:nvSpPr>
          <p:cNvPr id="4" name="Slide Number Placeholder 3"/>
          <p:cNvSpPr>
            <a:spLocks noGrp="1"/>
          </p:cNvSpPr>
          <p:nvPr>
            <p:ph type="sldNum" sz="quarter" idx="10"/>
          </p:nvPr>
        </p:nvSpPr>
        <p:spPr/>
        <p:txBody>
          <a:bodyPr/>
          <a:lstStyle/>
          <a:p>
            <a:fld id="{81313606-2B56-4178-8F7F-BD1A2D8952D8}" type="slidenum">
              <a:rPr lang="el-GR" smtClean="0"/>
              <a:t>12</a:t>
            </a:fld>
            <a:endParaRPr lang="el-GR"/>
          </a:p>
        </p:txBody>
      </p:sp>
    </p:spTree>
    <p:extLst>
      <p:ext uri="{BB962C8B-B14F-4D97-AF65-F5344CB8AC3E}">
        <p14:creationId xmlns:p14="http://schemas.microsoft.com/office/powerpoint/2010/main" val="1264066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MAG’s causal semantics are more complicated than DAG’s: directed edges denote causal ancestry, but the relation is not necessarily direct, and bi-directed edges denote the existence of confounding.</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a:t>
                </a:r>
                <a:r>
                  <a:rPr lang="en-US" sz="1200" b="0" i="0" u="none" strike="noStrike" kern="1200" baseline="-25000" dirty="0" err="1" smtClean="0">
                    <a:solidFill>
                      <a:schemeClr val="tx1"/>
                    </a:solidFill>
                    <a:latin typeface="+mn-lt"/>
                    <a:ea typeface="+mn-ea"/>
                    <a:cs typeface="+mn-cs"/>
                  </a:rPr>
                  <a:t>G</a:t>
                </a:r>
                <a:r>
                  <a:rPr lang="en-US" sz="1200" b="0" i="0" u="none" strike="noStrike" kern="1200" baseline="0" dirty="0" smtClean="0">
                    <a:solidFill>
                      <a:schemeClr val="tx1"/>
                    </a:solidFill>
                    <a:latin typeface="+mn-lt"/>
                    <a:ea typeface="+mn-ea"/>
                    <a:cs typeface="+mn-cs"/>
                  </a:rPr>
                  <a:t>(</a:t>
                </a:r>
                <a:r>
                  <a:rPr lang="el-GR" sz="1200" b="0" i="0" u="none" strike="noStrike" kern="1200" baseline="0" dirty="0" smtClean="0">
                    <a:solidFill>
                      <a:schemeClr val="tx1"/>
                    </a:solidFill>
                    <a:latin typeface="+mn-lt"/>
                    <a:ea typeface="+mn-ea"/>
                    <a:cs typeface="+mn-cs"/>
                  </a:rPr>
                  <a:t>Σ,</a:t>
                </a:r>
                <a:r>
                  <a:rPr lang="en-US" sz="1200" b="0" i="0" u="none" strike="noStrike" kern="1200" baseline="0" dirty="0" smtClean="0">
                    <a:solidFill>
                      <a:schemeClr val="tx1"/>
                    </a:solidFill>
                    <a:latin typeface="+mn-lt"/>
                    <a:ea typeface="+mn-ea"/>
                    <a:cs typeface="+mn-cs"/>
                  </a:rPr>
                  <a:t>G) is G likelihood, while V and E are</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number of vertices and edges in G, respectively. The</a:t>
                </a:r>
                <a:r>
                  <a:rPr lang="el-GR" sz="1200" b="0" i="0" u="none" strike="noStrike" kern="1200" baseline="0" dirty="0" smtClean="0">
                    <a:solidFill>
                      <a:schemeClr val="tx1"/>
                    </a:solidFill>
                    <a:latin typeface="+mn-lt"/>
                    <a:ea typeface="+mn-ea"/>
                    <a:cs typeface="+mn-cs"/>
                  </a:rPr>
                  <a:t> Σ </a:t>
                </a:r>
                <a:r>
                  <a:rPr lang="en-US" sz="1200" b="0" i="0" u="none" strike="noStrike" kern="1200" baseline="0" dirty="0" smtClean="0">
                    <a:solidFill>
                      <a:schemeClr val="tx1"/>
                    </a:solidFill>
                    <a:latin typeface="+mn-lt"/>
                    <a:ea typeface="+mn-ea"/>
                    <a:cs typeface="+mn-cs"/>
                  </a:rPr>
                  <a:t>is the maximum likelihood estimate of the covariance</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matrix.</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The likelihood of G then becomes </a:t>
                </a:r>
                <a14:m>
                  <m:oMath xmlns:m="http://schemas.openxmlformats.org/officeDocument/2006/math">
                    <m:r>
                      <a:rPr lang="en-US" b="0" i="1" dirty="0" smtClean="0">
                        <a:latin typeface="Cambria Math" panose="02040503050406030204" pitchFamily="18" charset="0"/>
                      </a:rPr>
                      <m:t> </m:t>
                    </m:r>
                    <m:r>
                      <a:rPr lang="en-US" b="0" i="1" dirty="0" smtClean="0">
                        <a:latin typeface="Cambria Math" panose="02040503050406030204" pitchFamily="18" charset="0"/>
                      </a:rPr>
                      <m:t>𝑙𝐺</m:t>
                    </m:r>
                    <m:r>
                      <a:rPr lang="en-US" i="1" dirty="0">
                        <a:latin typeface="Cambria Math" panose="02040503050406030204" pitchFamily="18" charset="0"/>
                      </a:rPr>
                      <m:t>(</m:t>
                    </m:r>
                    <m:acc>
                      <m:accPr>
                        <m:chr m:val="̂"/>
                        <m:ctrlPr>
                          <a:rPr lang="en-US" i="1" dirty="0">
                            <a:latin typeface="Cambria Math" panose="02040503050406030204" pitchFamily="18" charset="0"/>
                          </a:rPr>
                        </m:ctrlPr>
                      </m:accPr>
                      <m:e>
                        <m:r>
                          <m:rPr>
                            <m:sty m:val="p"/>
                          </m:rPr>
                          <a:rPr lang="en-US" dirty="0">
                            <a:latin typeface="Cambria Math" panose="02040503050406030204" pitchFamily="18" charset="0"/>
                          </a:rPr>
                          <m:t>Σ</m:t>
                        </m:r>
                      </m:e>
                    </m:acc>
                    <m:r>
                      <a:rPr lang="en-US" i="1" dirty="0">
                        <a:latin typeface="Cambria Math" panose="02040503050406030204" pitchFamily="18" charset="0"/>
                      </a:rPr>
                      <m:t>|</m:t>
                    </m:r>
                    <m:r>
                      <a:rPr lang="en-US" i="1" dirty="0">
                        <a:latin typeface="Cambria Math" panose="02040503050406030204" pitchFamily="18" charset="0"/>
                      </a:rPr>
                      <m:t>𝐺</m:t>
                    </m:r>
                    <m:r>
                      <a:rPr lang="en-US" i="1" dirty="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𝑁</m:t>
                        </m:r>
                      </m:num>
                      <m:den>
                        <m:r>
                          <a:rPr lang="en-US" b="0" i="1" dirty="0" smtClean="0">
                            <a:latin typeface="Cambria Math" panose="02040503050406030204" pitchFamily="18" charset="0"/>
                          </a:rPr>
                          <m:t>2</m:t>
                        </m:r>
                      </m:den>
                    </m:f>
                    <m:nary>
                      <m:naryPr>
                        <m:chr m:val="∑"/>
                        <m:supHide m:val="on"/>
                        <m:ctrlPr>
                          <a:rPr lang="el-GR" i="1" dirty="0" smtClean="0">
                            <a:latin typeface="Cambria Math" panose="02040503050406030204" pitchFamily="18" charset="0"/>
                          </a:rPr>
                        </m:ctrlPr>
                      </m:naryPr>
                      <m:sub>
                        <m:r>
                          <m:rPr>
                            <m:brk m:alnAt="7"/>
                          </m:rPr>
                          <a:rPr lang="en-US" b="0" i="1" baseline="-25000" dirty="0" smtClean="0">
                            <a:latin typeface="Cambria Math" panose="02040503050406030204" pitchFamily="18" charset="0"/>
                          </a:rPr>
                          <m:t>𝑘</m:t>
                        </m:r>
                      </m:sub>
                      <m:sup/>
                      <m:e>
                        <m:r>
                          <a:rPr lang="en-US" b="0" i="1" dirty="0" smtClean="0">
                            <a:latin typeface="Cambria Math" panose="02040503050406030204" pitchFamily="18" charset="0"/>
                          </a:rPr>
                          <m:t>𝑠</m:t>
                        </m:r>
                        <m:r>
                          <a:rPr lang="en-US" b="0" i="1" baseline="-25000" dirty="0" smtClean="0">
                            <a:latin typeface="Cambria Math" panose="02040503050406030204" pitchFamily="18" charset="0"/>
                          </a:rPr>
                          <m:t>𝑘</m:t>
                        </m:r>
                      </m:e>
                    </m:nary>
                  </m:oMath>
                </a14:m>
                <a:r>
                  <a:rPr lang="en-US" sz="1200" b="0" i="0" u="none" strike="noStrike" kern="1200" baseline="0" dirty="0" smtClean="0">
                    <a:solidFill>
                      <a:schemeClr val="tx1"/>
                    </a:solidFill>
                    <a:latin typeface="+mn-lt"/>
                    <a:ea typeface="+mn-ea"/>
                    <a:cs typeface="+mn-cs"/>
                  </a:rPr>
                  <a:t> , where each </a:t>
                </a:r>
                <a:r>
                  <a:rPr lang="en-US" sz="1200" b="0" i="0" u="none" strike="noStrike" kern="1200" baseline="0" dirty="0" err="1" smtClean="0">
                    <a:solidFill>
                      <a:schemeClr val="tx1"/>
                    </a:solidFill>
                    <a:latin typeface="+mn-lt"/>
                    <a:ea typeface="+mn-ea"/>
                    <a:cs typeface="+mn-cs"/>
                  </a:rPr>
                  <a:t>s</a:t>
                </a:r>
                <a:r>
                  <a:rPr lang="en-US" sz="1200" b="0" i="0" u="none" strike="noStrike" kern="1200" baseline="-25000" dirty="0" err="1" smtClean="0">
                    <a:solidFill>
                      <a:schemeClr val="tx1"/>
                    </a:solidFill>
                    <a:latin typeface="+mn-lt"/>
                    <a:ea typeface="+mn-ea"/>
                    <a:cs typeface="+mn-cs"/>
                  </a:rPr>
                  <a:t>k</a:t>
                </a:r>
                <a:r>
                  <a:rPr lang="en-US" sz="1200" b="0" i="0" u="none" strike="noStrike" kern="1200" baseline="0" dirty="0" smtClean="0">
                    <a:solidFill>
                      <a:schemeClr val="tx1"/>
                    </a:solidFill>
                    <a:latin typeface="+mn-lt"/>
                    <a:ea typeface="+mn-ea"/>
                    <a:cs typeface="+mn-cs"/>
                  </a:rPr>
                  <a:t> correspond to a c-component and can be computed with the closed formula </a:t>
                </a:r>
                <a:r>
                  <a:rPr lang="en-US" sz="1200" b="0" i="0" u="sng" strike="noStrike" kern="1200" baseline="0" dirty="0" smtClean="0">
                    <a:solidFill>
                      <a:schemeClr val="tx1"/>
                    </a:solidFill>
                    <a:latin typeface="+mn-lt"/>
                    <a:ea typeface="+mn-ea"/>
                    <a:cs typeface="+mn-cs"/>
                  </a:rPr>
                  <a:t>shown in the slide</a:t>
                </a:r>
                <a:r>
                  <a:rPr lang="en-US"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…where </a:t>
                </a:r>
                <a:r>
                  <a:rPr lang="en-US" sz="1200" b="0" i="0" u="none" strike="noStrike" kern="1200" baseline="0" dirty="0" err="1" smtClean="0">
                    <a:solidFill>
                      <a:schemeClr val="tx1"/>
                    </a:solidFill>
                    <a:latin typeface="+mn-lt"/>
                    <a:ea typeface="+mn-ea"/>
                    <a:cs typeface="+mn-cs"/>
                  </a:rPr>
                  <a:t>C</a:t>
                </a:r>
                <a:r>
                  <a:rPr lang="en-US" sz="1200" b="0" i="0" u="none" strike="noStrike" kern="1200" baseline="-25000" dirty="0" err="1" smtClean="0">
                    <a:solidFill>
                      <a:schemeClr val="tx1"/>
                    </a:solidFill>
                    <a:latin typeface="+mn-lt"/>
                    <a:ea typeface="+mn-ea"/>
                    <a:cs typeface="+mn-cs"/>
                  </a:rPr>
                  <a:t>k</a:t>
                </a:r>
                <a:r>
                  <a:rPr lang="en-US" sz="1200" b="0" i="0" u="none" strike="noStrike" kern="1200" baseline="0" dirty="0" smtClean="0">
                    <a:solidFill>
                      <a:schemeClr val="tx1"/>
                    </a:solidFill>
                    <a:latin typeface="+mn-lt"/>
                    <a:ea typeface="+mn-ea"/>
                    <a:cs typeface="+mn-cs"/>
                  </a:rPr>
                  <a:t> are the nodes in the c-component k, while </a:t>
                </a:r>
                <a:r>
                  <a:rPr lang="en-US" sz="1200" b="0" i="0" u="none" strike="noStrike" kern="1200" baseline="0" dirty="0" err="1" smtClean="0">
                    <a:solidFill>
                      <a:schemeClr val="tx1"/>
                    </a:solidFill>
                    <a:latin typeface="+mn-lt"/>
                    <a:ea typeface="+mn-ea"/>
                    <a:cs typeface="+mn-cs"/>
                  </a:rPr>
                  <a:t>Pa</a:t>
                </a:r>
                <a:r>
                  <a:rPr lang="en-US" sz="1200" b="0" i="0" u="none" strike="noStrike" kern="1200" baseline="-25000" dirty="0" err="1" smtClean="0">
                    <a:solidFill>
                      <a:schemeClr val="tx1"/>
                    </a:solidFill>
                    <a:latin typeface="+mn-lt"/>
                    <a:ea typeface="+mn-ea"/>
                    <a:cs typeface="+mn-cs"/>
                  </a:rPr>
                  <a:t>G</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C</a:t>
                </a:r>
                <a:r>
                  <a:rPr lang="en-US" sz="1200" b="0" i="0" u="none" strike="noStrike" kern="1200" baseline="-25000" dirty="0" err="1" smtClean="0">
                    <a:solidFill>
                      <a:schemeClr val="tx1"/>
                    </a:solidFill>
                    <a:latin typeface="+mn-lt"/>
                    <a:ea typeface="+mn-ea"/>
                    <a:cs typeface="+mn-cs"/>
                  </a:rPr>
                  <a:t>k</a:t>
                </a:r>
                <a:r>
                  <a:rPr lang="en-US" sz="1200" b="0" i="0" u="none" strike="noStrike" kern="1200" baseline="0" dirty="0" smtClean="0">
                    <a:solidFill>
                      <a:schemeClr val="tx1"/>
                    </a:solidFill>
                    <a:latin typeface="+mn-lt"/>
                    <a:ea typeface="+mn-ea"/>
                    <a:cs typeface="+mn-cs"/>
                  </a:rPr>
                  <a:t>) are the parents of nodes in </a:t>
                </a:r>
                <a:r>
                  <a:rPr lang="en-US" sz="1200" b="0" i="0" u="none" strike="noStrike" kern="1200" baseline="0" dirty="0" err="1" smtClean="0">
                    <a:solidFill>
                      <a:schemeClr val="tx1"/>
                    </a:solidFill>
                    <a:latin typeface="+mn-lt"/>
                    <a:ea typeface="+mn-ea"/>
                    <a:cs typeface="+mn-cs"/>
                  </a:rPr>
                  <a:t>C</a:t>
                </a:r>
                <a:r>
                  <a:rPr lang="en-US" sz="1200" b="0" i="0" u="none" strike="noStrike" kern="1200" baseline="-25000" dirty="0" err="1" smtClean="0">
                    <a:solidFill>
                      <a:schemeClr val="tx1"/>
                    </a:solidFill>
                    <a:latin typeface="+mn-lt"/>
                    <a:ea typeface="+mn-ea"/>
                    <a:cs typeface="+mn-cs"/>
                  </a:rPr>
                  <a:t>k</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a:t>
                </a:r>
                <a:r>
                  <a:rPr lang="en-US" sz="1200" b="0" i="0" u="none" strike="noStrike" kern="1200" baseline="-25000" dirty="0" err="1" smtClean="0">
                    <a:solidFill>
                      <a:schemeClr val="tx1"/>
                    </a:solidFill>
                    <a:latin typeface="+mn-lt"/>
                    <a:ea typeface="+mn-ea"/>
                    <a:cs typeface="+mn-cs"/>
                  </a:rPr>
                  <a:t>k</a:t>
                </a:r>
                <a:r>
                  <a:rPr lang="en-US" sz="1200" b="0" i="0" u="none" strike="noStrike" kern="1200" baseline="0" dirty="0" smtClean="0">
                    <a:solidFill>
                      <a:schemeClr val="tx1"/>
                    </a:solidFill>
                    <a:latin typeface="+mn-lt"/>
                    <a:ea typeface="+mn-ea"/>
                    <a:cs typeface="+mn-cs"/>
                  </a:rPr>
                  <a:t> represents the marginalization of G to nodes in </a:t>
                </a:r>
                <a:r>
                  <a:rPr lang="en-US" sz="1200" b="0" i="0" u="none" strike="noStrike" kern="1200" baseline="0" dirty="0" err="1" smtClean="0">
                    <a:solidFill>
                      <a:schemeClr val="tx1"/>
                    </a:solidFill>
                    <a:latin typeface="+mn-lt"/>
                    <a:ea typeface="+mn-ea"/>
                    <a:cs typeface="+mn-cs"/>
                  </a:rPr>
                  <a:t>C</a:t>
                </a:r>
                <a:r>
                  <a:rPr lang="en-US" sz="1200" b="0" i="0" u="none" strike="noStrike" kern="1200" baseline="-25000" dirty="0" err="1" smtClean="0">
                    <a:solidFill>
                      <a:schemeClr val="tx1"/>
                    </a:solidFill>
                    <a:latin typeface="+mn-lt"/>
                    <a:ea typeface="+mn-ea"/>
                    <a:cs typeface="+mn-cs"/>
                  </a:rPr>
                  <a:t>k</a:t>
                </a:r>
                <a:r>
                  <a:rPr lang="en-US" sz="1200" b="0" i="0" u="none" strike="noStrike" kern="1200" baseline="0" dirty="0" smtClean="0">
                    <a:solidFill>
                      <a:schemeClr val="tx1"/>
                    </a:solidFill>
                    <a:latin typeface="+mn-lt"/>
                    <a:ea typeface="+mn-ea"/>
                    <a:cs typeface="+mn-cs"/>
                  </a:rPr>
                  <a:t> </a:t>
                </a:r>
                <a:r>
                  <a:rPr lang="en-US" dirty="0" smtClean="0"/>
                  <a:t>∪</a:t>
                </a:r>
                <a:r>
                  <a:rPr lang="en-US" baseline="-25000" dirty="0" smtClean="0"/>
                  <a:t> </a:t>
                </a:r>
                <a:r>
                  <a:rPr lang="en-US" sz="1200" b="0" i="0" u="none" strike="noStrike" kern="1200" baseline="0" dirty="0" err="1" smtClean="0">
                    <a:solidFill>
                      <a:schemeClr val="tx1"/>
                    </a:solidFill>
                    <a:latin typeface="+mn-lt"/>
                    <a:ea typeface="+mn-ea"/>
                    <a:cs typeface="+mn-cs"/>
                  </a:rPr>
                  <a:t>Pa</a:t>
                </a:r>
                <a:r>
                  <a:rPr lang="en-US" sz="1200" b="0" i="0" u="none" strike="noStrike" kern="1200" baseline="-25000" dirty="0" err="1" smtClean="0">
                    <a:solidFill>
                      <a:schemeClr val="tx1"/>
                    </a:solidFill>
                    <a:latin typeface="+mn-lt"/>
                    <a:ea typeface="+mn-ea"/>
                    <a:cs typeface="+mn-cs"/>
                  </a:rPr>
                  <a:t>G</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C</a:t>
                </a:r>
                <a:r>
                  <a:rPr lang="en-US" sz="1200" b="0" i="0" u="none" strike="noStrike" kern="1200" baseline="-25000" dirty="0" err="1" smtClean="0">
                    <a:solidFill>
                      <a:schemeClr val="tx1"/>
                    </a:solidFill>
                    <a:latin typeface="+mn-lt"/>
                    <a:ea typeface="+mn-ea"/>
                    <a:cs typeface="+mn-cs"/>
                  </a:rPr>
                  <a:t>k</a:t>
                </a:r>
                <a:r>
                  <a:rPr lang="en-US" sz="1200" b="0" i="0" u="none" strike="noStrike" kern="1200" baseline="0" dirty="0" smtClean="0">
                    <a:solidFill>
                      <a:schemeClr val="tx1"/>
                    </a:solidFill>
                    <a:latin typeface="+mn-lt"/>
                    <a:ea typeface="+mn-ea"/>
                    <a:cs typeface="+mn-cs"/>
                  </a:rPr>
                  <a:t>), and </a:t>
                </a:r>
                <a:r>
                  <a:rPr lang="el-GR" sz="1200" b="0" i="0" u="none" strike="noStrike" kern="1200" baseline="0" dirty="0" smtClean="0">
                    <a:solidFill>
                      <a:schemeClr val="tx1"/>
                    </a:solidFill>
                    <a:latin typeface="+mn-lt"/>
                    <a:ea typeface="+mn-ea"/>
                    <a:cs typeface="+mn-cs"/>
                  </a:rPr>
                  <a:t>σ</a:t>
                </a:r>
                <a:r>
                  <a:rPr lang="el-GR" sz="1200" b="0" i="0" u="none" strike="noStrike" kern="1200" baseline="30000" dirty="0" smtClean="0">
                    <a:solidFill>
                      <a:schemeClr val="tx1"/>
                    </a:solidFill>
                    <a:latin typeface="+mn-lt"/>
                    <a:ea typeface="+mn-ea"/>
                    <a:cs typeface="+mn-cs"/>
                  </a:rPr>
                  <a:t>2</a:t>
                </a:r>
                <a:r>
                  <a:rPr lang="en-US" sz="1200" b="0" i="0" u="none" strike="noStrike" kern="1200" baseline="-25000" dirty="0" err="1" smtClean="0">
                    <a:solidFill>
                      <a:schemeClr val="tx1"/>
                    </a:solidFill>
                    <a:latin typeface="+mn-lt"/>
                    <a:ea typeface="+mn-ea"/>
                    <a:cs typeface="+mn-cs"/>
                  </a:rPr>
                  <a:t>kj</a:t>
                </a:r>
                <a:r>
                  <a:rPr lang="en-US" sz="1200" b="0" i="0" u="none" strike="noStrike" kern="1200" baseline="0" dirty="0" smtClean="0">
                    <a:solidFill>
                      <a:schemeClr val="tx1"/>
                    </a:solidFill>
                    <a:latin typeface="+mn-lt"/>
                    <a:ea typeface="+mn-ea"/>
                    <a:cs typeface="+mn-cs"/>
                  </a:rPr>
                  <a:t> is the diagonal entry of </a:t>
                </a:r>
                <a14:m>
                  <m:oMath xmlns:m="http://schemas.openxmlformats.org/officeDocument/2006/math">
                    <m:acc>
                      <m:accPr>
                        <m:chr m:val="̂"/>
                        <m:ctrlPr>
                          <a:rPr lang="en-US" i="1" dirty="0" smtClean="0">
                            <a:latin typeface="Cambria Math" panose="02040503050406030204" pitchFamily="18" charset="0"/>
                          </a:rPr>
                        </m:ctrlPr>
                      </m:accPr>
                      <m:e>
                        <m:r>
                          <m:rPr>
                            <m:sty m:val="p"/>
                          </m:rPr>
                          <a:rPr lang="en-US" dirty="0">
                            <a:latin typeface="Cambria Math" panose="02040503050406030204" pitchFamily="18" charset="0"/>
                          </a:rPr>
                          <m:t>Σ</m:t>
                        </m:r>
                      </m:e>
                    </m:acc>
                  </m:oMath>
                </a14:m>
                <a:r>
                  <a:rPr lang="en-US" sz="1200" b="0" i="0" u="none" strike="noStrike" kern="1200" baseline="-25000" dirty="0" smtClean="0">
                    <a:solidFill>
                      <a:schemeClr val="tx1"/>
                    </a:solidFill>
                    <a:latin typeface="+mn-lt"/>
                    <a:ea typeface="+mn-ea"/>
                    <a:cs typeface="+mn-cs"/>
                  </a:rPr>
                  <a:t>Gk</a:t>
                </a:r>
                <a:r>
                  <a:rPr lang="en-US" sz="1200" b="0" i="0" u="none" strike="noStrike" kern="1200" baseline="0" dirty="0" smtClean="0">
                    <a:solidFill>
                      <a:schemeClr val="tx1"/>
                    </a:solidFill>
                    <a:latin typeface="+mn-lt"/>
                    <a:ea typeface="+mn-ea"/>
                    <a:cs typeface="+mn-cs"/>
                  </a:rPr>
                  <a:t> that corresponds to the parent node k.</a:t>
                </a:r>
                <a:endParaRPr lang="el-GR" dirty="0"/>
              </a:p>
            </p:txBody>
          </p:sp>
        </mc:Choice>
        <mc:Fallback xmlns="">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MAGs’</a:t>
                </a:r>
                <a:r>
                  <a:rPr lang="en-US" sz="1200" b="0" i="0" u="none" strike="noStrike" kern="1200" baseline="0" dirty="0" smtClean="0">
                    <a:solidFill>
                      <a:schemeClr val="tx1"/>
                    </a:solidFill>
                    <a:latin typeface="+mn-lt"/>
                    <a:ea typeface="+mn-ea"/>
                    <a:cs typeface="+mn-cs"/>
                  </a:rPr>
                  <a:t> causal semantics are more complicated than DAGs’: directed edges denote causal ancestry, but the relation is not necessarily direct, and bi-directed edges denote the existence of confounding.</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a:t>
                </a:r>
                <a:r>
                  <a:rPr lang="en-US" sz="1200" b="0" i="0" u="none" strike="noStrike" kern="1200" baseline="-25000" dirty="0" err="1" smtClean="0">
                    <a:solidFill>
                      <a:schemeClr val="tx1"/>
                    </a:solidFill>
                    <a:latin typeface="+mn-lt"/>
                    <a:ea typeface="+mn-ea"/>
                    <a:cs typeface="+mn-cs"/>
                  </a:rPr>
                  <a:t>G</a:t>
                </a:r>
                <a:r>
                  <a:rPr lang="en-US" sz="1200" b="0" i="0" u="none" strike="noStrike" kern="1200" baseline="0" dirty="0" smtClean="0">
                    <a:solidFill>
                      <a:schemeClr val="tx1"/>
                    </a:solidFill>
                    <a:latin typeface="+mn-lt"/>
                    <a:ea typeface="+mn-ea"/>
                    <a:cs typeface="+mn-cs"/>
                  </a:rPr>
                  <a:t>(</a:t>
                </a:r>
                <a:r>
                  <a:rPr lang="el-GR" sz="1200" b="0" i="0" u="none" strike="noStrike" kern="1200" baseline="0" dirty="0" smtClean="0">
                    <a:solidFill>
                      <a:schemeClr val="tx1"/>
                    </a:solidFill>
                    <a:latin typeface="+mn-lt"/>
                    <a:ea typeface="+mn-ea"/>
                    <a:cs typeface="+mn-cs"/>
                  </a:rPr>
                  <a:t>Σ,</a:t>
                </a:r>
                <a:r>
                  <a:rPr lang="en-US" sz="1200" b="0" i="0" u="none" strike="noStrike" kern="1200" baseline="0" dirty="0" smtClean="0">
                    <a:solidFill>
                      <a:schemeClr val="tx1"/>
                    </a:solidFill>
                    <a:latin typeface="+mn-lt"/>
                    <a:ea typeface="+mn-ea"/>
                    <a:cs typeface="+mn-cs"/>
                  </a:rPr>
                  <a:t>G) is G likelihood, while V and E are</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number of vertices and edges in G, respectively. The</a:t>
                </a:r>
                <a:r>
                  <a:rPr lang="el-GR" sz="1200" b="0" i="0" u="none" strike="noStrike" kern="1200" baseline="0" dirty="0" smtClean="0">
                    <a:solidFill>
                      <a:schemeClr val="tx1"/>
                    </a:solidFill>
                    <a:latin typeface="+mn-lt"/>
                    <a:ea typeface="+mn-ea"/>
                    <a:cs typeface="+mn-cs"/>
                  </a:rPr>
                  <a:t> Σ </a:t>
                </a:r>
                <a:r>
                  <a:rPr lang="en-US" sz="1200" b="0" i="0" u="none" strike="noStrike" kern="1200" baseline="0" dirty="0" smtClean="0">
                    <a:solidFill>
                      <a:schemeClr val="tx1"/>
                    </a:solidFill>
                    <a:latin typeface="+mn-lt"/>
                    <a:ea typeface="+mn-ea"/>
                    <a:cs typeface="+mn-cs"/>
                  </a:rPr>
                  <a:t>is the maximum likelihood estimate of the covariance</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matrix.</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The likelihood of G then becomes </a:t>
                </a:r>
                <a:r>
                  <a:rPr lang="en-US" b="0" i="0" dirty="0" smtClean="0">
                    <a:latin typeface="Cambria Math" panose="02040503050406030204" pitchFamily="18" charset="0"/>
                  </a:rPr>
                  <a:t> 𝑙</a:t>
                </a:r>
                <a:r>
                  <a:rPr lang="el-GR" i="0" baseline="-25000" dirty="0" smtClean="0">
                    <a:latin typeface="Cambria Math" panose="02040503050406030204" pitchFamily="18" charset="0"/>
                  </a:rPr>
                  <a:t>𝐺</a:t>
                </a:r>
                <a:r>
                  <a:rPr lang="en-US" i="0" dirty="0">
                    <a:latin typeface="Cambria Math" panose="02040503050406030204" pitchFamily="18" charset="0"/>
                  </a:rPr>
                  <a:t>(Σ ̂|𝐺)=−</a:t>
                </a:r>
                <a:r>
                  <a:rPr lang="en-US" b="0" i="0" dirty="0" smtClean="0">
                    <a:latin typeface="Cambria Math" panose="02040503050406030204" pitchFamily="18" charset="0"/>
                  </a:rPr>
                  <a:t>𝑁/2</a:t>
                </a:r>
                <a:r>
                  <a:rPr lang="el-GR" b="0" i="0" dirty="0" smtClean="0">
                    <a:latin typeface="Cambria Math" panose="02040503050406030204" pitchFamily="18" charset="0"/>
                  </a:rPr>
                  <a:t> </a:t>
                </a:r>
                <a:r>
                  <a:rPr lang="el-GR" i="0" dirty="0" smtClean="0">
                    <a:latin typeface="Cambria Math" panose="02040503050406030204" pitchFamily="18" charset="0"/>
                  </a:rPr>
                  <a:t>∑</a:t>
                </a:r>
                <a:r>
                  <a:rPr lang="en-US" b="0" i="0" baseline="-25000" dirty="0" smtClean="0">
                    <a:latin typeface="Cambria Math" panose="02040503050406030204" pitchFamily="18" charset="0"/>
                  </a:rPr>
                  <a:t>_𝑘▒</a:t>
                </a:r>
                <a:r>
                  <a:rPr lang="en-US" b="0" i="0" dirty="0" smtClean="0">
                    <a:latin typeface="Cambria Math" panose="02040503050406030204" pitchFamily="18" charset="0"/>
                  </a:rPr>
                  <a:t>𝑠</a:t>
                </a:r>
                <a:r>
                  <a:rPr lang="en-US" b="0" i="0" baseline="-25000" dirty="0" smtClean="0">
                    <a:latin typeface="Cambria Math" panose="02040503050406030204" pitchFamily="18" charset="0"/>
                  </a:rPr>
                  <a:t>𝑘</a:t>
                </a:r>
                <a:r>
                  <a:rPr lang="en-US" sz="1200" b="0" i="0" u="none" strike="noStrike" kern="1200" baseline="0" dirty="0" smtClean="0">
                    <a:solidFill>
                      <a:schemeClr val="tx1"/>
                    </a:solidFill>
                    <a:latin typeface="+mn-lt"/>
                    <a:ea typeface="+mn-ea"/>
                    <a:cs typeface="+mn-cs"/>
                  </a:rPr>
                  <a:t> , where each </a:t>
                </a:r>
                <a:r>
                  <a:rPr lang="en-US" sz="1200" b="0" i="0" u="none" strike="noStrike" kern="1200" baseline="0" dirty="0" err="1" smtClean="0">
                    <a:solidFill>
                      <a:schemeClr val="tx1"/>
                    </a:solidFill>
                    <a:latin typeface="+mn-lt"/>
                    <a:ea typeface="+mn-ea"/>
                    <a:cs typeface="+mn-cs"/>
                  </a:rPr>
                  <a:t>s</a:t>
                </a:r>
                <a:r>
                  <a:rPr lang="en-US" sz="1200" b="0" i="0" u="none" strike="noStrike" kern="1200" baseline="-25000" dirty="0" err="1" smtClean="0">
                    <a:solidFill>
                      <a:schemeClr val="tx1"/>
                    </a:solidFill>
                    <a:latin typeface="+mn-lt"/>
                    <a:ea typeface="+mn-ea"/>
                    <a:cs typeface="+mn-cs"/>
                  </a:rPr>
                  <a:t>k</a:t>
                </a:r>
                <a:r>
                  <a:rPr lang="en-US" sz="1200" b="0" i="0" u="none" strike="noStrike" kern="1200" baseline="0" dirty="0" smtClean="0">
                    <a:solidFill>
                      <a:schemeClr val="tx1"/>
                    </a:solidFill>
                    <a:latin typeface="+mn-lt"/>
                    <a:ea typeface="+mn-ea"/>
                    <a:cs typeface="+mn-cs"/>
                  </a:rPr>
                  <a:t> correspond to a c-component and can be computed with the closed formula </a:t>
                </a:r>
                <a:r>
                  <a:rPr lang="en-US" sz="1200" b="0" i="0" u="sng" strike="noStrike" kern="1200" baseline="0" dirty="0" smtClean="0">
                    <a:solidFill>
                      <a:schemeClr val="tx1"/>
                    </a:solidFill>
                    <a:latin typeface="+mn-lt"/>
                    <a:ea typeface="+mn-ea"/>
                    <a:cs typeface="+mn-cs"/>
                  </a:rPr>
                  <a:t>shown in the slide</a:t>
                </a:r>
                <a:r>
                  <a:rPr lang="en-US"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…where </a:t>
                </a:r>
                <a:r>
                  <a:rPr lang="en-US" sz="1200" b="0" i="0" u="none" strike="noStrike" kern="1200" baseline="0" dirty="0" err="1" smtClean="0">
                    <a:solidFill>
                      <a:schemeClr val="tx1"/>
                    </a:solidFill>
                    <a:latin typeface="+mn-lt"/>
                    <a:ea typeface="+mn-ea"/>
                    <a:cs typeface="+mn-cs"/>
                  </a:rPr>
                  <a:t>C</a:t>
                </a:r>
                <a:r>
                  <a:rPr lang="en-US" sz="1200" b="0" i="0" u="none" strike="noStrike" kern="1200" baseline="-25000" dirty="0" err="1" smtClean="0">
                    <a:solidFill>
                      <a:schemeClr val="tx1"/>
                    </a:solidFill>
                    <a:latin typeface="+mn-lt"/>
                    <a:ea typeface="+mn-ea"/>
                    <a:cs typeface="+mn-cs"/>
                  </a:rPr>
                  <a:t>k</a:t>
                </a:r>
                <a:r>
                  <a:rPr lang="en-US" sz="1200" b="0" i="0" u="none" strike="noStrike" kern="1200" baseline="0" dirty="0" smtClean="0">
                    <a:solidFill>
                      <a:schemeClr val="tx1"/>
                    </a:solidFill>
                    <a:latin typeface="+mn-lt"/>
                    <a:ea typeface="+mn-ea"/>
                    <a:cs typeface="+mn-cs"/>
                  </a:rPr>
                  <a:t> are the nodes in the c-component k, while </a:t>
                </a:r>
                <a:r>
                  <a:rPr lang="en-US" sz="1200" b="0" i="0" u="none" strike="noStrike" kern="1200" baseline="0" dirty="0" err="1" smtClean="0">
                    <a:solidFill>
                      <a:schemeClr val="tx1"/>
                    </a:solidFill>
                    <a:latin typeface="+mn-lt"/>
                    <a:ea typeface="+mn-ea"/>
                    <a:cs typeface="+mn-cs"/>
                  </a:rPr>
                  <a:t>Pa</a:t>
                </a:r>
                <a:r>
                  <a:rPr lang="en-US" sz="1200" b="0" i="0" u="none" strike="noStrike" kern="1200" baseline="-25000" dirty="0" err="1" smtClean="0">
                    <a:solidFill>
                      <a:schemeClr val="tx1"/>
                    </a:solidFill>
                    <a:latin typeface="+mn-lt"/>
                    <a:ea typeface="+mn-ea"/>
                    <a:cs typeface="+mn-cs"/>
                  </a:rPr>
                  <a:t>G</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C</a:t>
                </a:r>
                <a:r>
                  <a:rPr lang="en-US" sz="1200" b="0" i="0" u="none" strike="noStrike" kern="1200" baseline="-25000" dirty="0" err="1" smtClean="0">
                    <a:solidFill>
                      <a:schemeClr val="tx1"/>
                    </a:solidFill>
                    <a:latin typeface="+mn-lt"/>
                    <a:ea typeface="+mn-ea"/>
                    <a:cs typeface="+mn-cs"/>
                  </a:rPr>
                  <a:t>k</a:t>
                </a:r>
                <a:r>
                  <a:rPr lang="en-US" sz="1200" b="0" i="0" u="none" strike="noStrike" kern="1200" baseline="0" dirty="0" smtClean="0">
                    <a:solidFill>
                      <a:schemeClr val="tx1"/>
                    </a:solidFill>
                    <a:latin typeface="+mn-lt"/>
                    <a:ea typeface="+mn-ea"/>
                    <a:cs typeface="+mn-cs"/>
                  </a:rPr>
                  <a:t>) are the parents of nodes in </a:t>
                </a:r>
                <a:r>
                  <a:rPr lang="en-US" sz="1200" b="0" i="0" u="none" strike="noStrike" kern="1200" baseline="0" dirty="0" err="1" smtClean="0">
                    <a:solidFill>
                      <a:schemeClr val="tx1"/>
                    </a:solidFill>
                    <a:latin typeface="+mn-lt"/>
                    <a:ea typeface="+mn-ea"/>
                    <a:cs typeface="+mn-cs"/>
                  </a:rPr>
                  <a:t>C</a:t>
                </a:r>
                <a:r>
                  <a:rPr lang="en-US" sz="1200" b="0" i="0" u="none" strike="noStrike" kern="1200" baseline="-25000" dirty="0" err="1" smtClean="0">
                    <a:solidFill>
                      <a:schemeClr val="tx1"/>
                    </a:solidFill>
                    <a:latin typeface="+mn-lt"/>
                    <a:ea typeface="+mn-ea"/>
                    <a:cs typeface="+mn-cs"/>
                  </a:rPr>
                  <a:t>k</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a:t>
                </a:r>
                <a:r>
                  <a:rPr lang="en-US" sz="1200" b="0" i="0" u="none" strike="noStrike" kern="1200" baseline="-25000" dirty="0" err="1" smtClean="0">
                    <a:solidFill>
                      <a:schemeClr val="tx1"/>
                    </a:solidFill>
                    <a:latin typeface="+mn-lt"/>
                    <a:ea typeface="+mn-ea"/>
                    <a:cs typeface="+mn-cs"/>
                  </a:rPr>
                  <a:t>k</a:t>
                </a:r>
                <a:r>
                  <a:rPr lang="en-US" sz="1200" b="0" i="0" u="none" strike="noStrike" kern="1200" baseline="0" dirty="0" smtClean="0">
                    <a:solidFill>
                      <a:schemeClr val="tx1"/>
                    </a:solidFill>
                    <a:latin typeface="+mn-lt"/>
                    <a:ea typeface="+mn-ea"/>
                    <a:cs typeface="+mn-cs"/>
                  </a:rPr>
                  <a:t> represents the marginalization of G to nodes in </a:t>
                </a:r>
                <a:r>
                  <a:rPr lang="en-US" sz="1200" b="0" i="0" u="none" strike="noStrike" kern="1200" baseline="0" dirty="0" err="1" smtClean="0">
                    <a:solidFill>
                      <a:schemeClr val="tx1"/>
                    </a:solidFill>
                    <a:latin typeface="+mn-lt"/>
                    <a:ea typeface="+mn-ea"/>
                    <a:cs typeface="+mn-cs"/>
                  </a:rPr>
                  <a:t>C</a:t>
                </a:r>
                <a:r>
                  <a:rPr lang="en-US" sz="1200" b="0" i="0" u="none" strike="noStrike" kern="1200" baseline="-25000" dirty="0" err="1" smtClean="0">
                    <a:solidFill>
                      <a:schemeClr val="tx1"/>
                    </a:solidFill>
                    <a:latin typeface="+mn-lt"/>
                    <a:ea typeface="+mn-ea"/>
                    <a:cs typeface="+mn-cs"/>
                  </a:rPr>
                  <a:t>k</a:t>
                </a:r>
                <a:r>
                  <a:rPr lang="en-US" sz="1200" b="0" i="0" u="none" strike="noStrike" kern="1200" baseline="0" dirty="0" smtClean="0">
                    <a:solidFill>
                      <a:schemeClr val="tx1"/>
                    </a:solidFill>
                    <a:latin typeface="+mn-lt"/>
                    <a:ea typeface="+mn-ea"/>
                    <a:cs typeface="+mn-cs"/>
                  </a:rPr>
                  <a:t> </a:t>
                </a:r>
                <a:r>
                  <a:rPr lang="en-US" dirty="0" smtClean="0"/>
                  <a:t>∪</a:t>
                </a:r>
                <a:r>
                  <a:rPr lang="en-US" baseline="-25000" dirty="0" smtClean="0"/>
                  <a:t> </a:t>
                </a:r>
                <a:r>
                  <a:rPr lang="en-US" sz="1200" b="0" i="0" u="none" strike="noStrike" kern="1200" baseline="0" dirty="0" err="1" smtClean="0">
                    <a:solidFill>
                      <a:schemeClr val="tx1"/>
                    </a:solidFill>
                    <a:latin typeface="+mn-lt"/>
                    <a:ea typeface="+mn-ea"/>
                    <a:cs typeface="+mn-cs"/>
                  </a:rPr>
                  <a:t>Pa</a:t>
                </a:r>
                <a:r>
                  <a:rPr lang="en-US" sz="1200" b="0" i="0" u="none" strike="noStrike" kern="1200" baseline="-25000" dirty="0" err="1" smtClean="0">
                    <a:solidFill>
                      <a:schemeClr val="tx1"/>
                    </a:solidFill>
                    <a:latin typeface="+mn-lt"/>
                    <a:ea typeface="+mn-ea"/>
                    <a:cs typeface="+mn-cs"/>
                  </a:rPr>
                  <a:t>G</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C</a:t>
                </a:r>
                <a:r>
                  <a:rPr lang="en-US" sz="1200" b="0" i="0" u="none" strike="noStrike" kern="1200" baseline="-25000" dirty="0" err="1" smtClean="0">
                    <a:solidFill>
                      <a:schemeClr val="tx1"/>
                    </a:solidFill>
                    <a:latin typeface="+mn-lt"/>
                    <a:ea typeface="+mn-ea"/>
                    <a:cs typeface="+mn-cs"/>
                  </a:rPr>
                  <a:t>k</a:t>
                </a:r>
                <a:r>
                  <a:rPr lang="en-US" sz="1200" b="0" i="0" u="none" strike="noStrike" kern="1200" baseline="0" dirty="0" smtClean="0">
                    <a:solidFill>
                      <a:schemeClr val="tx1"/>
                    </a:solidFill>
                    <a:latin typeface="+mn-lt"/>
                    <a:ea typeface="+mn-ea"/>
                    <a:cs typeface="+mn-cs"/>
                  </a:rPr>
                  <a:t>), and </a:t>
                </a:r>
                <a:r>
                  <a:rPr lang="el-GR" sz="1200" b="0" i="0" u="none" strike="noStrike" kern="1200" baseline="0" dirty="0" smtClean="0">
                    <a:solidFill>
                      <a:schemeClr val="tx1"/>
                    </a:solidFill>
                    <a:latin typeface="+mn-lt"/>
                    <a:ea typeface="+mn-ea"/>
                    <a:cs typeface="+mn-cs"/>
                  </a:rPr>
                  <a:t>σ</a:t>
                </a:r>
                <a:r>
                  <a:rPr lang="el-GR" sz="1200" b="0" i="0" u="none" strike="noStrike" kern="1200" baseline="30000" dirty="0" smtClean="0">
                    <a:solidFill>
                      <a:schemeClr val="tx1"/>
                    </a:solidFill>
                    <a:latin typeface="+mn-lt"/>
                    <a:ea typeface="+mn-ea"/>
                    <a:cs typeface="+mn-cs"/>
                  </a:rPr>
                  <a:t>2</a:t>
                </a:r>
                <a:r>
                  <a:rPr lang="en-US" sz="1200" b="0" i="0" u="none" strike="noStrike" kern="1200" baseline="-25000" dirty="0" err="1" smtClean="0">
                    <a:solidFill>
                      <a:schemeClr val="tx1"/>
                    </a:solidFill>
                    <a:latin typeface="+mn-lt"/>
                    <a:ea typeface="+mn-ea"/>
                    <a:cs typeface="+mn-cs"/>
                  </a:rPr>
                  <a:t>kj</a:t>
                </a:r>
                <a:r>
                  <a:rPr lang="en-US" sz="1200" b="0" i="0" u="none" strike="noStrike" kern="1200" baseline="0" dirty="0" smtClean="0">
                    <a:solidFill>
                      <a:schemeClr val="tx1"/>
                    </a:solidFill>
                    <a:latin typeface="+mn-lt"/>
                    <a:ea typeface="+mn-ea"/>
                    <a:cs typeface="+mn-cs"/>
                  </a:rPr>
                  <a:t> is the diagonal entry of </a:t>
                </a:r>
                <a:r>
                  <a:rPr lang="en-US" i="0" dirty="0">
                    <a:latin typeface="Cambria Math" panose="02040503050406030204" pitchFamily="18" charset="0"/>
                  </a:rPr>
                  <a:t>Σ</a:t>
                </a:r>
                <a:r>
                  <a:rPr lang="en-US" i="0" dirty="0" smtClean="0">
                    <a:latin typeface="Cambria Math" panose="02040503050406030204" pitchFamily="18" charset="0"/>
                  </a:rPr>
                  <a:t> ̂</a:t>
                </a:r>
                <a:r>
                  <a:rPr lang="en-US" sz="1200" b="0" i="0" u="none" strike="noStrike" kern="1200" baseline="-25000" dirty="0" smtClean="0">
                    <a:solidFill>
                      <a:schemeClr val="tx1"/>
                    </a:solidFill>
                    <a:latin typeface="+mn-lt"/>
                    <a:ea typeface="+mn-ea"/>
                    <a:cs typeface="+mn-cs"/>
                  </a:rPr>
                  <a:t>Gk</a:t>
                </a:r>
                <a:r>
                  <a:rPr lang="en-US" sz="1200" b="0" i="0" u="none" strike="noStrike" kern="1200" baseline="0" dirty="0" smtClean="0">
                    <a:solidFill>
                      <a:schemeClr val="tx1"/>
                    </a:solidFill>
                    <a:latin typeface="+mn-lt"/>
                    <a:ea typeface="+mn-ea"/>
                    <a:cs typeface="+mn-cs"/>
                  </a:rPr>
                  <a:t> that corresponds to the parent node k.</a:t>
                </a:r>
                <a:endParaRPr lang="el-GR" dirty="0"/>
              </a:p>
            </p:txBody>
          </p:sp>
        </mc:Fallback>
      </mc:AlternateContent>
      <p:sp>
        <p:nvSpPr>
          <p:cNvPr id="4" name="Slide Number Placeholder 3"/>
          <p:cNvSpPr>
            <a:spLocks noGrp="1"/>
          </p:cNvSpPr>
          <p:nvPr>
            <p:ph type="sldNum" sz="quarter" idx="10"/>
          </p:nvPr>
        </p:nvSpPr>
        <p:spPr/>
        <p:txBody>
          <a:bodyPr/>
          <a:lstStyle/>
          <a:p>
            <a:fld id="{81313606-2B56-4178-8F7F-BD1A2D8952D8}" type="slidenum">
              <a:rPr lang="el-GR" smtClean="0"/>
              <a:t>13</a:t>
            </a:fld>
            <a:endParaRPr lang="el-GR"/>
          </a:p>
        </p:txBody>
      </p:sp>
    </p:spTree>
    <p:extLst>
      <p:ext uri="{BB962C8B-B14F-4D97-AF65-F5344CB8AC3E}">
        <p14:creationId xmlns:p14="http://schemas.microsoft.com/office/powerpoint/2010/main" val="1859526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 Even though MMPC was developed for causally sufficient contexts, it tends to perform surprisingly well on real data where causal sufficiency is not ensured; this indicates that it should be quite effective in identifying a good approximation of the target variable’s neighborhood.</a:t>
            </a:r>
          </a:p>
          <a:p>
            <a:endParaRPr lang="el-GR" dirty="0"/>
          </a:p>
        </p:txBody>
      </p:sp>
      <p:sp>
        <p:nvSpPr>
          <p:cNvPr id="4" name="Slide Number Placeholder 3"/>
          <p:cNvSpPr>
            <a:spLocks noGrp="1"/>
          </p:cNvSpPr>
          <p:nvPr>
            <p:ph type="sldNum" sz="quarter" idx="10"/>
          </p:nvPr>
        </p:nvSpPr>
        <p:spPr/>
        <p:txBody>
          <a:bodyPr/>
          <a:lstStyle/>
          <a:p>
            <a:fld id="{81313606-2B56-4178-8F7F-BD1A2D8952D8}" type="slidenum">
              <a:rPr lang="el-GR" smtClean="0"/>
              <a:t>14</a:t>
            </a:fld>
            <a:endParaRPr lang="el-GR"/>
          </a:p>
        </p:txBody>
      </p:sp>
    </p:spTree>
    <p:extLst>
      <p:ext uri="{BB962C8B-B14F-4D97-AF65-F5344CB8AC3E}">
        <p14:creationId xmlns:p14="http://schemas.microsoft.com/office/powerpoint/2010/main" val="2304494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 The TABU list keeps the 100 candidate MAGs that best fit the data according to the scoring function, and prohibits reconsidering those solutions.</a:t>
            </a:r>
            <a:endParaRPr lang="el-GR" dirty="0" smtClean="0"/>
          </a:p>
          <a:p>
            <a:endParaRPr lang="el-GR" dirty="0"/>
          </a:p>
        </p:txBody>
      </p:sp>
      <p:sp>
        <p:nvSpPr>
          <p:cNvPr id="4" name="Slide Number Placeholder 3"/>
          <p:cNvSpPr>
            <a:spLocks noGrp="1"/>
          </p:cNvSpPr>
          <p:nvPr>
            <p:ph type="sldNum" sz="quarter" idx="10"/>
          </p:nvPr>
        </p:nvSpPr>
        <p:spPr/>
        <p:txBody>
          <a:bodyPr/>
          <a:lstStyle/>
          <a:p>
            <a:fld id="{81313606-2B56-4178-8F7F-BD1A2D8952D8}" type="slidenum">
              <a:rPr lang="el-GR" smtClean="0"/>
              <a:t>15</a:t>
            </a:fld>
            <a:endParaRPr lang="el-GR"/>
          </a:p>
        </p:txBody>
      </p:sp>
    </p:spTree>
    <p:extLst>
      <p:ext uri="{BB962C8B-B14F-4D97-AF65-F5344CB8AC3E}">
        <p14:creationId xmlns:p14="http://schemas.microsoft.com/office/powerpoint/2010/main" val="4182200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b="0" i="0" u="none" strike="noStrike" kern="1200" baseline="0" dirty="0" smtClean="0">
                <a:solidFill>
                  <a:schemeClr val="tx1"/>
                </a:solidFill>
                <a:latin typeface="+mn-lt"/>
                <a:ea typeface="+mn-ea"/>
                <a:cs typeface="+mn-cs"/>
              </a:rPr>
              <a:t>- The maximum conditioning set was held fixed at 10 for all tests of conditional independence, which we believe is high enough given the sparseness of the DAGs we simulate.</a:t>
            </a:r>
          </a:p>
          <a:p>
            <a:pPr marL="171450" indent="-171450">
              <a:buFontTx/>
              <a:buChar char="-"/>
            </a:pPr>
            <a:endParaRPr lang="en-US" sz="1200" b="0" i="0" u="none" strike="noStrike" kern="1200" baseline="0" dirty="0" smtClean="0">
              <a:solidFill>
                <a:schemeClr val="tx1"/>
              </a:solidFill>
              <a:latin typeface="+mn-lt"/>
              <a:ea typeface="+mn-ea"/>
              <a:cs typeface="+mn-cs"/>
            </a:endParaRPr>
          </a:p>
          <a:p>
            <a:pPr marL="0" indent="0">
              <a:buFontTx/>
              <a:buNone/>
            </a:pPr>
            <a:r>
              <a:rPr lang="en-US" sz="1200" b="0" i="0" u="none" strike="noStrike" kern="1200" baseline="0" dirty="0" smtClean="0">
                <a:solidFill>
                  <a:schemeClr val="tx1"/>
                </a:solidFill>
                <a:latin typeface="+mn-lt"/>
                <a:ea typeface="+mn-ea"/>
                <a:cs typeface="+mn-cs"/>
              </a:rPr>
              <a:t>- Here I need to mention that we first converted the output MAG to its PAG so that we are able to compare with (c)FCI’s output which is a PAG.</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Precision is the number of correct edges</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with correct orientation (or lack of orientation, when</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undirected) in the predicted PAG divided by the</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number of edges in the predicted PAG, while Recall</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is defined as the number of correct edges with correct</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orientation (or lack of orientation, when undirected)</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 the predicted PAG divided by the number</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of correct edges in the ground truth PAG.</a:t>
            </a:r>
          </a:p>
        </p:txBody>
      </p:sp>
      <p:sp>
        <p:nvSpPr>
          <p:cNvPr id="4" name="Slide Number Placeholder 3"/>
          <p:cNvSpPr>
            <a:spLocks noGrp="1"/>
          </p:cNvSpPr>
          <p:nvPr>
            <p:ph type="sldNum" sz="quarter" idx="10"/>
          </p:nvPr>
        </p:nvSpPr>
        <p:spPr/>
        <p:txBody>
          <a:bodyPr/>
          <a:lstStyle/>
          <a:p>
            <a:fld id="{81313606-2B56-4178-8F7F-BD1A2D8952D8}" type="slidenum">
              <a:rPr lang="el-GR" smtClean="0"/>
              <a:t>18</a:t>
            </a:fld>
            <a:endParaRPr lang="el-GR"/>
          </a:p>
        </p:txBody>
      </p:sp>
    </p:spTree>
    <p:extLst>
      <p:ext uri="{BB962C8B-B14F-4D97-AF65-F5344CB8AC3E}">
        <p14:creationId xmlns:p14="http://schemas.microsoft.com/office/powerpoint/2010/main" val="3439635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general, the difference in the metric performances between M</a:t>
            </a:r>
            <a:r>
              <a:rPr lang="en-US" baseline="30000" dirty="0" smtClean="0"/>
              <a:t>3</a:t>
            </a:r>
            <a:r>
              <a:rPr lang="en-US" dirty="0" smtClean="0"/>
              <a:t>HC and GSMAG increases along with the number of nodes in the network.</a:t>
            </a:r>
            <a:endParaRPr lang="el-GR" dirty="0" smtClean="0"/>
          </a:p>
          <a:p>
            <a:endParaRPr lang="el-GR" dirty="0"/>
          </a:p>
        </p:txBody>
      </p:sp>
      <p:sp>
        <p:nvSpPr>
          <p:cNvPr id="4" name="Slide Number Placeholder 3"/>
          <p:cNvSpPr>
            <a:spLocks noGrp="1"/>
          </p:cNvSpPr>
          <p:nvPr>
            <p:ph type="sldNum" sz="quarter" idx="10"/>
          </p:nvPr>
        </p:nvSpPr>
        <p:spPr/>
        <p:txBody>
          <a:bodyPr/>
          <a:lstStyle/>
          <a:p>
            <a:fld id="{81313606-2B56-4178-8F7F-BD1A2D8952D8}" type="slidenum">
              <a:rPr lang="el-GR" smtClean="0"/>
              <a:t>20</a:t>
            </a:fld>
            <a:endParaRPr lang="el-GR"/>
          </a:p>
        </p:txBody>
      </p:sp>
    </p:spTree>
    <p:extLst>
      <p:ext uri="{BB962C8B-B14F-4D97-AF65-F5344CB8AC3E}">
        <p14:creationId xmlns:p14="http://schemas.microsoft.com/office/powerpoint/2010/main" val="1194262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In most comparisons the differences in structural hamming distance, number of different edges and number of different endpoints between M</a:t>
            </a:r>
            <a:r>
              <a:rPr lang="en-US" baseline="30000" dirty="0" smtClean="0"/>
              <a:t>3</a:t>
            </a:r>
            <a:r>
              <a:rPr lang="en-US" dirty="0" smtClean="0"/>
              <a:t>HC and (c)FCI increases along with the number of nodes in the network.</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 the other hand the differences in precision and recall between M</a:t>
            </a:r>
            <a:r>
              <a:rPr lang="en-US" baseline="30000" dirty="0" smtClean="0"/>
              <a:t>3</a:t>
            </a:r>
            <a:r>
              <a:rPr lang="en-US" dirty="0" smtClean="0"/>
              <a:t>HC and (c)FCI tend to be stable as we increase the number of nodes in the network.</a:t>
            </a:r>
          </a:p>
          <a:p>
            <a:endParaRPr lang="el-GR" dirty="0"/>
          </a:p>
        </p:txBody>
      </p:sp>
      <p:sp>
        <p:nvSpPr>
          <p:cNvPr id="4" name="Slide Number Placeholder 3"/>
          <p:cNvSpPr>
            <a:spLocks noGrp="1"/>
          </p:cNvSpPr>
          <p:nvPr>
            <p:ph type="sldNum" sz="quarter" idx="10"/>
          </p:nvPr>
        </p:nvSpPr>
        <p:spPr/>
        <p:txBody>
          <a:bodyPr/>
          <a:lstStyle/>
          <a:p>
            <a:fld id="{81313606-2B56-4178-8F7F-BD1A2D8952D8}" type="slidenum">
              <a:rPr lang="el-GR" smtClean="0"/>
              <a:t>22</a:t>
            </a:fld>
            <a:endParaRPr lang="el-GR"/>
          </a:p>
        </p:txBody>
      </p:sp>
    </p:spTree>
    <p:extLst>
      <p:ext uri="{BB962C8B-B14F-4D97-AF65-F5344CB8AC3E}">
        <p14:creationId xmlns:p14="http://schemas.microsoft.com/office/powerpoint/2010/main" val="3948402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81313606-2B56-4178-8F7F-BD1A2D8952D8}" type="slidenum">
              <a:rPr lang="el-GR" smtClean="0"/>
              <a:t>23</a:t>
            </a:fld>
            <a:endParaRPr lang="el-GR"/>
          </a:p>
        </p:txBody>
      </p:sp>
    </p:spTree>
    <p:extLst>
      <p:ext uri="{BB962C8B-B14F-4D97-AF65-F5344CB8AC3E}">
        <p14:creationId xmlns:p14="http://schemas.microsoft.com/office/powerpoint/2010/main" val="3342790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1313606-2B56-4178-8F7F-BD1A2D8952D8}" type="slidenum">
              <a:rPr lang="el-GR" smtClean="0"/>
              <a:t>24</a:t>
            </a:fld>
            <a:endParaRPr lang="el-GR"/>
          </a:p>
        </p:txBody>
      </p:sp>
    </p:spTree>
    <p:extLst>
      <p:ext uri="{BB962C8B-B14F-4D97-AF65-F5344CB8AC3E}">
        <p14:creationId xmlns:p14="http://schemas.microsoft.com/office/powerpoint/2010/main" val="647825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
            </a:pPr>
            <a:r>
              <a:rPr lang="en-US" sz="1200" dirty="0" smtClean="0"/>
              <a:t> Some independencies are determined explicitly by the Causal Markov Condition, others using probability theory.</a:t>
            </a:r>
          </a:p>
          <a:p>
            <a:pPr>
              <a:buFont typeface="Wingdings" panose="05000000000000000000" pitchFamily="2" charset="2"/>
              <a:buChar char="§"/>
            </a:pPr>
            <a:r>
              <a:rPr lang="en-US" sz="1200" dirty="0" smtClean="0"/>
              <a:t> All independencies in </a:t>
            </a:r>
            <a:r>
              <a:rPr lang="en-US" sz="1200" i="1" dirty="0" smtClean="0"/>
              <a:t>J</a:t>
            </a:r>
            <a:r>
              <a:rPr lang="en-US" sz="1200" dirty="0" smtClean="0"/>
              <a:t> can be identified in </a:t>
            </a:r>
            <a:r>
              <a:rPr lang="en-US" sz="1200" i="1" dirty="0" smtClean="0"/>
              <a:t>G</a:t>
            </a:r>
            <a:r>
              <a:rPr lang="en-US" sz="1200" dirty="0" smtClean="0"/>
              <a:t> using the graphical criterion of </a:t>
            </a:r>
            <a:r>
              <a:rPr lang="en-US" sz="1200" u="sng" dirty="0" smtClean="0"/>
              <a:t>d-separation</a:t>
            </a:r>
            <a:r>
              <a:rPr lang="en-US" sz="1200" dirty="0" smtClean="0"/>
              <a:t>.</a:t>
            </a:r>
          </a:p>
          <a:p>
            <a:endParaRPr lang="el-GR" dirty="0"/>
          </a:p>
        </p:txBody>
      </p:sp>
      <p:sp>
        <p:nvSpPr>
          <p:cNvPr id="4" name="Slide Number Placeholder 3"/>
          <p:cNvSpPr>
            <a:spLocks noGrp="1"/>
          </p:cNvSpPr>
          <p:nvPr>
            <p:ph type="sldNum" sz="quarter" idx="10"/>
          </p:nvPr>
        </p:nvSpPr>
        <p:spPr/>
        <p:txBody>
          <a:bodyPr/>
          <a:lstStyle/>
          <a:p>
            <a:fld id="{81313606-2B56-4178-8F7F-BD1A2D8952D8}" type="slidenum">
              <a:rPr lang="el-GR" smtClean="0"/>
              <a:t>3</a:t>
            </a:fld>
            <a:endParaRPr lang="el-GR"/>
          </a:p>
        </p:txBody>
      </p:sp>
    </p:spTree>
    <p:extLst>
      <p:ext uri="{BB962C8B-B14F-4D97-AF65-F5344CB8AC3E}">
        <p14:creationId xmlns:p14="http://schemas.microsoft.com/office/powerpoint/2010/main" val="426385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difference</a:t>
            </a:r>
            <a:r>
              <a:rPr lang="en-US" baseline="0" dirty="0" smtClean="0"/>
              <a:t> in running times could be due to the fact that when we generated a random DAG, the parents spread in the network in a much more neat and symmetric fashion effectively creating less latent confounders when some of them are hidden, in comparison to the </a:t>
            </a:r>
            <a:r>
              <a:rPr lang="en-US" baseline="0" dirty="0" err="1" smtClean="0"/>
              <a:t>Munin</a:t>
            </a:r>
            <a:r>
              <a:rPr lang="en-US" baseline="0" dirty="0" smtClean="0"/>
              <a:t> network which has a much more irregular distribution of parents </a:t>
            </a:r>
            <a:r>
              <a:rPr lang="en-US" baseline="0" smtClean="0"/>
              <a:t>and children.</a:t>
            </a:r>
            <a:endParaRPr lang="el-GR" dirty="0"/>
          </a:p>
        </p:txBody>
      </p:sp>
      <p:sp>
        <p:nvSpPr>
          <p:cNvPr id="4" name="Slide Number Placeholder 3"/>
          <p:cNvSpPr>
            <a:spLocks noGrp="1"/>
          </p:cNvSpPr>
          <p:nvPr>
            <p:ph type="sldNum" sz="quarter" idx="10"/>
          </p:nvPr>
        </p:nvSpPr>
        <p:spPr/>
        <p:txBody>
          <a:bodyPr/>
          <a:lstStyle/>
          <a:p>
            <a:fld id="{81313606-2B56-4178-8F7F-BD1A2D8952D8}" type="slidenum">
              <a:rPr lang="el-GR" smtClean="0"/>
              <a:t>25</a:t>
            </a:fld>
            <a:endParaRPr lang="el-GR"/>
          </a:p>
        </p:txBody>
      </p:sp>
    </p:spTree>
    <p:extLst>
      <p:ext uri="{BB962C8B-B14F-4D97-AF65-F5344CB8AC3E}">
        <p14:creationId xmlns:p14="http://schemas.microsoft.com/office/powerpoint/2010/main" val="17408001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81313606-2B56-4178-8F7F-BD1A2D8952D8}" type="slidenum">
              <a:rPr lang="el-GR" smtClean="0"/>
              <a:t>26</a:t>
            </a:fld>
            <a:endParaRPr lang="el-GR"/>
          </a:p>
        </p:txBody>
      </p:sp>
    </p:spTree>
    <p:extLst>
      <p:ext uri="{BB962C8B-B14F-4D97-AF65-F5344CB8AC3E}">
        <p14:creationId xmlns:p14="http://schemas.microsoft.com/office/powerpoint/2010/main" val="2493886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endParaRPr lang="el-GR" dirty="0"/>
          </a:p>
        </p:txBody>
      </p:sp>
      <p:sp>
        <p:nvSpPr>
          <p:cNvPr id="4" name="Slide Number Placeholder 3"/>
          <p:cNvSpPr>
            <a:spLocks noGrp="1"/>
          </p:cNvSpPr>
          <p:nvPr>
            <p:ph type="sldNum" sz="quarter" idx="10"/>
          </p:nvPr>
        </p:nvSpPr>
        <p:spPr/>
        <p:txBody>
          <a:bodyPr/>
          <a:lstStyle/>
          <a:p>
            <a:fld id="{81313606-2B56-4178-8F7F-BD1A2D8952D8}" type="slidenum">
              <a:rPr lang="el-GR" smtClean="0"/>
              <a:t>27</a:t>
            </a:fld>
            <a:endParaRPr lang="el-GR"/>
          </a:p>
        </p:txBody>
      </p:sp>
    </p:spTree>
    <p:extLst>
      <p:ext uri="{BB962C8B-B14F-4D97-AF65-F5344CB8AC3E}">
        <p14:creationId xmlns:p14="http://schemas.microsoft.com/office/powerpoint/2010/main" val="1563555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MAGs’</a:t>
            </a:r>
            <a:r>
              <a:rPr lang="en-US" sz="1200" b="0" i="0" u="none" strike="noStrike" kern="1200" baseline="0" dirty="0" smtClean="0">
                <a:solidFill>
                  <a:schemeClr val="tx1"/>
                </a:solidFill>
                <a:latin typeface="+mn-lt"/>
                <a:ea typeface="+mn-ea"/>
                <a:cs typeface="+mn-cs"/>
              </a:rPr>
              <a:t> causal semantics are more complicated than DAGs’: directed edges denote causal ancestry, but the relation is not necessarily direct, and bi-directed edges denote the existence of confounding.</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Hence maximal ancestral graphs are maximal in the sense that no additional edge may be added to the graph without changing the independence model.</a:t>
            </a:r>
            <a:endParaRPr lang="el-GR" dirty="0"/>
          </a:p>
        </p:txBody>
      </p:sp>
      <p:sp>
        <p:nvSpPr>
          <p:cNvPr id="4" name="Slide Number Placeholder 3"/>
          <p:cNvSpPr>
            <a:spLocks noGrp="1"/>
          </p:cNvSpPr>
          <p:nvPr>
            <p:ph type="sldNum" sz="quarter" idx="10"/>
          </p:nvPr>
        </p:nvSpPr>
        <p:spPr/>
        <p:txBody>
          <a:bodyPr/>
          <a:lstStyle/>
          <a:p>
            <a:fld id="{81313606-2B56-4178-8F7F-BD1A2D8952D8}" type="slidenum">
              <a:rPr lang="el-GR" smtClean="0"/>
              <a:t>4</a:t>
            </a:fld>
            <a:endParaRPr lang="el-GR"/>
          </a:p>
        </p:txBody>
      </p:sp>
    </p:spTree>
    <p:extLst>
      <p:ext uri="{BB962C8B-B14F-4D97-AF65-F5344CB8AC3E}">
        <p14:creationId xmlns:p14="http://schemas.microsoft.com/office/powerpoint/2010/main" val="2341280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MAGs’</a:t>
            </a:r>
            <a:r>
              <a:rPr lang="en-US" sz="1200" b="0" i="0" u="none" strike="noStrike" kern="1200" baseline="0" dirty="0" smtClean="0">
                <a:solidFill>
                  <a:schemeClr val="tx1"/>
                </a:solidFill>
                <a:latin typeface="+mn-lt"/>
                <a:ea typeface="+mn-ea"/>
                <a:cs typeface="+mn-cs"/>
              </a:rPr>
              <a:t> causal semantics are more complicated than DAGs’: directed edges denote causal ancestry, but the relation is not necessarily direct, and bi-directed edges denote the existence of confounding.</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Hence maximal ancestral graphs are maximal in the sense that no additional edge may be added to the graph without changing the independence model.</a:t>
            </a:r>
            <a:endParaRPr lang="el-GR" dirty="0"/>
          </a:p>
        </p:txBody>
      </p:sp>
      <p:sp>
        <p:nvSpPr>
          <p:cNvPr id="4" name="Slide Number Placeholder 3"/>
          <p:cNvSpPr>
            <a:spLocks noGrp="1"/>
          </p:cNvSpPr>
          <p:nvPr>
            <p:ph type="sldNum" sz="quarter" idx="10"/>
          </p:nvPr>
        </p:nvSpPr>
        <p:spPr/>
        <p:txBody>
          <a:bodyPr/>
          <a:lstStyle/>
          <a:p>
            <a:fld id="{81313606-2B56-4178-8F7F-BD1A2D8952D8}" type="slidenum">
              <a:rPr lang="el-GR" smtClean="0"/>
              <a:t>5</a:t>
            </a:fld>
            <a:endParaRPr lang="el-GR"/>
          </a:p>
        </p:txBody>
      </p:sp>
    </p:spTree>
    <p:extLst>
      <p:ext uri="{BB962C8B-B14F-4D97-AF65-F5344CB8AC3E}">
        <p14:creationId xmlns:p14="http://schemas.microsoft.com/office/powerpoint/2010/main" val="2413395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Constraint-based algorithms try to eliminate all graphs that are inconsistent with the observed constraints, and ultimately return only the statistically equivalent graphs consistent with all the tests.</a:t>
            </a:r>
            <a:endParaRPr lang="en-US" b="1" dirty="0" smtClean="0"/>
          </a:p>
          <a:p>
            <a:endParaRPr lang="en-US" b="1" dirty="0" smtClean="0"/>
          </a:p>
          <a:p>
            <a:endParaRPr lang="en-US" b="1" dirty="0" smtClean="0"/>
          </a:p>
          <a:p>
            <a:r>
              <a:rPr lang="en-US" b="1" dirty="0" smtClean="0"/>
              <a:t>score-equivalent</a:t>
            </a:r>
            <a:r>
              <a:rPr lang="en-US" dirty="0" smtClean="0"/>
              <a:t>, if it assigns the same value to all DAGs within the same Markov equivalence class.</a:t>
            </a:r>
          </a:p>
          <a:p>
            <a:r>
              <a:rPr lang="en-US" b="1" dirty="0" smtClean="0"/>
              <a:t>A score is decomposable</a:t>
            </a:r>
            <a:r>
              <a:rPr lang="en-US" dirty="0" smtClean="0"/>
              <a:t>, if it can be computed as a sum of terms (typically one term for each node) depending only on local features of the causal structure. A decomposable score helps to speed up the computation of scores during the search process.</a:t>
            </a:r>
            <a:endParaRPr lang="el-GR" dirty="0"/>
          </a:p>
        </p:txBody>
      </p:sp>
      <p:sp>
        <p:nvSpPr>
          <p:cNvPr id="4" name="Slide Number Placeholder 3"/>
          <p:cNvSpPr>
            <a:spLocks noGrp="1"/>
          </p:cNvSpPr>
          <p:nvPr>
            <p:ph type="sldNum" sz="quarter" idx="10"/>
          </p:nvPr>
        </p:nvSpPr>
        <p:spPr/>
        <p:txBody>
          <a:bodyPr/>
          <a:lstStyle/>
          <a:p>
            <a:fld id="{81313606-2B56-4178-8F7F-BD1A2D8952D8}" type="slidenum">
              <a:rPr lang="el-GR" smtClean="0"/>
              <a:t>6</a:t>
            </a:fld>
            <a:endParaRPr lang="el-GR"/>
          </a:p>
        </p:txBody>
      </p:sp>
    </p:spTree>
    <p:extLst>
      <p:ext uri="{BB962C8B-B14F-4D97-AF65-F5344CB8AC3E}">
        <p14:creationId xmlns:p14="http://schemas.microsoft.com/office/powerpoint/2010/main" val="737108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endParaRPr lang="en-US" b="1" dirty="0" smtClean="0"/>
              </a:p>
              <a:p>
                <a:r>
                  <a:rPr lang="en-US" b="1" dirty="0" smtClean="0"/>
                  <a:t>score-equivalent</a:t>
                </a:r>
                <a:r>
                  <a:rPr lang="en-US" dirty="0" smtClean="0"/>
                  <a:t>, if it assigns the same value to all DAGs within the same Markov equivalence class.</a:t>
                </a:r>
              </a:p>
              <a:p>
                <a:r>
                  <a:rPr lang="en-US" b="1" dirty="0" smtClean="0"/>
                  <a:t>A score is decomposable</a:t>
                </a:r>
                <a:r>
                  <a:rPr lang="en-US" dirty="0" smtClean="0"/>
                  <a:t>, if it can be computed as a sum of terms (typically one term for each node) depending only on local features of the causal structure. A decomposable score helps to speed up the computation of scores during the search process</a:t>
                </a:r>
                <a:r>
                  <a:rPr lang="en-US" dirty="0" smtClean="0"/>
                  <a:t>.</a:t>
                </a:r>
              </a:p>
              <a:p>
                <a:endParaRPr lang="en-US" dirty="0" smtClean="0"/>
              </a:p>
              <a:p>
                <a:pPr>
                  <a:buFont typeface="Wingdings" panose="05000000000000000000" pitchFamily="2" charset="2"/>
                  <a:buChar char="§"/>
                </a:pPr>
                <a:r>
                  <a:rPr lang="en-US" dirty="0" smtClean="0"/>
                  <a:t>The BIC criterion for a MAG model was developed by</a:t>
                </a:r>
                <a:r>
                  <a:rPr lang="el-GR" dirty="0" smtClean="0"/>
                  <a:t> </a:t>
                </a:r>
                <a:r>
                  <a:rPr lang="en-US" dirty="0" smtClean="0"/>
                  <a:t>Richardson </a:t>
                </a:r>
                <a:r>
                  <a:rPr lang="en-US" dirty="0" smtClean="0"/>
                  <a:t>et al</a:t>
                </a:r>
                <a:r>
                  <a:rPr lang="en-US" smtClean="0"/>
                  <a:t>. </a:t>
                </a:r>
                <a:r>
                  <a:rPr lang="en-US" smtClean="0"/>
                  <a:t>2002.</a:t>
                </a:r>
                <a:r>
                  <a:rPr lang="en-US" baseline="0" smtClean="0"/>
                  <a:t> </a:t>
                </a:r>
                <a:endParaRPr lang="en-US" i="1" baseline="-25000" dirty="0" smtClean="0"/>
              </a:p>
              <a:p>
                <a:pPr algn="just">
                  <a:buFont typeface="Wingdings" panose="05000000000000000000" pitchFamily="2" charset="2"/>
                  <a:buChar char="§"/>
                </a:pPr>
                <a:r>
                  <a:rPr lang="en-US" dirty="0" smtClean="0"/>
                  <a:t> </a:t>
                </a:r>
                <a:r>
                  <a:rPr lang="en-US" dirty="0" err="1" smtClean="0"/>
                  <a:t>Nowzohour</a:t>
                </a:r>
                <a:r>
                  <a:rPr lang="en-US" dirty="0" smtClean="0"/>
                  <a:t> et al. (2015) demonstrated that </a:t>
                </a:r>
                <a14:m>
                  <m:oMath xmlns:m="http://schemas.openxmlformats.org/officeDocument/2006/math">
                    <m:r>
                      <a:rPr lang="en-US" i="1" dirty="0">
                        <a:latin typeface="Cambria Math" panose="02040503050406030204" pitchFamily="18" charset="0"/>
                      </a:rPr>
                      <m:t>𝑙</m:t>
                    </m:r>
                    <m:r>
                      <a:rPr lang="el-GR" i="1" baseline="-25000" dirty="0">
                        <a:latin typeface="Cambria Math" panose="02040503050406030204" pitchFamily="18" charset="0"/>
                      </a:rPr>
                      <m:t>𝐺</m:t>
                    </m:r>
                    <m:r>
                      <a:rPr lang="en-US" i="1" dirty="0">
                        <a:latin typeface="Cambria Math" panose="02040503050406030204" pitchFamily="18" charset="0"/>
                      </a:rPr>
                      <m:t>(</m:t>
                    </m:r>
                    <m:acc>
                      <m:accPr>
                        <m:chr m:val="̂"/>
                        <m:ctrlPr>
                          <a:rPr lang="en-US" i="1" dirty="0">
                            <a:latin typeface="Cambria Math" panose="02040503050406030204" pitchFamily="18" charset="0"/>
                          </a:rPr>
                        </m:ctrlPr>
                      </m:accPr>
                      <m:e>
                        <m:r>
                          <m:rPr>
                            <m:sty m:val="p"/>
                          </m:rPr>
                          <a:rPr lang="en-US" dirty="0">
                            <a:latin typeface="Cambria Math" panose="02040503050406030204" pitchFamily="18" charset="0"/>
                          </a:rPr>
                          <m:t>Σ</m:t>
                        </m:r>
                      </m:e>
                    </m:acc>
                    <m:r>
                      <a:rPr lang="en-US" i="1" dirty="0">
                        <a:latin typeface="Cambria Math" panose="02040503050406030204" pitchFamily="18" charset="0"/>
                      </a:rPr>
                      <m:t>|</m:t>
                    </m:r>
                    <m:r>
                      <a:rPr lang="en-US" i="1" dirty="0">
                        <a:latin typeface="Cambria Math" panose="02040503050406030204" pitchFamily="18" charset="0"/>
                      </a:rPr>
                      <m:t>𝐺</m:t>
                    </m:r>
                    <m:r>
                      <a:rPr lang="en-US" i="1" dirty="0">
                        <a:latin typeface="Cambria Math" panose="02040503050406030204" pitchFamily="18" charset="0"/>
                      </a:rPr>
                      <m:t>)</m:t>
                    </m:r>
                  </m:oMath>
                </a14:m>
                <a:r>
                  <a:rPr lang="en-US" dirty="0" smtClean="0"/>
                  <a:t> can be decomposed according to the c-components of </a:t>
                </a:r>
                <a:r>
                  <a:rPr lang="en-US" i="1" dirty="0" smtClean="0"/>
                  <a:t>G.</a:t>
                </a:r>
              </a:p>
              <a:p>
                <a:endParaRPr lang="el-GR" dirty="0"/>
              </a:p>
            </p:txBody>
          </p:sp>
        </mc:Choice>
        <mc:Fallback>
          <p:sp>
            <p:nvSpPr>
              <p:cNvPr id="3" name="Notes Placeholder 2"/>
              <p:cNvSpPr>
                <a:spLocks noGrp="1"/>
              </p:cNvSpPr>
              <p:nvPr>
                <p:ph type="body" idx="1"/>
              </p:nvPr>
            </p:nvSpPr>
            <p:spPr/>
            <p:txBody>
              <a:bodyPr/>
              <a:lstStyle/>
              <a:p>
                <a:endParaRPr lang="en-US" b="1" dirty="0" smtClean="0"/>
              </a:p>
              <a:p>
                <a:r>
                  <a:rPr lang="en-US" b="1" dirty="0" smtClean="0"/>
                  <a:t>score-equivalent</a:t>
                </a:r>
                <a:r>
                  <a:rPr lang="en-US" dirty="0" smtClean="0"/>
                  <a:t>, if it assigns the same value to all DAGs within the same Markov equivalence class.</a:t>
                </a:r>
              </a:p>
              <a:p>
                <a:r>
                  <a:rPr lang="en-US" b="1" dirty="0" smtClean="0"/>
                  <a:t>A score is decomposable</a:t>
                </a:r>
                <a:r>
                  <a:rPr lang="en-US" dirty="0" smtClean="0"/>
                  <a:t>, if it can be computed as a sum of terms (typically one term for each node) depending only on local features of the causal structure. A decomposable score helps to speed up the computation of scores during the search process</a:t>
                </a:r>
                <a:r>
                  <a:rPr lang="en-US" dirty="0" smtClean="0"/>
                  <a:t>.</a:t>
                </a:r>
              </a:p>
              <a:p>
                <a:endParaRPr lang="en-US" dirty="0" smtClean="0"/>
              </a:p>
              <a:p>
                <a:pPr>
                  <a:buFont typeface="Wingdings" panose="05000000000000000000" pitchFamily="2" charset="2"/>
                  <a:buChar char="§"/>
                </a:pPr>
                <a:r>
                  <a:rPr lang="en-US" dirty="0" smtClean="0"/>
                  <a:t>The BIC criterion for a MAG model was developed by</a:t>
                </a:r>
                <a:r>
                  <a:rPr lang="el-GR" dirty="0" smtClean="0"/>
                  <a:t> </a:t>
                </a:r>
                <a:r>
                  <a:rPr lang="en-US" dirty="0" smtClean="0"/>
                  <a:t>Richardson </a:t>
                </a:r>
                <a:r>
                  <a:rPr lang="en-US" dirty="0" smtClean="0"/>
                  <a:t>et al</a:t>
                </a:r>
                <a:r>
                  <a:rPr lang="en-US" smtClean="0"/>
                  <a:t>. </a:t>
                </a:r>
                <a:r>
                  <a:rPr lang="en-US" smtClean="0"/>
                  <a:t>2002.</a:t>
                </a:r>
                <a:r>
                  <a:rPr lang="en-US" baseline="0" smtClean="0"/>
                  <a:t> </a:t>
                </a:r>
                <a:endParaRPr lang="en-US" i="1" baseline="-25000" dirty="0" smtClean="0"/>
              </a:p>
              <a:p>
                <a:pPr algn="just">
                  <a:buFont typeface="Wingdings" panose="05000000000000000000" pitchFamily="2" charset="2"/>
                  <a:buChar char="§"/>
                </a:pPr>
                <a:r>
                  <a:rPr lang="en-US" dirty="0" smtClean="0"/>
                  <a:t> </a:t>
                </a:r>
                <a:r>
                  <a:rPr lang="en-US" dirty="0" err="1" smtClean="0"/>
                  <a:t>Nowzohour</a:t>
                </a:r>
                <a:r>
                  <a:rPr lang="en-US" dirty="0" smtClean="0"/>
                  <a:t> et al. (2015) demonstrated that </a:t>
                </a:r>
                <a:r>
                  <a:rPr lang="en-US" i="0" dirty="0">
                    <a:latin typeface="Cambria Math" panose="02040503050406030204" pitchFamily="18" charset="0"/>
                  </a:rPr>
                  <a:t>𝑙</a:t>
                </a:r>
                <a:r>
                  <a:rPr lang="el-GR" i="0" baseline="-25000" dirty="0">
                    <a:latin typeface="Cambria Math" panose="02040503050406030204" pitchFamily="18" charset="0"/>
                  </a:rPr>
                  <a:t>𝐺</a:t>
                </a:r>
                <a:r>
                  <a:rPr lang="en-US" i="0" dirty="0">
                    <a:latin typeface="Cambria Math" panose="02040503050406030204" pitchFamily="18" charset="0"/>
                  </a:rPr>
                  <a:t>(Σ ̂|𝐺)</a:t>
                </a:r>
                <a:r>
                  <a:rPr lang="en-US" dirty="0" smtClean="0"/>
                  <a:t> can be decomposed according to the c-components of </a:t>
                </a:r>
                <a:r>
                  <a:rPr lang="en-US" i="1" dirty="0" smtClean="0"/>
                  <a:t>G.</a:t>
                </a:r>
              </a:p>
              <a:p>
                <a:endParaRPr lang="el-GR" dirty="0"/>
              </a:p>
            </p:txBody>
          </p:sp>
        </mc:Fallback>
      </mc:AlternateContent>
      <p:sp>
        <p:nvSpPr>
          <p:cNvPr id="4" name="Slide Number Placeholder 3"/>
          <p:cNvSpPr>
            <a:spLocks noGrp="1"/>
          </p:cNvSpPr>
          <p:nvPr>
            <p:ph type="sldNum" sz="quarter" idx="10"/>
          </p:nvPr>
        </p:nvSpPr>
        <p:spPr/>
        <p:txBody>
          <a:bodyPr/>
          <a:lstStyle/>
          <a:p>
            <a:fld id="{81313606-2B56-4178-8F7F-BD1A2D8952D8}" type="slidenum">
              <a:rPr lang="el-GR" smtClean="0"/>
              <a:t>7</a:t>
            </a:fld>
            <a:endParaRPr lang="el-GR"/>
          </a:p>
        </p:txBody>
      </p:sp>
    </p:spTree>
    <p:extLst>
      <p:ext uri="{BB962C8B-B14F-4D97-AF65-F5344CB8AC3E}">
        <p14:creationId xmlns:p14="http://schemas.microsoft.com/office/powerpoint/2010/main" val="2914606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81313606-2B56-4178-8F7F-BD1A2D8952D8}" type="slidenum">
              <a:rPr lang="el-GR" smtClean="0"/>
              <a:t>8</a:t>
            </a:fld>
            <a:endParaRPr lang="el-GR"/>
          </a:p>
        </p:txBody>
      </p:sp>
    </p:spTree>
    <p:extLst>
      <p:ext uri="{BB962C8B-B14F-4D97-AF65-F5344CB8AC3E}">
        <p14:creationId xmlns:p14="http://schemas.microsoft.com/office/powerpoint/2010/main" val="3296294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81313606-2B56-4178-8F7F-BD1A2D8952D8}" type="slidenum">
              <a:rPr lang="el-GR" smtClean="0"/>
              <a:t>9</a:t>
            </a:fld>
            <a:endParaRPr lang="el-GR"/>
          </a:p>
        </p:txBody>
      </p:sp>
    </p:spTree>
    <p:extLst>
      <p:ext uri="{BB962C8B-B14F-4D97-AF65-F5344CB8AC3E}">
        <p14:creationId xmlns:p14="http://schemas.microsoft.com/office/powerpoint/2010/main" val="1220190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sum</a:t>
            </a:r>
            <a:r>
              <a:rPr lang="en-US" baseline="0" dirty="0" smtClean="0"/>
              <a:t> up…</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 The output of MMPC will be the set of admissible pairs in the second phase, restricting the MAG search space into all the possible actions of only these admissible pairs.</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1313606-2B56-4178-8F7F-BD1A2D8952D8}" type="slidenum">
              <a:rPr lang="el-GR" smtClean="0"/>
              <a:t>10</a:t>
            </a:fld>
            <a:endParaRPr lang="el-GR"/>
          </a:p>
        </p:txBody>
      </p:sp>
    </p:spTree>
    <p:extLst>
      <p:ext uri="{BB962C8B-B14F-4D97-AF65-F5344CB8AC3E}">
        <p14:creationId xmlns:p14="http://schemas.microsoft.com/office/powerpoint/2010/main" val="3851848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1362988-9E02-48DD-9175-CB166ED33346}" type="datetimeFigureOut">
              <a:rPr lang="el-GR" smtClean="0"/>
              <a:t>12/8/2017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D89407E-B0BD-4FC9-B646-90FA553E16C3}"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960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362988-9E02-48DD-9175-CB166ED33346}" type="datetimeFigureOut">
              <a:rPr lang="el-GR" smtClean="0"/>
              <a:t>12/8/2017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D89407E-B0BD-4FC9-B646-90FA553E16C3}" type="slidenum">
              <a:rPr lang="el-GR" smtClean="0"/>
              <a:t>‹#›</a:t>
            </a:fld>
            <a:endParaRPr lang="el-GR"/>
          </a:p>
        </p:txBody>
      </p:sp>
    </p:spTree>
    <p:extLst>
      <p:ext uri="{BB962C8B-B14F-4D97-AF65-F5344CB8AC3E}">
        <p14:creationId xmlns:p14="http://schemas.microsoft.com/office/powerpoint/2010/main" val="3084871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362988-9E02-48DD-9175-CB166ED33346}" type="datetimeFigureOut">
              <a:rPr lang="el-GR" smtClean="0"/>
              <a:t>12/8/2017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D89407E-B0BD-4FC9-B646-90FA553E16C3}" type="slidenum">
              <a:rPr lang="el-GR" smtClean="0"/>
              <a:t>‹#›</a:t>
            </a:fld>
            <a:endParaRPr lang="el-GR"/>
          </a:p>
        </p:txBody>
      </p:sp>
    </p:spTree>
    <p:extLst>
      <p:ext uri="{BB962C8B-B14F-4D97-AF65-F5344CB8AC3E}">
        <p14:creationId xmlns:p14="http://schemas.microsoft.com/office/powerpoint/2010/main" val="828206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362988-9E02-48DD-9175-CB166ED33346}" type="datetimeFigureOut">
              <a:rPr lang="el-GR" smtClean="0"/>
              <a:t>12/8/2017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D89407E-B0BD-4FC9-B646-90FA553E16C3}" type="slidenum">
              <a:rPr lang="el-GR" smtClean="0"/>
              <a:t>‹#›</a:t>
            </a:fld>
            <a:endParaRPr lang="el-GR"/>
          </a:p>
        </p:txBody>
      </p:sp>
    </p:spTree>
    <p:extLst>
      <p:ext uri="{BB962C8B-B14F-4D97-AF65-F5344CB8AC3E}">
        <p14:creationId xmlns:p14="http://schemas.microsoft.com/office/powerpoint/2010/main" val="1905489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362988-9E02-48DD-9175-CB166ED33346}" type="datetimeFigureOut">
              <a:rPr lang="el-GR" smtClean="0"/>
              <a:t>12/8/2017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D89407E-B0BD-4FC9-B646-90FA553E16C3}"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6879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1362988-9E02-48DD-9175-CB166ED33346}" type="datetimeFigureOut">
              <a:rPr lang="el-GR" smtClean="0"/>
              <a:t>12/8/2017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D89407E-B0BD-4FC9-B646-90FA553E16C3}" type="slidenum">
              <a:rPr lang="el-GR" smtClean="0"/>
              <a:t>‹#›</a:t>
            </a:fld>
            <a:endParaRPr lang="el-GR"/>
          </a:p>
        </p:txBody>
      </p:sp>
    </p:spTree>
    <p:extLst>
      <p:ext uri="{BB962C8B-B14F-4D97-AF65-F5344CB8AC3E}">
        <p14:creationId xmlns:p14="http://schemas.microsoft.com/office/powerpoint/2010/main" val="2452631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1362988-9E02-48DD-9175-CB166ED33346}" type="datetimeFigureOut">
              <a:rPr lang="el-GR" smtClean="0"/>
              <a:t>12/8/2017</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D89407E-B0BD-4FC9-B646-90FA553E16C3}" type="slidenum">
              <a:rPr lang="el-GR" smtClean="0"/>
              <a:t>‹#›</a:t>
            </a:fld>
            <a:endParaRPr lang="el-GR"/>
          </a:p>
        </p:txBody>
      </p:sp>
    </p:spTree>
    <p:extLst>
      <p:ext uri="{BB962C8B-B14F-4D97-AF65-F5344CB8AC3E}">
        <p14:creationId xmlns:p14="http://schemas.microsoft.com/office/powerpoint/2010/main" val="696606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362988-9E02-48DD-9175-CB166ED33346}" type="datetimeFigureOut">
              <a:rPr lang="el-GR" smtClean="0"/>
              <a:t>12/8/2017</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D89407E-B0BD-4FC9-B646-90FA553E16C3}" type="slidenum">
              <a:rPr lang="el-GR" smtClean="0"/>
              <a:t>‹#›</a:t>
            </a:fld>
            <a:endParaRPr lang="el-GR"/>
          </a:p>
        </p:txBody>
      </p:sp>
    </p:spTree>
    <p:extLst>
      <p:ext uri="{BB962C8B-B14F-4D97-AF65-F5344CB8AC3E}">
        <p14:creationId xmlns:p14="http://schemas.microsoft.com/office/powerpoint/2010/main" val="2720749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1362988-9E02-48DD-9175-CB166ED33346}" type="datetimeFigureOut">
              <a:rPr lang="el-GR" smtClean="0"/>
              <a:t>12/8/2017</a:t>
            </a:fld>
            <a:endParaRPr lang="el-G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l-GR"/>
          </a:p>
        </p:txBody>
      </p:sp>
      <p:sp>
        <p:nvSpPr>
          <p:cNvPr id="9" name="Slide Number Placeholder 8"/>
          <p:cNvSpPr>
            <a:spLocks noGrp="1"/>
          </p:cNvSpPr>
          <p:nvPr>
            <p:ph type="sldNum" sz="quarter" idx="12"/>
          </p:nvPr>
        </p:nvSpPr>
        <p:spPr/>
        <p:txBody>
          <a:bodyPr/>
          <a:lstStyle/>
          <a:p>
            <a:fld id="{ED89407E-B0BD-4FC9-B646-90FA553E16C3}" type="slidenum">
              <a:rPr lang="el-GR" smtClean="0"/>
              <a:t>‹#›</a:t>
            </a:fld>
            <a:endParaRPr lang="el-GR"/>
          </a:p>
        </p:txBody>
      </p:sp>
    </p:spTree>
    <p:extLst>
      <p:ext uri="{BB962C8B-B14F-4D97-AF65-F5344CB8AC3E}">
        <p14:creationId xmlns:p14="http://schemas.microsoft.com/office/powerpoint/2010/main" val="3574811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1362988-9E02-48DD-9175-CB166ED33346}" type="datetimeFigureOut">
              <a:rPr lang="el-GR" smtClean="0"/>
              <a:t>12/8/2017</a:t>
            </a:fld>
            <a:endParaRPr lang="el-G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l-G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D89407E-B0BD-4FC9-B646-90FA553E16C3}" type="slidenum">
              <a:rPr lang="el-GR" smtClean="0"/>
              <a:t>‹#›</a:t>
            </a:fld>
            <a:endParaRPr lang="el-GR"/>
          </a:p>
        </p:txBody>
      </p:sp>
    </p:spTree>
    <p:extLst>
      <p:ext uri="{BB962C8B-B14F-4D97-AF65-F5344CB8AC3E}">
        <p14:creationId xmlns:p14="http://schemas.microsoft.com/office/powerpoint/2010/main" val="2740814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362988-9E02-48DD-9175-CB166ED33346}" type="datetimeFigureOut">
              <a:rPr lang="el-GR" smtClean="0"/>
              <a:t>12/8/2017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D89407E-B0BD-4FC9-B646-90FA553E16C3}" type="slidenum">
              <a:rPr lang="el-GR" smtClean="0"/>
              <a:t>‹#›</a:t>
            </a:fld>
            <a:endParaRPr lang="el-GR"/>
          </a:p>
        </p:txBody>
      </p:sp>
    </p:spTree>
    <p:extLst>
      <p:ext uri="{BB962C8B-B14F-4D97-AF65-F5344CB8AC3E}">
        <p14:creationId xmlns:p14="http://schemas.microsoft.com/office/powerpoint/2010/main" val="3070615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1362988-9E02-48DD-9175-CB166ED33346}" type="datetimeFigureOut">
              <a:rPr lang="el-GR" smtClean="0"/>
              <a:t>12/8/2017</a:t>
            </a:fld>
            <a:endParaRPr lang="el-G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l-G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D89407E-B0BD-4FC9-B646-90FA553E16C3}" type="slidenum">
              <a:rPr lang="el-GR" smtClean="0"/>
              <a:t>‹#›</a:t>
            </a:fld>
            <a:endParaRPr lang="el-G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73749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5808" y="1688232"/>
            <a:ext cx="9108578" cy="2793150"/>
          </a:xfrm>
        </p:spPr>
        <p:txBody>
          <a:bodyPr>
            <a:normAutofit fontScale="90000"/>
          </a:bodyPr>
          <a:lstStyle/>
          <a:p>
            <a:pPr algn="ctr"/>
            <a:r>
              <a:rPr lang="en-US" sz="4400" dirty="0" smtClean="0"/>
              <a:t>On Scoring Maximal Ancestral Graphs</a:t>
            </a:r>
            <a:br>
              <a:rPr lang="en-US" sz="4400" dirty="0" smtClean="0"/>
            </a:br>
            <a:r>
              <a:rPr lang="en-US" sz="4400" dirty="0" smtClean="0"/>
              <a:t>with the Max-Min Hill Climbing Algorithm</a:t>
            </a:r>
            <a:r>
              <a:rPr lang="en-US" sz="4000" dirty="0" smtClean="0"/>
              <a:t/>
            </a:r>
            <a:br>
              <a:rPr lang="en-US" sz="4000" dirty="0" smtClean="0"/>
            </a:br>
            <a:r>
              <a:rPr lang="en-US" sz="1700" dirty="0" smtClean="0"/>
              <a:t/>
            </a:r>
            <a:br>
              <a:rPr lang="en-US" sz="1700" dirty="0" smtClean="0"/>
            </a:br>
            <a:r>
              <a:rPr lang="en-US" sz="2000" dirty="0" smtClean="0"/>
              <a:t>Konstantinos </a:t>
            </a:r>
            <a:r>
              <a:rPr lang="en-US" sz="2000" dirty="0" err="1" smtClean="0"/>
              <a:t>Tsirlis</a:t>
            </a:r>
            <a:r>
              <a:rPr lang="en-US" sz="2000" dirty="0" smtClean="0"/>
              <a:t>, Vincenzo </a:t>
            </a:r>
            <a:r>
              <a:rPr lang="en-US" sz="2000" dirty="0" err="1" smtClean="0"/>
              <a:t>Lagani</a:t>
            </a:r>
            <a:r>
              <a:rPr lang="en-US" sz="2000" dirty="0" smtClean="0"/>
              <a:t>, Sofia Triantafillou and </a:t>
            </a:r>
            <a:r>
              <a:rPr lang="en-US" sz="2000" u="sng" dirty="0" err="1" smtClean="0"/>
              <a:t>Ioannis</a:t>
            </a:r>
            <a:r>
              <a:rPr lang="en-US" sz="2000" u="sng" dirty="0" smtClean="0"/>
              <a:t> </a:t>
            </a:r>
            <a:r>
              <a:rPr lang="en-US" sz="2000" u="sng" dirty="0" err="1" smtClean="0"/>
              <a:t>Tsamardinos</a:t>
            </a:r>
            <a:r>
              <a:rPr lang="en-US" sz="2000" dirty="0" smtClean="0"/>
              <a:t/>
            </a:r>
            <a:br>
              <a:rPr lang="en-US" sz="2000" dirty="0" smtClean="0"/>
            </a:br>
            <a:r>
              <a:rPr lang="en-US" sz="2000" dirty="0" smtClean="0"/>
              <a:t/>
            </a:r>
            <a:br>
              <a:rPr lang="en-US" sz="2000" dirty="0" smtClean="0"/>
            </a:br>
            <a:r>
              <a:rPr lang="en-US" sz="2000" i="1" dirty="0" smtClean="0"/>
              <a:t>Associate Professor</a:t>
            </a:r>
            <a:r>
              <a:rPr lang="en-US" sz="2000" dirty="0" smtClean="0"/>
              <a:t>, Computer Science Department, University of Crete</a:t>
            </a:r>
            <a:br>
              <a:rPr lang="en-US" sz="2000" dirty="0" smtClean="0"/>
            </a:br>
            <a:r>
              <a:rPr lang="en-US" sz="2000" i="1" dirty="0" smtClean="0"/>
              <a:t>Visiting Professor</a:t>
            </a:r>
            <a:r>
              <a:rPr lang="en-US" sz="2000" dirty="0" smtClean="0"/>
              <a:t>, University of </a:t>
            </a:r>
            <a:r>
              <a:rPr lang="en-US" sz="2000" dirty="0" err="1" smtClean="0"/>
              <a:t>Huddersfield</a:t>
            </a:r>
            <a:r>
              <a:rPr lang="en-US" sz="2000" dirty="0" smtClean="0"/>
              <a:t/>
            </a:r>
            <a:br>
              <a:rPr lang="en-US" sz="2000" dirty="0" smtClean="0"/>
            </a:br>
            <a:r>
              <a:rPr lang="en-US" sz="2000" i="1" dirty="0" smtClean="0"/>
              <a:t>CEO </a:t>
            </a:r>
            <a:r>
              <a:rPr lang="en-US" sz="2000" dirty="0" smtClean="0"/>
              <a:t>and</a:t>
            </a:r>
            <a:r>
              <a:rPr lang="en-US" sz="2000" i="1" dirty="0" smtClean="0"/>
              <a:t> Co-Founder</a:t>
            </a:r>
            <a:r>
              <a:rPr lang="en-US" sz="2000" dirty="0" smtClean="0"/>
              <a:t>, Gnosis Data Analysis (</a:t>
            </a:r>
            <a:r>
              <a:rPr lang="en-US" sz="2000" i="1" dirty="0" smtClean="0"/>
              <a:t>Gnosis DA</a:t>
            </a:r>
            <a:r>
              <a:rPr lang="en-US" sz="2000" dirty="0" smtClean="0"/>
              <a:t>)</a:t>
            </a:r>
            <a:br>
              <a:rPr lang="en-US" sz="2000" dirty="0" smtClean="0"/>
            </a:br>
            <a:endParaRPr lang="el-GR" sz="2000" dirty="0"/>
          </a:p>
        </p:txBody>
      </p:sp>
      <p:sp>
        <p:nvSpPr>
          <p:cNvPr id="3" name="Subtitle 2"/>
          <p:cNvSpPr>
            <a:spLocks noGrp="1"/>
          </p:cNvSpPr>
          <p:nvPr>
            <p:ph type="subTitle" idx="1"/>
          </p:nvPr>
        </p:nvSpPr>
        <p:spPr>
          <a:xfrm>
            <a:off x="3253904" y="4810371"/>
            <a:ext cx="5832389" cy="396466"/>
          </a:xfrm>
        </p:spPr>
        <p:txBody>
          <a:bodyPr>
            <a:normAutofit/>
          </a:bodyPr>
          <a:lstStyle/>
          <a:p>
            <a:pPr algn="ctr"/>
            <a:r>
              <a:rPr lang="en-US" sz="1500" dirty="0" smtClean="0"/>
              <a:t>ACM SIGKDD 2017: Workshop on Causal Discovery</a:t>
            </a:r>
          </a:p>
          <a:p>
            <a:pPr algn="ctr"/>
            <a:endParaRPr lang="en-US" sz="1500" dirty="0" smtClean="0"/>
          </a:p>
        </p:txBody>
      </p:sp>
      <p:pic>
        <p:nvPicPr>
          <p:cNvPr id="6" name="Picture 5"/>
          <p:cNvPicPr>
            <a:picLocks noChangeAspect="1"/>
          </p:cNvPicPr>
          <p:nvPr/>
        </p:nvPicPr>
        <p:blipFill>
          <a:blip r:embed="rId2"/>
          <a:stretch>
            <a:fillRect/>
          </a:stretch>
        </p:blipFill>
        <p:spPr>
          <a:xfrm>
            <a:off x="3955534" y="0"/>
            <a:ext cx="4429125" cy="1381125"/>
          </a:xfrm>
          <a:prstGeom prst="rect">
            <a:avLst/>
          </a:prstGeom>
        </p:spPr>
      </p:pic>
    </p:spTree>
    <p:extLst>
      <p:ext uri="{BB962C8B-B14F-4D97-AF65-F5344CB8AC3E}">
        <p14:creationId xmlns:p14="http://schemas.microsoft.com/office/powerpoint/2010/main" val="12681789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12192000" cy="723014"/>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400" dirty="0" smtClean="0"/>
              <a:t>Max-Min Hill-Climbing for MAGs (M</a:t>
            </a:r>
            <a:r>
              <a:rPr lang="en-US" sz="4400" baseline="30000" dirty="0" smtClean="0"/>
              <a:t>3</a:t>
            </a:r>
            <a:r>
              <a:rPr lang="en-US" sz="4400" dirty="0" smtClean="0"/>
              <a:t>HC)</a:t>
            </a:r>
            <a:endParaRPr lang="el-GR" sz="4400" dirty="0"/>
          </a:p>
        </p:txBody>
      </p:sp>
      <p:sp>
        <p:nvSpPr>
          <p:cNvPr id="3" name="Content Placeholder 2"/>
          <p:cNvSpPr txBox="1">
            <a:spLocks/>
          </p:cNvSpPr>
          <p:nvPr/>
        </p:nvSpPr>
        <p:spPr>
          <a:xfrm>
            <a:off x="531628" y="1272105"/>
            <a:ext cx="11121656" cy="459706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dirty="0" smtClean="0"/>
              <a:t>M</a:t>
            </a:r>
            <a:r>
              <a:rPr lang="en-US" baseline="30000" dirty="0" smtClean="0"/>
              <a:t>3</a:t>
            </a:r>
            <a:r>
              <a:rPr lang="en-US" dirty="0" smtClean="0"/>
              <a:t>HC is an extension of MMHC in causally insufficient systems.</a:t>
            </a:r>
            <a:endParaRPr lang="en-US" dirty="0"/>
          </a:p>
          <a:p>
            <a:pPr>
              <a:buFont typeface="Wingdings" panose="05000000000000000000" pitchFamily="2" charset="2"/>
              <a:buChar char="§"/>
            </a:pPr>
            <a:r>
              <a:rPr lang="en-US" dirty="0" smtClean="0"/>
              <a:t> Just like MMHC</a:t>
            </a:r>
            <a:r>
              <a:rPr lang="en-US" dirty="0"/>
              <a:t>, M</a:t>
            </a:r>
            <a:r>
              <a:rPr lang="en-US" baseline="30000" dirty="0"/>
              <a:t>3</a:t>
            </a:r>
            <a:r>
              <a:rPr lang="en-US" dirty="0"/>
              <a:t>HC </a:t>
            </a:r>
            <a:r>
              <a:rPr lang="en-US" dirty="0" smtClean="0"/>
              <a:t>is </a:t>
            </a:r>
            <a:r>
              <a:rPr lang="en-US" dirty="0"/>
              <a:t>a hybrid algorithm consisting of a constraint-based skeleton identification </a:t>
            </a:r>
            <a:r>
              <a:rPr lang="en-US" dirty="0" smtClean="0"/>
              <a:t>phase </a:t>
            </a:r>
            <a:r>
              <a:rPr lang="en-US" dirty="0"/>
              <a:t>followed by a score-based </a:t>
            </a:r>
            <a:r>
              <a:rPr lang="en-US" dirty="0" smtClean="0"/>
              <a:t>phase</a:t>
            </a:r>
            <a:r>
              <a:rPr lang="en-US" dirty="0"/>
              <a:t>.</a:t>
            </a:r>
          </a:p>
          <a:p>
            <a:pPr>
              <a:buFont typeface="Wingdings" panose="05000000000000000000" pitchFamily="2" charset="2"/>
              <a:buChar char="§"/>
            </a:pPr>
            <a:r>
              <a:rPr lang="en-US" dirty="0"/>
              <a:t> Assumptions</a:t>
            </a:r>
            <a:r>
              <a:rPr lang="en-US" dirty="0" smtClean="0"/>
              <a:t>:</a:t>
            </a:r>
            <a:r>
              <a:rPr lang="en-US" dirty="0"/>
              <a:t> (1) </a:t>
            </a:r>
            <a:r>
              <a:rPr lang="en-US" dirty="0" smtClean="0"/>
              <a:t>Causal Markov </a:t>
            </a:r>
            <a:r>
              <a:rPr lang="en-US" dirty="0"/>
              <a:t>Condition, (2</a:t>
            </a:r>
            <a:r>
              <a:rPr lang="en-US" dirty="0" smtClean="0"/>
              <a:t>) </a:t>
            </a:r>
            <a:r>
              <a:rPr lang="en-US" dirty="0"/>
              <a:t>Acyclicity, </a:t>
            </a:r>
            <a:r>
              <a:rPr lang="en-US" dirty="0" smtClean="0"/>
              <a:t>(3) </a:t>
            </a:r>
            <a:r>
              <a:rPr lang="en-US" dirty="0"/>
              <a:t>causal </a:t>
            </a:r>
            <a:r>
              <a:rPr lang="en-US" dirty="0" smtClean="0"/>
              <a:t>faithfulness.</a:t>
            </a:r>
          </a:p>
          <a:p>
            <a:pPr>
              <a:buFont typeface="Wingdings" panose="05000000000000000000" pitchFamily="2" charset="2"/>
              <a:buChar char="§"/>
            </a:pPr>
            <a:endParaRPr lang="en-US" dirty="0"/>
          </a:p>
          <a:p>
            <a:pPr>
              <a:buFont typeface="Wingdings" panose="05000000000000000000" pitchFamily="2" charset="2"/>
              <a:buChar char="§"/>
            </a:pPr>
            <a:r>
              <a:rPr lang="en-US" u="sng" dirty="0"/>
              <a:t> </a:t>
            </a:r>
            <a:r>
              <a:rPr lang="en-US" u="sng" dirty="0" smtClean="0"/>
              <a:t>Skeleton </a:t>
            </a:r>
            <a:r>
              <a:rPr lang="en-US" u="sng" dirty="0"/>
              <a:t>Identification Phase</a:t>
            </a:r>
            <a:r>
              <a:rPr lang="en-US" dirty="0"/>
              <a:t>: </a:t>
            </a:r>
            <a:r>
              <a:rPr lang="en-US" dirty="0" smtClean="0"/>
              <a:t>M</a:t>
            </a:r>
            <a:r>
              <a:rPr lang="en-US" baseline="30000" dirty="0" smtClean="0"/>
              <a:t>3</a:t>
            </a:r>
            <a:r>
              <a:rPr lang="en-US" dirty="0" smtClean="0"/>
              <a:t>HC </a:t>
            </a:r>
            <a:r>
              <a:rPr lang="en-US" dirty="0"/>
              <a:t>learns the </a:t>
            </a:r>
            <a:r>
              <a:rPr lang="en-US" dirty="0" smtClean="0"/>
              <a:t>MAG </a:t>
            </a:r>
            <a:r>
              <a:rPr lang="en-US" dirty="0"/>
              <a:t>skeleton using the constraint-based Max-Min Parents and Children (MMPC) </a:t>
            </a:r>
            <a:r>
              <a:rPr lang="en-US" dirty="0" smtClean="0"/>
              <a:t>algorithm.</a:t>
            </a:r>
          </a:p>
          <a:p>
            <a:pPr marL="0" indent="0">
              <a:buNone/>
            </a:pPr>
            <a:r>
              <a:rPr lang="en-US" dirty="0" smtClean="0"/>
              <a:t>The output of MMPC will be the set of all and only admissible pairs of the second phase, effectively restricting the MAG search space into all the possible actions of only these admissible pairs.</a:t>
            </a:r>
          </a:p>
        </p:txBody>
      </p:sp>
    </p:spTree>
    <p:extLst>
      <p:ext uri="{BB962C8B-B14F-4D97-AF65-F5344CB8AC3E}">
        <p14:creationId xmlns:p14="http://schemas.microsoft.com/office/powerpoint/2010/main" val="15710148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12192000" cy="723014"/>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400" dirty="0" smtClean="0"/>
              <a:t>Max-Min Hill-Climbing for MAGs (M</a:t>
            </a:r>
            <a:r>
              <a:rPr lang="en-US" sz="4400" baseline="30000" dirty="0" smtClean="0"/>
              <a:t>3</a:t>
            </a:r>
            <a:r>
              <a:rPr lang="en-US" sz="4400" dirty="0" smtClean="0"/>
              <a:t>HC)</a:t>
            </a:r>
            <a:endParaRPr lang="el-GR" sz="4400" dirty="0"/>
          </a:p>
        </p:txBody>
      </p:sp>
      <p:sp>
        <p:nvSpPr>
          <p:cNvPr id="3" name="Content Placeholder 2"/>
          <p:cNvSpPr txBox="1">
            <a:spLocks/>
          </p:cNvSpPr>
          <p:nvPr/>
        </p:nvSpPr>
        <p:spPr>
          <a:xfrm>
            <a:off x="531628" y="1272105"/>
            <a:ext cx="11121656" cy="459706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dirty="0" smtClean="0"/>
              <a:t> “</a:t>
            </a:r>
            <a:r>
              <a:rPr lang="en-US" u="sng" dirty="0" smtClean="0"/>
              <a:t>Orientation” Phase</a:t>
            </a:r>
            <a:r>
              <a:rPr lang="en-US" dirty="0"/>
              <a:t>: </a:t>
            </a:r>
            <a:r>
              <a:rPr lang="en-US" dirty="0" smtClean="0"/>
              <a:t>Starting from the empty graph performs </a:t>
            </a:r>
            <a:r>
              <a:rPr lang="en-US" dirty="0"/>
              <a:t>a score-based hill-climbing </a:t>
            </a:r>
            <a:r>
              <a:rPr lang="en-US" dirty="0" smtClean="0"/>
              <a:t>to build the skeleton alongside determining the </a:t>
            </a:r>
            <a:r>
              <a:rPr lang="en-US" dirty="0"/>
              <a:t>edge </a:t>
            </a:r>
            <a:r>
              <a:rPr lang="en-US" dirty="0" smtClean="0"/>
              <a:t>orientations, essentially searching for the MAG that </a:t>
            </a:r>
            <a:r>
              <a:rPr lang="en-US" dirty="0"/>
              <a:t>best </a:t>
            </a:r>
            <a:r>
              <a:rPr lang="en-US" dirty="0" smtClean="0"/>
              <a:t>fits </a:t>
            </a:r>
            <a:r>
              <a:rPr lang="en-US" dirty="0"/>
              <a:t>the data according to </a:t>
            </a:r>
            <a:r>
              <a:rPr lang="en-US" dirty="0" smtClean="0"/>
              <a:t>BIC criterion.</a:t>
            </a:r>
          </a:p>
          <a:p>
            <a:pPr>
              <a:buFont typeface="Wingdings" panose="05000000000000000000" pitchFamily="2" charset="2"/>
              <a:buChar char="§"/>
            </a:pPr>
            <a:endParaRPr lang="en-US" dirty="0"/>
          </a:p>
          <a:p>
            <a:pPr>
              <a:buFont typeface="Wingdings" panose="05000000000000000000" pitchFamily="2" charset="2"/>
              <a:buChar char="§"/>
            </a:pPr>
            <a:r>
              <a:rPr lang="en-US" dirty="0" smtClean="0"/>
              <a:t> When </a:t>
            </a:r>
            <a:r>
              <a:rPr lang="en-US" dirty="0"/>
              <a:t>there is no improvement in the score </a:t>
            </a:r>
            <a:r>
              <a:rPr lang="en-US" dirty="0" smtClean="0"/>
              <a:t>after 50 iterations the algorithms terminate and the top scored MAG is returned as the final output MAG.</a:t>
            </a:r>
          </a:p>
          <a:p>
            <a:pPr>
              <a:buFont typeface="Wingdings" panose="05000000000000000000" pitchFamily="2" charset="2"/>
              <a:buChar char="§"/>
            </a:pPr>
            <a:endParaRPr lang="en-US" dirty="0" smtClean="0"/>
          </a:p>
          <a:p>
            <a:pPr marL="0" indent="0">
              <a:buNone/>
            </a:pPr>
            <a:endParaRPr lang="en-US" dirty="0" smtClean="0"/>
          </a:p>
        </p:txBody>
      </p:sp>
    </p:spTree>
    <p:extLst>
      <p:ext uri="{BB962C8B-B14F-4D97-AF65-F5344CB8AC3E}">
        <p14:creationId xmlns:p14="http://schemas.microsoft.com/office/powerpoint/2010/main" val="20538582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1628" y="1272105"/>
            <a:ext cx="11121656" cy="4597067"/>
          </a:xfrm>
        </p:spPr>
        <p:txBody>
          <a:bodyPr>
            <a:normAutofit/>
          </a:bodyPr>
          <a:lstStyle/>
          <a:p>
            <a:pPr algn="just">
              <a:buFont typeface="Wingdings" panose="05000000000000000000" pitchFamily="2" charset="2"/>
              <a:buChar char="§"/>
            </a:pPr>
            <a:r>
              <a:rPr lang="en-US" dirty="0" smtClean="0"/>
              <a:t> MMPC is a constraint-based local discovery algorithm used to identify relations with a target variable, without having the ability to identify the orientation of the edges.</a:t>
            </a:r>
          </a:p>
          <a:p>
            <a:pPr algn="just">
              <a:buFont typeface="Wingdings" panose="05000000000000000000" pitchFamily="2" charset="2"/>
              <a:buChar char="§"/>
            </a:pPr>
            <a:r>
              <a:rPr lang="en-US" dirty="0"/>
              <a:t> </a:t>
            </a:r>
            <a:r>
              <a:rPr lang="en-US" dirty="0" smtClean="0"/>
              <a:t>MMPC constitutes the first phase of the M</a:t>
            </a:r>
            <a:r>
              <a:rPr lang="en-US" baseline="30000" dirty="0" smtClean="0"/>
              <a:t>3</a:t>
            </a:r>
            <a:r>
              <a:rPr lang="en-US" dirty="0" smtClean="0"/>
              <a:t>HC algorithm, used to restrict the space of possible admissible pairs for scoring.</a:t>
            </a:r>
          </a:p>
          <a:p>
            <a:pPr algn="just">
              <a:buFont typeface="Wingdings" panose="05000000000000000000" pitchFamily="2" charset="2"/>
              <a:buChar char="§"/>
            </a:pPr>
            <a:endParaRPr lang="en-US" dirty="0" smtClean="0"/>
          </a:p>
          <a:p>
            <a:pPr algn="just">
              <a:buFont typeface="Wingdings" panose="05000000000000000000" pitchFamily="2" charset="2"/>
              <a:buChar char="§"/>
            </a:pPr>
            <a:r>
              <a:rPr lang="en-US" dirty="0" smtClean="0"/>
              <a:t> </a:t>
            </a:r>
            <a:r>
              <a:rPr lang="en-US" u="sng" dirty="0" smtClean="0"/>
              <a:t>“</a:t>
            </a:r>
            <a:r>
              <a:rPr lang="en-US" i="1" u="sng" dirty="0" smtClean="0"/>
              <a:t>Max-Min</a:t>
            </a:r>
            <a:r>
              <a:rPr lang="en-US" u="sng" dirty="0" smtClean="0"/>
              <a:t>” </a:t>
            </a:r>
            <a:r>
              <a:rPr lang="en-US" u="sng" dirty="0"/>
              <a:t>Heuristic</a:t>
            </a:r>
            <a:r>
              <a:rPr lang="en-US" dirty="0"/>
              <a:t>: </a:t>
            </a:r>
            <a:r>
              <a:rPr lang="en-US" dirty="0" smtClean="0"/>
              <a:t>Select </a:t>
            </a:r>
            <a:r>
              <a:rPr lang="en-US" dirty="0"/>
              <a:t>the variable that </a:t>
            </a:r>
            <a:r>
              <a:rPr lang="en-US" b="1" dirty="0"/>
              <a:t>maximizes </a:t>
            </a:r>
            <a:r>
              <a:rPr lang="en-US" dirty="0"/>
              <a:t>the </a:t>
            </a:r>
            <a:r>
              <a:rPr lang="en-US" b="1" dirty="0"/>
              <a:t>minimum</a:t>
            </a:r>
            <a:r>
              <a:rPr lang="en-US" dirty="0"/>
              <a:t> association </a:t>
            </a:r>
            <a:r>
              <a:rPr lang="en-US" dirty="0" smtClean="0"/>
              <a:t>with the target variable T</a:t>
            </a:r>
            <a:r>
              <a:rPr lang="en-US" i="1" dirty="0" smtClean="0"/>
              <a:t> </a:t>
            </a:r>
            <a:r>
              <a:rPr lang="en-US" dirty="0"/>
              <a:t>relative to </a:t>
            </a:r>
            <a:r>
              <a:rPr lang="en-US" dirty="0" smtClean="0"/>
              <a:t>the Candidates Parents and Children of the target variable.</a:t>
            </a:r>
          </a:p>
          <a:p>
            <a:pPr algn="just">
              <a:buFont typeface="Wingdings" panose="05000000000000000000" pitchFamily="2" charset="2"/>
              <a:buChar char="§"/>
            </a:pPr>
            <a:r>
              <a:rPr lang="en-US" dirty="0"/>
              <a:t> </a:t>
            </a:r>
            <a:r>
              <a:rPr lang="en-US" u="sng" dirty="0" smtClean="0"/>
              <a:t>Algorithm’s Output</a:t>
            </a:r>
            <a:r>
              <a:rPr lang="en-US" dirty="0" smtClean="0"/>
              <a:t>: A list of variables related to the target variable, either being Parents or </a:t>
            </a:r>
            <a:r>
              <a:rPr lang="en-US" dirty="0"/>
              <a:t>C</a:t>
            </a:r>
            <a:r>
              <a:rPr lang="en-US" dirty="0" smtClean="0"/>
              <a:t>hildren (PC) of that target variable, without being able to distinguish between the two potentialities.</a:t>
            </a:r>
          </a:p>
          <a:p>
            <a:pPr marL="0" indent="0" algn="just">
              <a:buNone/>
            </a:pPr>
            <a:endParaRPr lang="el-GR" dirty="0"/>
          </a:p>
        </p:txBody>
      </p:sp>
      <p:sp>
        <p:nvSpPr>
          <p:cNvPr id="2" name="Title 1"/>
          <p:cNvSpPr>
            <a:spLocks noGrp="1"/>
          </p:cNvSpPr>
          <p:nvPr>
            <p:ph type="title" idx="4294967295"/>
          </p:nvPr>
        </p:nvSpPr>
        <p:spPr>
          <a:xfrm>
            <a:off x="8238" y="0"/>
            <a:ext cx="12192000" cy="723014"/>
          </a:xfrm>
        </p:spPr>
        <p:txBody>
          <a:bodyPr>
            <a:normAutofit/>
          </a:bodyPr>
          <a:lstStyle/>
          <a:p>
            <a:pPr algn="ctr"/>
            <a:r>
              <a:rPr lang="en-US" sz="4400" dirty="0" smtClean="0"/>
              <a:t>Max-Min Parents and Children Algorithm (MMPC)</a:t>
            </a:r>
            <a:endParaRPr lang="el-GR" sz="4400" dirty="0"/>
          </a:p>
        </p:txBody>
      </p:sp>
    </p:spTree>
    <p:extLst>
      <p:ext uri="{BB962C8B-B14F-4D97-AF65-F5344CB8AC3E}">
        <p14:creationId xmlns:p14="http://schemas.microsoft.com/office/powerpoint/2010/main" val="37963040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4294967295"/>
              </p:nvPr>
            </p:nvSpPr>
            <p:spPr>
              <a:xfrm>
                <a:off x="531628" y="1272105"/>
                <a:ext cx="11121656" cy="4597067"/>
              </a:xfrm>
            </p:spPr>
            <p:txBody>
              <a:bodyPr>
                <a:noAutofit/>
              </a:bodyPr>
              <a:lstStyle/>
              <a:p>
                <a:pPr>
                  <a:buFont typeface="Wingdings" panose="05000000000000000000" pitchFamily="2" charset="2"/>
                  <a:buChar char="§"/>
                </a:pPr>
                <a:r>
                  <a:rPr lang="en-US" dirty="0" smtClean="0"/>
                  <a:t> The BIC criterion for a MAG model</a:t>
                </a:r>
                <a:r>
                  <a:rPr lang="el-GR" dirty="0" smtClean="0"/>
                  <a:t> (</a:t>
                </a:r>
                <a:r>
                  <a:rPr lang="en-US" dirty="0" smtClean="0"/>
                  <a:t>Richardson et al. 2002) is:</a:t>
                </a:r>
                <a:endParaRPr lang="en-US" i="1" baseline="-25000" dirty="0" smtClean="0"/>
              </a:p>
              <a:p>
                <a:pPr algn="just">
                  <a:buFont typeface="Wingdings" panose="05000000000000000000" pitchFamily="2" charset="2"/>
                  <a:buChar char="§"/>
                </a:pPr>
                <a:r>
                  <a:rPr lang="en-US" dirty="0" smtClean="0"/>
                  <a:t> </a:t>
                </a:r>
                <a:r>
                  <a:rPr lang="en-US" dirty="0" err="1" smtClean="0"/>
                  <a:t>Nowzohour</a:t>
                </a:r>
                <a:r>
                  <a:rPr lang="en-US" dirty="0" smtClean="0"/>
                  <a:t> et al. (2015) demonstrated that </a:t>
                </a:r>
                <a14:m>
                  <m:oMath xmlns:m="http://schemas.openxmlformats.org/officeDocument/2006/math">
                    <m:r>
                      <a:rPr lang="en-US" i="1" dirty="0">
                        <a:latin typeface="Cambria Math" panose="02040503050406030204" pitchFamily="18" charset="0"/>
                      </a:rPr>
                      <m:t>𝑙</m:t>
                    </m:r>
                    <m:r>
                      <a:rPr lang="el-GR" i="1" baseline="-25000" dirty="0">
                        <a:latin typeface="Cambria Math" panose="02040503050406030204" pitchFamily="18" charset="0"/>
                      </a:rPr>
                      <m:t>𝐺</m:t>
                    </m:r>
                    <m:r>
                      <a:rPr lang="en-US" i="1" dirty="0">
                        <a:latin typeface="Cambria Math" panose="02040503050406030204" pitchFamily="18" charset="0"/>
                      </a:rPr>
                      <m:t>(</m:t>
                    </m:r>
                    <m:acc>
                      <m:accPr>
                        <m:chr m:val="̂"/>
                        <m:ctrlPr>
                          <a:rPr lang="en-US" i="1" dirty="0">
                            <a:latin typeface="Cambria Math" panose="02040503050406030204" pitchFamily="18" charset="0"/>
                          </a:rPr>
                        </m:ctrlPr>
                      </m:accPr>
                      <m:e>
                        <m:r>
                          <m:rPr>
                            <m:sty m:val="p"/>
                          </m:rPr>
                          <a:rPr lang="en-US" dirty="0">
                            <a:latin typeface="Cambria Math" panose="02040503050406030204" pitchFamily="18" charset="0"/>
                          </a:rPr>
                          <m:t>Σ</m:t>
                        </m:r>
                      </m:e>
                    </m:acc>
                    <m:r>
                      <a:rPr lang="en-US" i="1" dirty="0">
                        <a:latin typeface="Cambria Math" panose="02040503050406030204" pitchFamily="18" charset="0"/>
                      </a:rPr>
                      <m:t>|</m:t>
                    </m:r>
                    <m:r>
                      <a:rPr lang="en-US" i="1" dirty="0">
                        <a:latin typeface="Cambria Math" panose="02040503050406030204" pitchFamily="18" charset="0"/>
                      </a:rPr>
                      <m:t>𝐺</m:t>
                    </m:r>
                    <m:r>
                      <a:rPr lang="en-US" i="1" dirty="0">
                        <a:latin typeface="Cambria Math" panose="02040503050406030204" pitchFamily="18" charset="0"/>
                      </a:rPr>
                      <m:t>)</m:t>
                    </m:r>
                  </m:oMath>
                </a14:m>
                <a:r>
                  <a:rPr lang="en-US" dirty="0" smtClean="0"/>
                  <a:t> can be decomposed according to the c-components of </a:t>
                </a:r>
                <a:r>
                  <a:rPr lang="en-US" i="1" dirty="0" smtClean="0"/>
                  <a:t>G.</a:t>
                </a:r>
              </a:p>
              <a:p>
                <a:pPr>
                  <a:buFont typeface="Wingdings" panose="05000000000000000000" pitchFamily="2" charset="2"/>
                  <a:buChar char="§"/>
                </a:pPr>
                <a:r>
                  <a:rPr lang="en-US" i="1" dirty="0"/>
                  <a:t> </a:t>
                </a:r>
                <a:r>
                  <a:rPr lang="en-US" dirty="0" smtClean="0"/>
                  <a:t>The </a:t>
                </a:r>
                <a:r>
                  <a:rPr lang="en-US" dirty="0"/>
                  <a:t>c-components of a graph </a:t>
                </a:r>
                <a:r>
                  <a:rPr lang="en-US" i="1" dirty="0"/>
                  <a:t>G</a:t>
                </a:r>
                <a:r>
                  <a:rPr lang="en-US" dirty="0"/>
                  <a:t> </a:t>
                </a:r>
                <a:r>
                  <a:rPr lang="en-US" dirty="0" smtClean="0"/>
                  <a:t>correspond to </a:t>
                </a:r>
                <a:r>
                  <a:rPr lang="en-US" dirty="0"/>
                  <a:t>the connected components of its bi-directed </a:t>
                </a:r>
                <a:r>
                  <a:rPr lang="en-US" dirty="0" smtClean="0"/>
                  <a:t>part, i.e</a:t>
                </a:r>
                <a:r>
                  <a:rPr lang="en-US" dirty="0"/>
                  <a:t>., the </a:t>
                </a:r>
                <a:r>
                  <a:rPr lang="en-US" dirty="0" smtClean="0"/>
                  <a:t>graph stemming </a:t>
                </a:r>
                <a:r>
                  <a:rPr lang="en-US" dirty="0"/>
                  <a:t>from </a:t>
                </a:r>
                <a:r>
                  <a:rPr lang="en-US" i="1" dirty="0"/>
                  <a:t>G</a:t>
                </a:r>
                <a:r>
                  <a:rPr lang="en-US" dirty="0"/>
                  <a:t> after the removal </a:t>
                </a:r>
                <a:r>
                  <a:rPr lang="en-US" dirty="0" smtClean="0"/>
                  <a:t>of  all </a:t>
                </a:r>
                <a:r>
                  <a:rPr lang="en-US" dirty="0"/>
                  <a:t>directed </a:t>
                </a:r>
                <a:r>
                  <a:rPr lang="en-US" dirty="0" smtClean="0"/>
                  <a:t>edges.</a:t>
                </a:r>
              </a:p>
              <a:p>
                <a:pPr>
                  <a:buFont typeface="Wingdings" panose="05000000000000000000" pitchFamily="2" charset="2"/>
                  <a:buChar char="§"/>
                </a:pPr>
                <a:r>
                  <a:rPr lang="en-US" dirty="0" smtClean="0"/>
                  <a:t> Likelihood </a:t>
                </a:r>
                <a:r>
                  <a:rPr lang="en-US" dirty="0"/>
                  <a:t>can be decomposed </a:t>
                </a:r>
                <a:r>
                  <a:rPr lang="en-US" dirty="0" smtClean="0"/>
                  <a:t>to the likelihood of the c-components.</a:t>
                </a:r>
              </a:p>
              <a:p>
                <a:pPr>
                  <a:buFont typeface="Wingdings" panose="05000000000000000000" pitchFamily="2" charset="2"/>
                  <a:buChar char="§"/>
                </a:pPr>
                <a14:m>
                  <m:oMath xmlns:m="http://schemas.openxmlformats.org/officeDocument/2006/math">
                    <m:r>
                      <a:rPr lang="en-US" b="0" i="1" dirty="0" smtClean="0">
                        <a:latin typeface="Cambria Math" panose="02040503050406030204" pitchFamily="18" charset="0"/>
                      </a:rPr>
                      <m:t> </m:t>
                    </m:r>
                    <m:r>
                      <a:rPr lang="en-US" b="0" i="1" dirty="0" smtClean="0">
                        <a:latin typeface="Cambria Math" panose="02040503050406030204" pitchFamily="18" charset="0"/>
                      </a:rPr>
                      <m:t>𝑙𝐺</m:t>
                    </m:r>
                    <m:r>
                      <a:rPr lang="en-US" i="1" dirty="0">
                        <a:latin typeface="Cambria Math" panose="02040503050406030204" pitchFamily="18" charset="0"/>
                      </a:rPr>
                      <m:t>(</m:t>
                    </m:r>
                    <m:acc>
                      <m:accPr>
                        <m:chr m:val="̂"/>
                        <m:ctrlPr>
                          <a:rPr lang="en-US" i="1" dirty="0">
                            <a:latin typeface="Cambria Math" panose="02040503050406030204" pitchFamily="18" charset="0"/>
                          </a:rPr>
                        </m:ctrlPr>
                      </m:accPr>
                      <m:e>
                        <m:r>
                          <m:rPr>
                            <m:sty m:val="p"/>
                          </m:rPr>
                          <a:rPr lang="en-US" dirty="0">
                            <a:latin typeface="Cambria Math" panose="02040503050406030204" pitchFamily="18" charset="0"/>
                          </a:rPr>
                          <m:t>Σ</m:t>
                        </m:r>
                      </m:e>
                    </m:acc>
                    <m:r>
                      <a:rPr lang="en-US" i="1" dirty="0">
                        <a:latin typeface="Cambria Math" panose="02040503050406030204" pitchFamily="18" charset="0"/>
                      </a:rPr>
                      <m:t>|</m:t>
                    </m:r>
                    <m:r>
                      <a:rPr lang="en-US" i="1" dirty="0">
                        <a:latin typeface="Cambria Math" panose="02040503050406030204" pitchFamily="18" charset="0"/>
                      </a:rPr>
                      <m:t>𝐺</m:t>
                    </m:r>
                    <m:r>
                      <a:rPr lang="en-US" i="1" dirty="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𝑁</m:t>
                        </m:r>
                      </m:num>
                      <m:den>
                        <m:r>
                          <a:rPr lang="en-US" b="0" i="1" dirty="0" smtClean="0">
                            <a:latin typeface="Cambria Math" panose="02040503050406030204" pitchFamily="18" charset="0"/>
                          </a:rPr>
                          <m:t>2</m:t>
                        </m:r>
                      </m:den>
                    </m:f>
                    <m:nary>
                      <m:naryPr>
                        <m:chr m:val="∑"/>
                        <m:supHide m:val="on"/>
                        <m:ctrlPr>
                          <a:rPr lang="el-GR" i="1" dirty="0" smtClean="0">
                            <a:latin typeface="Cambria Math" panose="02040503050406030204" pitchFamily="18" charset="0"/>
                          </a:rPr>
                        </m:ctrlPr>
                      </m:naryPr>
                      <m:sub>
                        <m:r>
                          <m:rPr>
                            <m:brk m:alnAt="7"/>
                          </m:rPr>
                          <a:rPr lang="en-US" b="0" i="1" baseline="-25000" dirty="0" smtClean="0">
                            <a:latin typeface="Cambria Math" panose="02040503050406030204" pitchFamily="18" charset="0"/>
                          </a:rPr>
                          <m:t>𝑘</m:t>
                        </m:r>
                      </m:sub>
                      <m:sup/>
                      <m:e>
                        <m:r>
                          <a:rPr lang="en-US" b="0" i="1" dirty="0" smtClean="0">
                            <a:latin typeface="Cambria Math" panose="02040503050406030204" pitchFamily="18" charset="0"/>
                          </a:rPr>
                          <m:t>𝑠</m:t>
                        </m:r>
                        <m:r>
                          <a:rPr lang="en-US" b="0" i="1" baseline="-25000" dirty="0" smtClean="0">
                            <a:latin typeface="Cambria Math" panose="02040503050406030204" pitchFamily="18" charset="0"/>
                          </a:rPr>
                          <m:t>𝑘</m:t>
                        </m:r>
                      </m:e>
                    </m:nary>
                  </m:oMath>
                </a14:m>
                <a:endParaRPr lang="en-US" baseline="-25000" dirty="0" smtClean="0"/>
              </a:p>
              <a:p>
                <a:pPr marL="0" indent="0">
                  <a:buNone/>
                </a:pPr>
                <a:endParaRPr lang="en-US" dirty="0" smtClean="0"/>
              </a:p>
              <a:p>
                <a:pPr marL="0" indent="0">
                  <a:buNone/>
                </a:pPr>
                <a:endParaRPr lang="en-US" dirty="0" smtClean="0"/>
              </a:p>
              <a:p>
                <a:pPr>
                  <a:buFont typeface="Wingdings" panose="05000000000000000000" pitchFamily="2" charset="2"/>
                  <a:buChar char="§"/>
                </a:pPr>
                <a:r>
                  <a:rPr lang="en-US" dirty="0"/>
                  <a:t> </a:t>
                </a:r>
                <a:r>
                  <a:rPr lang="en-US" dirty="0" smtClean="0"/>
                  <a:t>𝐺</a:t>
                </a:r>
                <a:r>
                  <a:rPr lang="en-US" baseline="-25000" dirty="0" smtClean="0"/>
                  <a:t>𝐾</a:t>
                </a:r>
                <a:r>
                  <a:rPr lang="en-US" dirty="0" smtClean="0"/>
                  <a:t>: The </a:t>
                </a:r>
                <a:r>
                  <a:rPr lang="en-US" dirty="0"/>
                  <a:t>restriction of </a:t>
                </a:r>
                <a:r>
                  <a:rPr lang="en-US" dirty="0" smtClean="0"/>
                  <a:t>𝐺 on 𝐶</a:t>
                </a:r>
                <a:r>
                  <a:rPr lang="en-US" baseline="-25000" dirty="0" smtClean="0"/>
                  <a:t>𝑘 </a:t>
                </a:r>
                <a:r>
                  <a:rPr lang="en-US" dirty="0" smtClean="0"/>
                  <a:t>∪</a:t>
                </a:r>
                <a:r>
                  <a:rPr lang="en-US" baseline="-25000" dirty="0" smtClean="0"/>
                  <a:t> </a:t>
                </a:r>
                <a:r>
                  <a:rPr lang="en-US" dirty="0" smtClean="0"/>
                  <a:t>𝑃𝑎</a:t>
                </a:r>
                <a:r>
                  <a:rPr lang="en-US" baseline="-25000" dirty="0" smtClean="0"/>
                  <a:t>𝐺</a:t>
                </a:r>
                <a:r>
                  <a:rPr lang="en-US" dirty="0" smtClean="0"/>
                  <a:t>(𝐶</a:t>
                </a:r>
                <a:r>
                  <a:rPr lang="en-US" baseline="-25000" dirty="0" smtClean="0"/>
                  <a:t>𝑘</a:t>
                </a:r>
                <a:r>
                  <a:rPr lang="en-US" dirty="0" smtClean="0"/>
                  <a:t>)</a:t>
                </a:r>
                <a:endParaRPr lang="en-US" baseline="-25000" dirty="0"/>
              </a:p>
            </p:txBody>
          </p:sp>
        </mc:Choice>
        <mc:Fallback xmlns="">
          <p:sp>
            <p:nvSpPr>
              <p:cNvPr id="3" name="Content Placeholder 2"/>
              <p:cNvSpPr>
                <a:spLocks noGrp="1" noRot="1" noChangeAspect="1" noMove="1" noResize="1" noEditPoints="1" noAdjustHandles="1" noChangeArrowheads="1" noChangeShapeType="1" noTextEdit="1"/>
              </p:cNvSpPr>
              <p:nvPr>
                <p:ph idx="4294967295"/>
              </p:nvPr>
            </p:nvSpPr>
            <p:spPr>
              <a:xfrm>
                <a:off x="531628" y="1272105"/>
                <a:ext cx="11121656" cy="4597067"/>
              </a:xfrm>
              <a:blipFill rotWithShape="0">
                <a:blip r:embed="rId3"/>
                <a:stretch>
                  <a:fillRect l="-1315" t="-1459" r="-1370"/>
                </a:stretch>
              </a:blipFill>
            </p:spPr>
            <p:txBody>
              <a:bodyPr/>
              <a:lstStyle/>
              <a:p>
                <a:r>
                  <a:rPr lang="el-GR">
                    <a:noFill/>
                  </a:rPr>
                  <a:t> </a:t>
                </a:r>
              </a:p>
            </p:txBody>
          </p:sp>
        </mc:Fallback>
      </mc:AlternateContent>
      <p:sp>
        <p:nvSpPr>
          <p:cNvPr id="2" name="Title 1"/>
          <p:cNvSpPr>
            <a:spLocks noGrp="1"/>
          </p:cNvSpPr>
          <p:nvPr>
            <p:ph type="title" idx="4294967295"/>
          </p:nvPr>
        </p:nvSpPr>
        <p:spPr>
          <a:xfrm>
            <a:off x="0" y="0"/>
            <a:ext cx="12192000" cy="723014"/>
          </a:xfrm>
        </p:spPr>
        <p:txBody>
          <a:bodyPr>
            <a:normAutofit/>
          </a:bodyPr>
          <a:lstStyle/>
          <a:p>
            <a:pPr algn="ctr"/>
            <a:r>
              <a:rPr lang="en-US" sz="4400" dirty="0" smtClean="0"/>
              <a:t>Scoring MAGs</a:t>
            </a:r>
            <a:endParaRPr lang="el-GR" sz="4400" dirty="0"/>
          </a:p>
        </p:txBody>
      </p:sp>
      <p:pic>
        <p:nvPicPr>
          <p:cNvPr id="4" name="Picture 3"/>
          <p:cNvPicPr>
            <a:picLocks noChangeAspect="1"/>
          </p:cNvPicPr>
          <p:nvPr/>
        </p:nvPicPr>
        <p:blipFill>
          <a:blip r:embed="rId4"/>
          <a:stretch>
            <a:fillRect/>
          </a:stretch>
        </p:blipFill>
        <p:spPr>
          <a:xfrm>
            <a:off x="9729431" y="2890789"/>
            <a:ext cx="2462569" cy="3305761"/>
          </a:xfrm>
          <a:prstGeom prst="rect">
            <a:avLst/>
          </a:prstGeom>
        </p:spPr>
      </p:pic>
      <p:pic>
        <p:nvPicPr>
          <p:cNvPr id="5" name="Picture 4"/>
          <p:cNvPicPr>
            <a:picLocks noChangeAspect="1"/>
          </p:cNvPicPr>
          <p:nvPr/>
        </p:nvPicPr>
        <p:blipFill>
          <a:blip r:embed="rId5"/>
          <a:stretch>
            <a:fillRect/>
          </a:stretch>
        </p:blipFill>
        <p:spPr>
          <a:xfrm>
            <a:off x="7110375" y="1168887"/>
            <a:ext cx="4997399" cy="436281"/>
          </a:xfrm>
          <a:prstGeom prst="rect">
            <a:avLst/>
          </a:prstGeom>
        </p:spPr>
      </p:pic>
      <p:pic>
        <p:nvPicPr>
          <p:cNvPr id="6" name="Picture 5"/>
          <p:cNvPicPr>
            <a:picLocks noChangeAspect="1"/>
          </p:cNvPicPr>
          <p:nvPr/>
        </p:nvPicPr>
        <p:blipFill>
          <a:blip r:embed="rId6"/>
          <a:stretch>
            <a:fillRect/>
          </a:stretch>
        </p:blipFill>
        <p:spPr>
          <a:xfrm>
            <a:off x="4708854" y="3706407"/>
            <a:ext cx="4643484" cy="1351014"/>
          </a:xfrm>
          <a:prstGeom prst="rect">
            <a:avLst/>
          </a:prstGeom>
        </p:spPr>
      </p:pic>
    </p:spTree>
    <p:extLst>
      <p:ext uri="{BB962C8B-B14F-4D97-AF65-F5344CB8AC3E}">
        <p14:creationId xmlns:p14="http://schemas.microsoft.com/office/powerpoint/2010/main" val="37305932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1628" y="1272105"/>
            <a:ext cx="11121656" cy="4597067"/>
          </a:xfrm>
        </p:spPr>
        <p:txBody>
          <a:bodyPr>
            <a:normAutofit lnSpcReduction="10000"/>
          </a:bodyPr>
          <a:lstStyle/>
          <a:p>
            <a:pPr algn="just">
              <a:buFont typeface="Wingdings" panose="05000000000000000000" pitchFamily="2" charset="2"/>
              <a:buChar char="§"/>
            </a:pPr>
            <a:r>
              <a:rPr lang="en-US" dirty="0" smtClean="0"/>
              <a:t> Start from the empty graph.</a:t>
            </a:r>
            <a:endParaRPr lang="en-US" dirty="0"/>
          </a:p>
          <a:p>
            <a:pPr>
              <a:buFont typeface="Wingdings" panose="05000000000000000000" pitchFamily="2" charset="2"/>
              <a:buChar char="§"/>
            </a:pPr>
            <a:r>
              <a:rPr lang="en-US" dirty="0"/>
              <a:t> </a:t>
            </a:r>
            <a:r>
              <a:rPr lang="en-US" dirty="0" smtClean="0"/>
              <a:t>In </a:t>
            </a:r>
            <a:r>
              <a:rPr lang="en-US" dirty="0"/>
              <a:t>each </a:t>
            </a:r>
            <a:r>
              <a:rPr lang="en-US" dirty="0" smtClean="0"/>
              <a:t>iteration, </a:t>
            </a:r>
            <a:r>
              <a:rPr lang="en-US" dirty="0"/>
              <a:t>try all possible </a:t>
            </a:r>
            <a:r>
              <a:rPr lang="en-US" dirty="0" smtClean="0"/>
              <a:t>actions that do </a:t>
            </a:r>
            <a:r>
              <a:rPr lang="en-US" dirty="0"/>
              <a:t>not </a:t>
            </a:r>
            <a:r>
              <a:rPr lang="en-US" dirty="0" smtClean="0"/>
              <a:t>create</a:t>
            </a:r>
            <a:br>
              <a:rPr lang="en-US" dirty="0" smtClean="0"/>
            </a:br>
            <a:r>
              <a:rPr lang="en-US" dirty="0" smtClean="0"/>
              <a:t> (almost</a:t>
            </a:r>
            <a:r>
              <a:rPr lang="en-US" dirty="0"/>
              <a:t>) </a:t>
            </a:r>
            <a:r>
              <a:rPr lang="en-US" dirty="0" smtClean="0"/>
              <a:t>cycles and choose the one that optimizes the BIC</a:t>
            </a:r>
            <a:br>
              <a:rPr lang="en-US" dirty="0" smtClean="0"/>
            </a:br>
            <a:r>
              <a:rPr lang="en-US" dirty="0" smtClean="0"/>
              <a:t>score.</a:t>
            </a:r>
          </a:p>
          <a:p>
            <a:pPr marL="0" indent="0" algn="just">
              <a:buNone/>
            </a:pPr>
            <a:endParaRPr lang="en-US" dirty="0" smtClean="0"/>
          </a:p>
          <a:p>
            <a:pPr marL="0" indent="0" algn="just">
              <a:buNone/>
            </a:pPr>
            <a:endParaRPr lang="en-US" dirty="0" smtClean="0"/>
          </a:p>
          <a:p>
            <a:pPr algn="just">
              <a:buFont typeface="Wingdings" panose="05000000000000000000" pitchFamily="2" charset="2"/>
              <a:buChar char="§"/>
            </a:pPr>
            <a:r>
              <a:rPr lang="en-US" dirty="0" smtClean="0"/>
              <a:t> Re-compute the </a:t>
            </a:r>
            <a:r>
              <a:rPr lang="en-US" dirty="0"/>
              <a:t>score </a:t>
            </a:r>
            <a:r>
              <a:rPr lang="en-US" u="sng" dirty="0"/>
              <a:t>only</a:t>
            </a:r>
            <a:r>
              <a:rPr lang="en-US" dirty="0"/>
              <a:t> for connected components that have </a:t>
            </a:r>
            <a:r>
              <a:rPr lang="en-US" dirty="0" smtClean="0"/>
              <a:t>changed.</a:t>
            </a:r>
          </a:p>
          <a:p>
            <a:pPr lvl="1" algn="just">
              <a:buFont typeface="Wingdings" panose="05000000000000000000" pitchFamily="2" charset="2"/>
              <a:buChar char="§"/>
            </a:pPr>
            <a:r>
              <a:rPr lang="en-US" dirty="0" smtClean="0"/>
              <a:t>Split </a:t>
            </a:r>
            <a:r>
              <a:rPr lang="en-US" dirty="0"/>
              <a:t>connected components when a ↔ edge is removed / becomes </a:t>
            </a:r>
            <a:r>
              <a:rPr lang="en-US" dirty="0" smtClean="0"/>
              <a:t>directed.</a:t>
            </a:r>
          </a:p>
          <a:p>
            <a:pPr lvl="1" algn="just">
              <a:buFont typeface="Wingdings" panose="05000000000000000000" pitchFamily="2" charset="2"/>
              <a:buChar char="§"/>
            </a:pPr>
            <a:r>
              <a:rPr lang="en-US" dirty="0" smtClean="0"/>
              <a:t>Merge </a:t>
            </a:r>
            <a:r>
              <a:rPr lang="en-US" dirty="0"/>
              <a:t>connected components when a ↔ edge is </a:t>
            </a:r>
            <a:r>
              <a:rPr lang="en-US" dirty="0" smtClean="0"/>
              <a:t>added.</a:t>
            </a:r>
          </a:p>
          <a:p>
            <a:pPr algn="just">
              <a:buFont typeface="Wingdings" panose="05000000000000000000" pitchFamily="2" charset="2"/>
              <a:buChar char="§"/>
            </a:pPr>
            <a:r>
              <a:rPr lang="en-US" dirty="0"/>
              <a:t> </a:t>
            </a:r>
            <a:r>
              <a:rPr lang="en-US" dirty="0" smtClean="0"/>
              <a:t>Incrementally re-compute ancestral </a:t>
            </a:r>
            <a:r>
              <a:rPr lang="en-US" dirty="0"/>
              <a:t>relationships when a →, ← edge is added.</a:t>
            </a:r>
          </a:p>
          <a:p>
            <a:pPr algn="just">
              <a:buFont typeface="Wingdings" panose="05000000000000000000" pitchFamily="2" charset="2"/>
              <a:buChar char="§"/>
            </a:pPr>
            <a:endParaRPr lang="en-US" dirty="0" smtClean="0"/>
          </a:p>
          <a:p>
            <a:pPr algn="just">
              <a:buFont typeface="Wingdings" panose="05000000000000000000" pitchFamily="2" charset="2"/>
              <a:buChar char="§"/>
            </a:pPr>
            <a:r>
              <a:rPr lang="en-US" dirty="0"/>
              <a:t> </a:t>
            </a:r>
            <a:r>
              <a:rPr lang="en-US" dirty="0" smtClean="0"/>
              <a:t>This idea constitutes the basis for the Greedy Search MAG (GSMAG) algorithm (Triantafillou et al. 2016).</a:t>
            </a:r>
            <a:endParaRPr lang="en-US" dirty="0"/>
          </a:p>
          <a:p>
            <a:pPr marL="0" indent="0" algn="just">
              <a:buNone/>
            </a:pPr>
            <a:endParaRPr lang="el-GR" dirty="0"/>
          </a:p>
        </p:txBody>
      </p:sp>
      <p:sp>
        <p:nvSpPr>
          <p:cNvPr id="2" name="Title 1"/>
          <p:cNvSpPr>
            <a:spLocks noGrp="1"/>
          </p:cNvSpPr>
          <p:nvPr>
            <p:ph type="title" idx="4294967295"/>
          </p:nvPr>
        </p:nvSpPr>
        <p:spPr>
          <a:xfrm>
            <a:off x="8238" y="0"/>
            <a:ext cx="12192000" cy="723014"/>
          </a:xfrm>
        </p:spPr>
        <p:txBody>
          <a:bodyPr>
            <a:normAutofit/>
          </a:bodyPr>
          <a:lstStyle/>
          <a:p>
            <a:pPr algn="ctr"/>
            <a:r>
              <a:rPr lang="en-US" sz="4400" dirty="0" smtClean="0"/>
              <a:t>Greedy Search</a:t>
            </a:r>
            <a:endParaRPr lang="el-GR" sz="4400" dirty="0"/>
          </a:p>
        </p:txBody>
      </p:sp>
      <p:pic>
        <p:nvPicPr>
          <p:cNvPr id="4" name="Picture 3"/>
          <p:cNvPicPr>
            <a:picLocks noChangeAspect="1"/>
          </p:cNvPicPr>
          <p:nvPr/>
        </p:nvPicPr>
        <p:blipFill>
          <a:blip r:embed="rId3"/>
          <a:stretch>
            <a:fillRect/>
          </a:stretch>
        </p:blipFill>
        <p:spPr>
          <a:xfrm>
            <a:off x="6793801" y="723014"/>
            <a:ext cx="5398199" cy="2742675"/>
          </a:xfrm>
          <a:prstGeom prst="rect">
            <a:avLst/>
          </a:prstGeom>
        </p:spPr>
      </p:pic>
    </p:spTree>
    <p:extLst>
      <p:ext uri="{BB962C8B-B14F-4D97-AF65-F5344CB8AC3E}">
        <p14:creationId xmlns:p14="http://schemas.microsoft.com/office/powerpoint/2010/main" val="6551004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1628" y="1272105"/>
            <a:ext cx="11121656" cy="4597067"/>
          </a:xfrm>
        </p:spPr>
        <p:txBody>
          <a:bodyPr>
            <a:normAutofit/>
          </a:bodyPr>
          <a:lstStyle/>
          <a:p>
            <a:pPr algn="just">
              <a:buFont typeface="Wingdings" panose="05000000000000000000" pitchFamily="2" charset="2"/>
              <a:buChar char="§"/>
            </a:pPr>
            <a:r>
              <a:rPr lang="en-US" dirty="0" smtClean="0"/>
              <a:t> The number of possible MAGs increases very fast as we increase variable size.</a:t>
            </a:r>
          </a:p>
          <a:p>
            <a:pPr algn="just">
              <a:buFont typeface="Wingdings" panose="05000000000000000000" pitchFamily="2" charset="2"/>
              <a:buChar char="§"/>
            </a:pPr>
            <a:r>
              <a:rPr lang="en-US" dirty="0"/>
              <a:t> </a:t>
            </a:r>
            <a:r>
              <a:rPr lang="en-US" dirty="0" smtClean="0"/>
              <a:t>Scoring all possible MAGs becomes intractable.</a:t>
            </a:r>
          </a:p>
          <a:p>
            <a:pPr algn="just">
              <a:buFont typeface="Wingdings" panose="05000000000000000000" pitchFamily="2" charset="2"/>
              <a:buChar char="§"/>
            </a:pPr>
            <a:r>
              <a:rPr lang="en-US" dirty="0"/>
              <a:t> </a:t>
            </a:r>
            <a:r>
              <a:rPr lang="en-US" dirty="0" smtClean="0"/>
              <a:t>Constraining the MAG search space makes the scoring part more tractable.</a:t>
            </a:r>
            <a:endParaRPr lang="en-US" dirty="0"/>
          </a:p>
          <a:p>
            <a:pPr marL="0" indent="0" algn="just">
              <a:buNone/>
            </a:pPr>
            <a:endParaRPr lang="en-US" dirty="0" smtClean="0"/>
          </a:p>
          <a:p>
            <a:pPr algn="just">
              <a:buFont typeface="Wingdings" panose="05000000000000000000" pitchFamily="2" charset="2"/>
              <a:buChar char="§"/>
            </a:pPr>
            <a:r>
              <a:rPr lang="en-US" dirty="0"/>
              <a:t> </a:t>
            </a:r>
            <a:r>
              <a:rPr lang="en-US" dirty="0" smtClean="0"/>
              <a:t>So starting from the empty graph.</a:t>
            </a:r>
          </a:p>
          <a:p>
            <a:pPr algn="just">
              <a:buFont typeface="Wingdings" panose="05000000000000000000" pitchFamily="2" charset="2"/>
              <a:buChar char="§"/>
            </a:pPr>
            <a:r>
              <a:rPr lang="en-US" dirty="0"/>
              <a:t> </a:t>
            </a:r>
            <a:r>
              <a:rPr lang="en-US" u="sng" dirty="0" smtClean="0"/>
              <a:t>First</a:t>
            </a:r>
            <a:r>
              <a:rPr lang="en-US" dirty="0" smtClean="0"/>
              <a:t> use MMPC to constraint the MAG search space to consider only a subset of all possible actions.</a:t>
            </a:r>
            <a:endParaRPr lang="en-US" dirty="0"/>
          </a:p>
          <a:p>
            <a:pPr algn="just">
              <a:buFont typeface="Wingdings" panose="05000000000000000000" pitchFamily="2" charset="2"/>
              <a:buChar char="§"/>
            </a:pPr>
            <a:r>
              <a:rPr lang="en-US" dirty="0"/>
              <a:t> </a:t>
            </a:r>
            <a:r>
              <a:rPr lang="en-US" u="sng" dirty="0" smtClean="0"/>
              <a:t>Then</a:t>
            </a:r>
            <a:r>
              <a:rPr lang="en-US" dirty="0" smtClean="0"/>
              <a:t> in </a:t>
            </a:r>
            <a:r>
              <a:rPr lang="en-US" dirty="0"/>
              <a:t>each </a:t>
            </a:r>
            <a:r>
              <a:rPr lang="en-US" dirty="0" smtClean="0"/>
              <a:t>iteration, </a:t>
            </a:r>
            <a:r>
              <a:rPr lang="en-US" dirty="0"/>
              <a:t>try all possible </a:t>
            </a:r>
            <a:r>
              <a:rPr lang="en-US" dirty="0" smtClean="0"/>
              <a:t>actions </a:t>
            </a:r>
            <a:r>
              <a:rPr lang="en-US" dirty="0" smtClean="0">
                <a:solidFill>
                  <a:srgbClr val="FF0000"/>
                </a:solidFill>
              </a:rPr>
              <a:t>from the set of admissible pairs</a:t>
            </a:r>
            <a:r>
              <a:rPr lang="en-US" dirty="0" smtClean="0"/>
              <a:t> that do </a:t>
            </a:r>
            <a:r>
              <a:rPr lang="en-US" dirty="0"/>
              <a:t>not </a:t>
            </a:r>
            <a:r>
              <a:rPr lang="en-US" dirty="0" smtClean="0"/>
              <a:t>create (almost</a:t>
            </a:r>
            <a:r>
              <a:rPr lang="en-US" dirty="0"/>
              <a:t>) </a:t>
            </a:r>
            <a:r>
              <a:rPr lang="en-US" dirty="0" smtClean="0"/>
              <a:t>cycles and choose the one that optimizes the BIC score.</a:t>
            </a:r>
          </a:p>
          <a:p>
            <a:pPr algn="just">
              <a:buFont typeface="Wingdings" panose="05000000000000000000" pitchFamily="2" charset="2"/>
              <a:buChar char="§"/>
            </a:pPr>
            <a:endParaRPr lang="en-US" dirty="0"/>
          </a:p>
          <a:p>
            <a:pPr algn="just">
              <a:buFont typeface="Wingdings" panose="05000000000000000000" pitchFamily="2" charset="2"/>
              <a:buChar char="§"/>
            </a:pPr>
            <a:r>
              <a:rPr lang="en-US" dirty="0" smtClean="0"/>
              <a:t> Both </a:t>
            </a:r>
            <a:r>
              <a:rPr lang="en-US" dirty="0"/>
              <a:t>M</a:t>
            </a:r>
            <a:r>
              <a:rPr lang="en-US" baseline="30000" dirty="0"/>
              <a:t>3</a:t>
            </a:r>
            <a:r>
              <a:rPr lang="en-US" dirty="0"/>
              <a:t>HC and GSMAG were equipped with a TABU list in an effort to avoid suboptimal solutions (local optima).</a:t>
            </a:r>
          </a:p>
          <a:p>
            <a:pPr algn="just">
              <a:buFont typeface="Wingdings" panose="05000000000000000000" pitchFamily="2" charset="2"/>
              <a:buChar char="§"/>
            </a:pPr>
            <a:endParaRPr lang="en-US" dirty="0" smtClean="0"/>
          </a:p>
          <a:p>
            <a:pPr marL="0" indent="0" algn="just">
              <a:buNone/>
            </a:pPr>
            <a:endParaRPr lang="en-US" dirty="0" smtClean="0"/>
          </a:p>
        </p:txBody>
      </p:sp>
      <p:sp>
        <p:nvSpPr>
          <p:cNvPr id="2" name="Title 1"/>
          <p:cNvSpPr>
            <a:spLocks noGrp="1"/>
          </p:cNvSpPr>
          <p:nvPr>
            <p:ph type="title" idx="4294967295"/>
          </p:nvPr>
        </p:nvSpPr>
        <p:spPr>
          <a:xfrm>
            <a:off x="8238" y="0"/>
            <a:ext cx="12192000" cy="723014"/>
          </a:xfrm>
        </p:spPr>
        <p:txBody>
          <a:bodyPr>
            <a:normAutofit/>
          </a:bodyPr>
          <a:lstStyle/>
          <a:p>
            <a:pPr algn="ctr"/>
            <a:r>
              <a:rPr lang="en-US" sz="4400" dirty="0" smtClean="0"/>
              <a:t>Constrained Greedy Search</a:t>
            </a:r>
            <a:endParaRPr lang="el-GR" sz="4400" dirty="0"/>
          </a:p>
        </p:txBody>
      </p:sp>
    </p:spTree>
    <p:extLst>
      <p:ext uri="{BB962C8B-B14F-4D97-AF65-F5344CB8AC3E}">
        <p14:creationId xmlns:p14="http://schemas.microsoft.com/office/powerpoint/2010/main" val="2745710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1628" y="1272105"/>
            <a:ext cx="11121656" cy="4597067"/>
          </a:xfrm>
        </p:spPr>
        <p:txBody>
          <a:bodyPr>
            <a:noAutofit/>
          </a:bodyPr>
          <a:lstStyle/>
          <a:p>
            <a:pPr>
              <a:buFont typeface="Wingdings" panose="05000000000000000000" pitchFamily="2" charset="2"/>
              <a:buChar char="§"/>
            </a:pPr>
            <a:r>
              <a:rPr lang="en-US" dirty="0" smtClean="0"/>
              <a:t> </a:t>
            </a:r>
            <a:r>
              <a:rPr lang="en-US" u="sng" dirty="0" smtClean="0"/>
              <a:t>Greedy Search MAG (GSMAG)</a:t>
            </a:r>
            <a:r>
              <a:rPr lang="en-US" dirty="0" smtClean="0"/>
              <a:t>: A score-based greedy search algorithm. Essentially the unconstrained greedy search analog of M</a:t>
            </a:r>
            <a:r>
              <a:rPr lang="en-US" baseline="30000" dirty="0" smtClean="0"/>
              <a:t>3</a:t>
            </a:r>
            <a:r>
              <a:rPr lang="en-US" dirty="0" smtClean="0"/>
              <a:t>HC. Starting from an empty graph, in </a:t>
            </a:r>
            <a:r>
              <a:rPr lang="en-US" dirty="0"/>
              <a:t>each iteration, try all possible actions from </a:t>
            </a:r>
            <a:r>
              <a:rPr lang="en-US" dirty="0" smtClean="0"/>
              <a:t>all possible pairs in </a:t>
            </a:r>
            <a:r>
              <a:rPr lang="en-US" i="1" dirty="0" smtClean="0"/>
              <a:t>G</a:t>
            </a:r>
            <a:r>
              <a:rPr lang="en-US" dirty="0" smtClean="0"/>
              <a:t> that </a:t>
            </a:r>
            <a:r>
              <a:rPr lang="en-US" dirty="0"/>
              <a:t>do not create (almost) cycles and choose the one that </a:t>
            </a:r>
            <a:r>
              <a:rPr lang="en-US" dirty="0" smtClean="0"/>
              <a:t>optimizes the </a:t>
            </a:r>
            <a:r>
              <a:rPr lang="en-US" dirty="0"/>
              <a:t>BIC score.</a:t>
            </a:r>
          </a:p>
          <a:p>
            <a:pPr>
              <a:buFont typeface="Wingdings" panose="05000000000000000000" pitchFamily="2" charset="2"/>
              <a:buChar char="§"/>
            </a:pPr>
            <a:endParaRPr lang="en-US" dirty="0" smtClean="0"/>
          </a:p>
          <a:p>
            <a:pPr>
              <a:buFont typeface="Wingdings" panose="05000000000000000000" pitchFamily="2" charset="2"/>
              <a:buChar char="§"/>
            </a:pPr>
            <a:r>
              <a:rPr lang="en-US" dirty="0"/>
              <a:t> </a:t>
            </a:r>
            <a:r>
              <a:rPr lang="en-US" u="sng" dirty="0" smtClean="0"/>
              <a:t>FCI</a:t>
            </a:r>
            <a:r>
              <a:rPr lang="en-US" dirty="0" smtClean="0"/>
              <a:t>: </a:t>
            </a:r>
            <a:r>
              <a:rPr lang="en-US" dirty="0"/>
              <a:t>FCI </a:t>
            </a:r>
            <a:r>
              <a:rPr lang="en-US" dirty="0" smtClean="0"/>
              <a:t>is </a:t>
            </a:r>
            <a:r>
              <a:rPr lang="en-US" dirty="0"/>
              <a:t>the </a:t>
            </a:r>
            <a:r>
              <a:rPr lang="en-US" dirty="0" smtClean="0"/>
              <a:t>prototypical </a:t>
            </a:r>
            <a:r>
              <a:rPr lang="en-US" dirty="0"/>
              <a:t>asymptotically </a:t>
            </a:r>
            <a:r>
              <a:rPr lang="en-US" dirty="0" smtClean="0"/>
              <a:t>correct constraint-based </a:t>
            </a:r>
            <a:r>
              <a:rPr lang="en-US" dirty="0"/>
              <a:t>algorithm that identifies the PAG </a:t>
            </a:r>
            <a:r>
              <a:rPr lang="en-US" dirty="0" smtClean="0"/>
              <a:t>consistent with </a:t>
            </a:r>
            <a:r>
              <a:rPr lang="en-US" dirty="0"/>
              <a:t>a data set. The algorithms work in two </a:t>
            </a:r>
            <a:r>
              <a:rPr lang="en-US" dirty="0" smtClean="0"/>
              <a:t>stages.</a:t>
            </a:r>
          </a:p>
          <a:p>
            <a:pPr lvl="1">
              <a:buFont typeface="Wingdings" panose="05000000000000000000" pitchFamily="2" charset="2"/>
              <a:buChar char="§"/>
            </a:pPr>
            <a:r>
              <a:rPr lang="en-US" u="sng" dirty="0"/>
              <a:t>S</a:t>
            </a:r>
            <a:r>
              <a:rPr lang="en-US" u="sng" dirty="0" smtClean="0"/>
              <a:t>keleton </a:t>
            </a:r>
            <a:r>
              <a:rPr lang="en-US" u="sng" dirty="0"/>
              <a:t>identification stage</a:t>
            </a:r>
            <a:r>
              <a:rPr lang="en-US" dirty="0"/>
              <a:t>: </a:t>
            </a:r>
            <a:r>
              <a:rPr lang="en-US" dirty="0" smtClean="0"/>
              <a:t>Starting from </a:t>
            </a:r>
            <a:r>
              <a:rPr lang="en-US" dirty="0"/>
              <a:t>the full graph, the algorithm tries to identify a </a:t>
            </a:r>
            <a:r>
              <a:rPr lang="en-US" dirty="0" smtClean="0"/>
              <a:t>conditional independence for </a:t>
            </a:r>
            <a:r>
              <a:rPr lang="en-US" dirty="0"/>
              <a:t>each pair of </a:t>
            </a:r>
            <a:r>
              <a:rPr lang="en-US" dirty="0" smtClean="0"/>
              <a:t>variables.</a:t>
            </a:r>
          </a:p>
          <a:p>
            <a:pPr lvl="1">
              <a:buFont typeface="Wingdings" panose="05000000000000000000" pitchFamily="2" charset="2"/>
              <a:buChar char="§"/>
            </a:pPr>
            <a:r>
              <a:rPr lang="en-US" u="sng" dirty="0" smtClean="0"/>
              <a:t>Orientation stage</a:t>
            </a:r>
            <a:r>
              <a:rPr lang="en-US" dirty="0"/>
              <a:t>:</a:t>
            </a:r>
            <a:r>
              <a:rPr lang="en-US" dirty="0" smtClean="0"/>
              <a:t> Here </a:t>
            </a:r>
            <a:r>
              <a:rPr lang="en-US" dirty="0"/>
              <a:t>the cached conditioning sets </a:t>
            </a:r>
            <a:r>
              <a:rPr lang="en-US" dirty="0" smtClean="0"/>
              <a:t>from the first stage are employed to orient the edges.</a:t>
            </a:r>
          </a:p>
          <a:p>
            <a:pPr>
              <a:buFont typeface="Wingdings" panose="05000000000000000000" pitchFamily="2" charset="2"/>
              <a:buChar char="§"/>
            </a:pPr>
            <a:endParaRPr lang="en-US" dirty="0" smtClean="0"/>
          </a:p>
          <a:p>
            <a:pPr>
              <a:buFont typeface="Wingdings" panose="05000000000000000000" pitchFamily="2" charset="2"/>
              <a:buChar char="§"/>
            </a:pPr>
            <a:r>
              <a:rPr lang="en-US" dirty="0" smtClean="0"/>
              <a:t> </a:t>
            </a:r>
            <a:r>
              <a:rPr lang="en-US" u="sng" dirty="0" smtClean="0"/>
              <a:t>Conservative FCI</a:t>
            </a:r>
            <a:r>
              <a:rPr lang="en-US" dirty="0" smtClean="0"/>
              <a:t>: A modified FCI performing additional conditional independence </a:t>
            </a:r>
            <a:r>
              <a:rPr lang="en-US" dirty="0"/>
              <a:t>tests during the orientation </a:t>
            </a:r>
            <a:r>
              <a:rPr lang="en-US" dirty="0" smtClean="0"/>
              <a:t>stage, resulting in less but more robust orientations, consistent with </a:t>
            </a:r>
            <a:r>
              <a:rPr lang="en-US" dirty="0"/>
              <a:t>multiple conditional </a:t>
            </a:r>
            <a:r>
              <a:rPr lang="en-US" dirty="0" smtClean="0"/>
              <a:t>independencies</a:t>
            </a:r>
            <a:r>
              <a:rPr lang="en-US" dirty="0"/>
              <a:t>.</a:t>
            </a:r>
          </a:p>
          <a:p>
            <a:pPr>
              <a:buFont typeface="Wingdings" panose="05000000000000000000" pitchFamily="2" charset="2"/>
              <a:buChar char="§"/>
            </a:pPr>
            <a:endParaRPr lang="en-US" dirty="0" smtClean="0"/>
          </a:p>
          <a:p>
            <a:pPr>
              <a:buFont typeface="Wingdings" panose="05000000000000000000" pitchFamily="2" charset="2"/>
              <a:buChar char="§"/>
            </a:pPr>
            <a:endParaRPr lang="en-US" dirty="0"/>
          </a:p>
          <a:p>
            <a:pPr>
              <a:buFont typeface="Wingdings" panose="05000000000000000000" pitchFamily="2" charset="2"/>
              <a:buChar char="§"/>
            </a:pPr>
            <a:endParaRPr lang="en-US" dirty="0"/>
          </a:p>
        </p:txBody>
      </p:sp>
      <p:sp>
        <p:nvSpPr>
          <p:cNvPr id="2" name="Title 1"/>
          <p:cNvSpPr>
            <a:spLocks noGrp="1"/>
          </p:cNvSpPr>
          <p:nvPr>
            <p:ph type="title" idx="4294967295"/>
          </p:nvPr>
        </p:nvSpPr>
        <p:spPr>
          <a:xfrm>
            <a:off x="0" y="0"/>
            <a:ext cx="12192000" cy="723014"/>
          </a:xfrm>
        </p:spPr>
        <p:txBody>
          <a:bodyPr>
            <a:normAutofit/>
          </a:bodyPr>
          <a:lstStyle/>
          <a:p>
            <a:pPr algn="ctr"/>
            <a:r>
              <a:rPr lang="en-US" sz="4400" dirty="0" smtClean="0"/>
              <a:t>Competitors</a:t>
            </a:r>
            <a:endParaRPr lang="el-GR" sz="4400" dirty="0"/>
          </a:p>
        </p:txBody>
      </p:sp>
    </p:spTree>
    <p:extLst>
      <p:ext uri="{BB962C8B-B14F-4D97-AF65-F5344CB8AC3E}">
        <p14:creationId xmlns:p14="http://schemas.microsoft.com/office/powerpoint/2010/main" val="10672013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1628" y="1272105"/>
            <a:ext cx="11121656" cy="4597067"/>
          </a:xfrm>
        </p:spPr>
        <p:txBody>
          <a:bodyPr>
            <a:noAutofit/>
          </a:bodyPr>
          <a:lstStyle/>
          <a:p>
            <a:pPr>
              <a:buFont typeface="Wingdings" panose="05000000000000000000" pitchFamily="2" charset="2"/>
              <a:buChar char="§"/>
            </a:pPr>
            <a:r>
              <a:rPr lang="en-US" dirty="0" smtClean="0"/>
              <a:t> Other competitors: FCI+, RFCI, etc.</a:t>
            </a:r>
          </a:p>
          <a:p>
            <a:pPr>
              <a:buFont typeface="Wingdings" panose="05000000000000000000" pitchFamily="2" charset="2"/>
              <a:buChar char="§"/>
            </a:pPr>
            <a:endParaRPr lang="en-US" dirty="0"/>
          </a:p>
          <a:p>
            <a:pPr>
              <a:buFont typeface="Wingdings" panose="05000000000000000000" pitchFamily="2" charset="2"/>
              <a:buChar char="§"/>
            </a:pPr>
            <a:r>
              <a:rPr lang="en-US" dirty="0"/>
              <a:t> </a:t>
            </a:r>
            <a:r>
              <a:rPr lang="en-US" dirty="0" smtClean="0"/>
              <a:t>Possible state-of-the-art competitors: GFCI</a:t>
            </a:r>
          </a:p>
          <a:p>
            <a:pPr>
              <a:buFont typeface="Wingdings" panose="05000000000000000000" pitchFamily="2" charset="2"/>
              <a:buChar char="§"/>
            </a:pPr>
            <a:endParaRPr lang="en-US" dirty="0"/>
          </a:p>
          <a:p>
            <a:pPr>
              <a:buFont typeface="Wingdings" panose="05000000000000000000" pitchFamily="2" charset="2"/>
              <a:buChar char="§"/>
            </a:pPr>
            <a:r>
              <a:rPr lang="en-US" dirty="0" smtClean="0"/>
              <a:t> </a:t>
            </a:r>
            <a:r>
              <a:rPr lang="en-US" u="sng" dirty="0" smtClean="0"/>
              <a:t>Greedy FCI</a:t>
            </a:r>
            <a:r>
              <a:rPr lang="en-US" dirty="0" smtClean="0"/>
              <a:t>: GFCI </a:t>
            </a:r>
            <a:r>
              <a:rPr lang="en-US" dirty="0"/>
              <a:t>is a combination of </a:t>
            </a:r>
            <a:r>
              <a:rPr lang="en-US" dirty="0" smtClean="0"/>
              <a:t>the Fast GES (FGES </a:t>
            </a:r>
            <a:r>
              <a:rPr lang="en-US" dirty="0"/>
              <a:t>[CCD-FGES, 2016</a:t>
            </a:r>
            <a:r>
              <a:rPr lang="en-US" dirty="0" smtClean="0"/>
              <a:t>]) </a:t>
            </a:r>
            <a:r>
              <a:rPr lang="en-US" dirty="0"/>
              <a:t>algorithm and the FCI algorithm [</a:t>
            </a:r>
            <a:r>
              <a:rPr lang="en-US" dirty="0" err="1"/>
              <a:t>Spirtes</a:t>
            </a:r>
            <a:r>
              <a:rPr lang="en-US" dirty="0"/>
              <a:t>, 1993] that improves upon the accuracy and efficiency of FCI.</a:t>
            </a:r>
          </a:p>
          <a:p>
            <a:pPr>
              <a:buFont typeface="Wingdings" panose="05000000000000000000" pitchFamily="2" charset="2"/>
              <a:buChar char="§"/>
            </a:pPr>
            <a:endParaRPr lang="en-US" dirty="0" smtClean="0"/>
          </a:p>
          <a:p>
            <a:pPr>
              <a:buFont typeface="Wingdings" panose="05000000000000000000" pitchFamily="2" charset="2"/>
              <a:buChar char="§"/>
            </a:pPr>
            <a:endParaRPr lang="en-US" dirty="0"/>
          </a:p>
          <a:p>
            <a:pPr>
              <a:buFont typeface="Wingdings" panose="05000000000000000000" pitchFamily="2" charset="2"/>
              <a:buChar char="§"/>
            </a:pPr>
            <a:endParaRPr lang="en-US" dirty="0"/>
          </a:p>
        </p:txBody>
      </p:sp>
      <p:sp>
        <p:nvSpPr>
          <p:cNvPr id="2" name="Title 1"/>
          <p:cNvSpPr>
            <a:spLocks noGrp="1"/>
          </p:cNvSpPr>
          <p:nvPr>
            <p:ph type="title" idx="4294967295"/>
          </p:nvPr>
        </p:nvSpPr>
        <p:spPr>
          <a:xfrm>
            <a:off x="0" y="0"/>
            <a:ext cx="12192000" cy="723014"/>
          </a:xfrm>
        </p:spPr>
        <p:txBody>
          <a:bodyPr>
            <a:normAutofit/>
          </a:bodyPr>
          <a:lstStyle/>
          <a:p>
            <a:pPr algn="ctr"/>
            <a:r>
              <a:rPr lang="en-US" sz="4400" dirty="0" smtClean="0"/>
              <a:t>Competitors</a:t>
            </a:r>
            <a:endParaRPr lang="el-GR" sz="4400" dirty="0"/>
          </a:p>
        </p:txBody>
      </p:sp>
    </p:spTree>
    <p:extLst>
      <p:ext uri="{BB962C8B-B14F-4D97-AF65-F5344CB8AC3E}">
        <p14:creationId xmlns:p14="http://schemas.microsoft.com/office/powerpoint/2010/main" val="5785756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1628" y="1272105"/>
            <a:ext cx="11121656" cy="4597067"/>
          </a:xfrm>
        </p:spPr>
        <p:txBody>
          <a:bodyPr>
            <a:noAutofit/>
          </a:bodyPr>
          <a:lstStyle/>
          <a:p>
            <a:pPr marL="0" indent="0">
              <a:buNone/>
            </a:pPr>
            <a:r>
              <a:rPr lang="en-US" u="sng" dirty="0"/>
              <a:t>2 hyper-parameters to specify</a:t>
            </a:r>
          </a:p>
          <a:p>
            <a:pPr>
              <a:buFont typeface="Wingdings" panose="05000000000000000000" pitchFamily="2" charset="2"/>
              <a:buChar char="§"/>
            </a:pPr>
            <a:r>
              <a:rPr lang="en-US" dirty="0"/>
              <a:t> Significance Threshold </a:t>
            </a:r>
            <a:r>
              <a:rPr lang="el-GR" i="1" dirty="0"/>
              <a:t>α</a:t>
            </a:r>
            <a:r>
              <a:rPr lang="en-US" dirty="0"/>
              <a:t>: 0.</a:t>
            </a:r>
            <a:r>
              <a:rPr lang="el-GR" dirty="0"/>
              <a:t>0</a:t>
            </a:r>
            <a:r>
              <a:rPr lang="en-US" dirty="0"/>
              <a:t>5 for sample sizes [100, 1000], 0.</a:t>
            </a:r>
            <a:r>
              <a:rPr lang="el-GR" dirty="0"/>
              <a:t>0</a:t>
            </a:r>
            <a:r>
              <a:rPr lang="en-US" dirty="0"/>
              <a:t>5x10</a:t>
            </a:r>
            <a:r>
              <a:rPr lang="en-US" baseline="30000" dirty="0"/>
              <a:t>-2</a:t>
            </a:r>
            <a:r>
              <a:rPr lang="en-US" baseline="-25000" dirty="0"/>
              <a:t> </a:t>
            </a:r>
            <a:r>
              <a:rPr lang="en-US" dirty="0"/>
              <a:t>for sample size 10000 and 0.</a:t>
            </a:r>
            <a:r>
              <a:rPr lang="el-GR" dirty="0"/>
              <a:t>0</a:t>
            </a:r>
            <a:r>
              <a:rPr lang="en-US" dirty="0"/>
              <a:t>5x10</a:t>
            </a:r>
            <a:r>
              <a:rPr lang="en-US" baseline="30000" dirty="0"/>
              <a:t>-4</a:t>
            </a:r>
            <a:r>
              <a:rPr lang="en-US" baseline="-25000" dirty="0"/>
              <a:t> </a:t>
            </a:r>
            <a:r>
              <a:rPr lang="en-US" dirty="0"/>
              <a:t>for sample size 100000.</a:t>
            </a:r>
          </a:p>
          <a:p>
            <a:pPr>
              <a:buFont typeface="Wingdings" panose="05000000000000000000" pitchFamily="2" charset="2"/>
              <a:buChar char="§"/>
            </a:pPr>
            <a:r>
              <a:rPr lang="en-US" dirty="0"/>
              <a:t> Maximum Conditioning Set: </a:t>
            </a:r>
            <a:r>
              <a:rPr lang="en-US" dirty="0" smtClean="0"/>
              <a:t>10</a:t>
            </a:r>
            <a:endParaRPr lang="en-US" u="sng" dirty="0" smtClean="0"/>
          </a:p>
          <a:p>
            <a:pPr marL="0" indent="0">
              <a:buNone/>
            </a:pPr>
            <a:endParaRPr lang="en-US" u="sng" dirty="0"/>
          </a:p>
          <a:p>
            <a:pPr marL="0" indent="0">
              <a:buNone/>
            </a:pPr>
            <a:r>
              <a:rPr lang="en-US" u="sng" dirty="0" smtClean="0"/>
              <a:t>6 different (overlapping but complementary) performance metrics</a:t>
            </a:r>
          </a:p>
          <a:p>
            <a:pPr marL="578358" lvl="1" indent="-285750">
              <a:buFont typeface="Wingdings" panose="05000000000000000000" pitchFamily="2" charset="2"/>
              <a:buChar char="§"/>
            </a:pPr>
            <a:r>
              <a:rPr lang="en-US" dirty="0" smtClean="0"/>
              <a:t>Structural Hamming Distance (</a:t>
            </a:r>
            <a:r>
              <a:rPr lang="en-US" dirty="0" err="1" smtClean="0"/>
              <a:t>Tsamardinos</a:t>
            </a:r>
            <a:r>
              <a:rPr lang="en-US" dirty="0" smtClean="0"/>
              <a:t> et al. 2006)</a:t>
            </a:r>
          </a:p>
          <a:p>
            <a:pPr marL="578358" lvl="1" indent="-285750">
              <a:buFont typeface="Wingdings" panose="05000000000000000000" pitchFamily="2" charset="2"/>
              <a:buChar char="§"/>
            </a:pPr>
            <a:r>
              <a:rPr lang="en-US" dirty="0" smtClean="0"/>
              <a:t>Running Time</a:t>
            </a:r>
          </a:p>
          <a:p>
            <a:pPr marL="578358" lvl="1" indent="-285750">
              <a:buFont typeface="Wingdings" panose="05000000000000000000" pitchFamily="2" charset="2"/>
              <a:buChar char="§"/>
            </a:pPr>
            <a:r>
              <a:rPr lang="en-US" dirty="0" smtClean="0"/>
              <a:t>Precision-Recall (Tillman et al. 2011)</a:t>
            </a:r>
          </a:p>
          <a:p>
            <a:pPr marL="578358" lvl="1" indent="-285750">
              <a:buFont typeface="Wingdings" panose="05000000000000000000" pitchFamily="2" charset="2"/>
              <a:buChar char="§"/>
            </a:pPr>
            <a:r>
              <a:rPr lang="en-US" dirty="0" smtClean="0"/>
              <a:t># different (undirected) edges</a:t>
            </a:r>
          </a:p>
          <a:p>
            <a:pPr marL="578358" lvl="1" indent="-285750">
              <a:buFont typeface="Wingdings" panose="05000000000000000000" pitchFamily="2" charset="2"/>
              <a:buChar char="§"/>
            </a:pPr>
            <a:r>
              <a:rPr lang="en-US" dirty="0" smtClean="0"/>
              <a:t># different endpoints (between the output PAG and the true PAG)</a:t>
            </a:r>
            <a:r>
              <a:rPr lang="en-US" dirty="0"/>
              <a:t/>
            </a:r>
            <a:br>
              <a:rPr lang="en-US" dirty="0"/>
            </a:br>
            <a:endParaRPr lang="en-US" dirty="0"/>
          </a:p>
        </p:txBody>
      </p:sp>
      <p:sp>
        <p:nvSpPr>
          <p:cNvPr id="2" name="Title 1"/>
          <p:cNvSpPr>
            <a:spLocks noGrp="1"/>
          </p:cNvSpPr>
          <p:nvPr>
            <p:ph type="title" idx="4294967295"/>
          </p:nvPr>
        </p:nvSpPr>
        <p:spPr>
          <a:xfrm>
            <a:off x="0" y="0"/>
            <a:ext cx="12192000" cy="723014"/>
          </a:xfrm>
        </p:spPr>
        <p:txBody>
          <a:bodyPr>
            <a:normAutofit/>
          </a:bodyPr>
          <a:lstStyle/>
          <a:p>
            <a:pPr algn="ctr"/>
            <a:r>
              <a:rPr lang="en-US" sz="4400" dirty="0" smtClean="0"/>
              <a:t>Experimentation</a:t>
            </a:r>
            <a:endParaRPr lang="el-GR" sz="4400" dirty="0"/>
          </a:p>
        </p:txBody>
      </p:sp>
    </p:spTree>
    <p:extLst>
      <p:ext uri="{BB962C8B-B14F-4D97-AF65-F5344CB8AC3E}">
        <p14:creationId xmlns:p14="http://schemas.microsoft.com/office/powerpoint/2010/main" val="26399728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1628" y="1272105"/>
            <a:ext cx="11121656" cy="4597067"/>
          </a:xfrm>
        </p:spPr>
        <p:txBody>
          <a:bodyPr>
            <a:noAutofit/>
          </a:bodyPr>
          <a:lstStyle/>
          <a:p>
            <a:pPr marL="0" indent="0">
              <a:buNone/>
            </a:pPr>
            <a:r>
              <a:rPr lang="en-US" dirty="0" smtClean="0">
                <a:solidFill>
                  <a:srgbClr val="FF0000"/>
                </a:solidFill>
              </a:rPr>
              <a:t>1.    </a:t>
            </a:r>
            <a:r>
              <a:rPr lang="en-US" u="sng" dirty="0" smtClean="0"/>
              <a:t>Comparison of M</a:t>
            </a:r>
            <a:r>
              <a:rPr lang="en-US" u="sng" baseline="30000" dirty="0" smtClean="0"/>
              <a:t>3</a:t>
            </a:r>
            <a:r>
              <a:rPr lang="en-US" u="sng" dirty="0" smtClean="0"/>
              <a:t>HC with GSMAG on randomly generated DAGs</a:t>
            </a:r>
            <a:endParaRPr lang="en-US" dirty="0" smtClean="0"/>
          </a:p>
          <a:p>
            <a:pPr>
              <a:buFont typeface="Wingdings" panose="05000000000000000000" pitchFamily="2" charset="2"/>
              <a:buChar char="§"/>
            </a:pPr>
            <a:r>
              <a:rPr lang="en-US" dirty="0"/>
              <a:t> 50 </a:t>
            </a:r>
            <a:r>
              <a:rPr lang="en-US" dirty="0" smtClean="0"/>
              <a:t>randomly generated </a:t>
            </a:r>
            <a:r>
              <a:rPr lang="en-US" dirty="0"/>
              <a:t>DAGs for all combinations </a:t>
            </a:r>
            <a:r>
              <a:rPr lang="en-US" dirty="0" smtClean="0"/>
              <a:t>below:</a:t>
            </a:r>
            <a:endParaRPr lang="en-US" dirty="0"/>
          </a:p>
          <a:p>
            <a:pPr lvl="1">
              <a:buFont typeface="Wingdings" panose="05000000000000000000" pitchFamily="2" charset="2"/>
              <a:buChar char="§"/>
            </a:pPr>
            <a:r>
              <a:rPr lang="en-US" dirty="0"/>
              <a:t>Variable size [10, 20, 50, 70</a:t>
            </a:r>
            <a:r>
              <a:rPr lang="en-US" dirty="0" smtClean="0"/>
              <a:t>].</a:t>
            </a:r>
            <a:endParaRPr lang="en-US" dirty="0"/>
          </a:p>
          <a:p>
            <a:pPr lvl="1">
              <a:buFont typeface="Wingdings" panose="05000000000000000000" pitchFamily="2" charset="2"/>
              <a:buChar char="§"/>
            </a:pPr>
            <a:r>
              <a:rPr lang="en-US" dirty="0"/>
              <a:t>Maximum number of parents [3, 5] (uniformly distributed</a:t>
            </a:r>
            <a:r>
              <a:rPr lang="en-US" dirty="0" smtClean="0"/>
              <a:t>).</a:t>
            </a:r>
            <a:endParaRPr lang="en-US" dirty="0"/>
          </a:p>
          <a:p>
            <a:pPr>
              <a:buFont typeface="Wingdings" panose="05000000000000000000" pitchFamily="2" charset="2"/>
              <a:buChar char="§"/>
            </a:pPr>
            <a:r>
              <a:rPr lang="en-US" dirty="0"/>
              <a:t> Sample sizes [100, 1000, 10000, 100000</a:t>
            </a:r>
            <a:r>
              <a:rPr lang="en-US" dirty="0" smtClean="0"/>
              <a:t>].</a:t>
            </a:r>
            <a:endParaRPr lang="en-US" dirty="0"/>
          </a:p>
          <a:p>
            <a:pPr>
              <a:buFont typeface="Wingdings" panose="05000000000000000000" pitchFamily="2" charset="2"/>
              <a:buChar char="§"/>
            </a:pPr>
            <a:r>
              <a:rPr lang="en-US" dirty="0"/>
              <a:t> </a:t>
            </a:r>
            <a:r>
              <a:rPr lang="en-US" dirty="0" smtClean="0"/>
              <a:t># Latent variables [10%] of the variable size.</a:t>
            </a:r>
          </a:p>
        </p:txBody>
      </p:sp>
      <p:sp>
        <p:nvSpPr>
          <p:cNvPr id="2" name="Title 1"/>
          <p:cNvSpPr>
            <a:spLocks noGrp="1"/>
          </p:cNvSpPr>
          <p:nvPr>
            <p:ph type="title" idx="4294967295"/>
          </p:nvPr>
        </p:nvSpPr>
        <p:spPr>
          <a:xfrm>
            <a:off x="0" y="0"/>
            <a:ext cx="12192000" cy="723014"/>
          </a:xfrm>
        </p:spPr>
        <p:txBody>
          <a:bodyPr>
            <a:normAutofit/>
          </a:bodyPr>
          <a:lstStyle/>
          <a:p>
            <a:pPr algn="ctr"/>
            <a:r>
              <a:rPr lang="en-US" sz="4400" dirty="0" smtClean="0"/>
              <a:t>Comparison of M</a:t>
            </a:r>
            <a:r>
              <a:rPr lang="en-US" sz="4400" baseline="30000" dirty="0" smtClean="0"/>
              <a:t>3</a:t>
            </a:r>
            <a:r>
              <a:rPr lang="en-US" sz="4400" dirty="0" smtClean="0"/>
              <a:t>HC with GSMAG</a:t>
            </a:r>
            <a:endParaRPr lang="en-US" sz="4400" dirty="0"/>
          </a:p>
        </p:txBody>
      </p:sp>
    </p:spTree>
    <p:extLst>
      <p:ext uri="{BB962C8B-B14F-4D97-AF65-F5344CB8AC3E}">
        <p14:creationId xmlns:p14="http://schemas.microsoft.com/office/powerpoint/2010/main" val="20251505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1628" y="1272105"/>
            <a:ext cx="11121656" cy="4597067"/>
          </a:xfrm>
        </p:spPr>
        <p:txBody>
          <a:bodyPr>
            <a:normAutofit/>
          </a:bodyPr>
          <a:lstStyle/>
          <a:p>
            <a:pPr algn="just">
              <a:buFont typeface="Wingdings" panose="05000000000000000000" pitchFamily="2" charset="2"/>
              <a:buChar char="§"/>
            </a:pPr>
            <a:r>
              <a:rPr lang="en-US" dirty="0" smtClean="0"/>
              <a:t> We </a:t>
            </a:r>
            <a:r>
              <a:rPr lang="en-US" dirty="0"/>
              <a:t>consider the problem of causal structure learning in the presence of latent </a:t>
            </a:r>
            <a:r>
              <a:rPr lang="en-US" dirty="0" smtClean="0"/>
              <a:t>confounders.</a:t>
            </a:r>
          </a:p>
          <a:p>
            <a:pPr algn="just">
              <a:buFont typeface="Wingdings" panose="05000000000000000000" pitchFamily="2" charset="2"/>
              <a:buChar char="§"/>
            </a:pPr>
            <a:endParaRPr lang="en-US" dirty="0" smtClean="0"/>
          </a:p>
          <a:p>
            <a:pPr algn="just">
              <a:buFont typeface="Wingdings" panose="05000000000000000000" pitchFamily="2" charset="2"/>
              <a:buChar char="§"/>
            </a:pPr>
            <a:r>
              <a:rPr lang="en-US" dirty="0" smtClean="0"/>
              <a:t> We present the Max-Min Hill-Climbing for MAGs (M</a:t>
            </a:r>
            <a:r>
              <a:rPr lang="en-US" baseline="30000" dirty="0" smtClean="0"/>
              <a:t>3</a:t>
            </a:r>
            <a:r>
              <a:rPr lang="en-US" dirty="0" smtClean="0"/>
              <a:t>HC) algorithm, an extension of the MMHC method able to deal with latent confounders in continuous variables.</a:t>
            </a:r>
          </a:p>
          <a:p>
            <a:pPr marL="0" indent="0" algn="just">
              <a:buNone/>
            </a:pPr>
            <a:endParaRPr lang="en-US" dirty="0" smtClean="0"/>
          </a:p>
          <a:p>
            <a:pPr algn="just">
              <a:buFont typeface="Wingdings" panose="05000000000000000000" pitchFamily="2" charset="2"/>
              <a:buChar char="§"/>
            </a:pPr>
            <a:r>
              <a:rPr lang="en-US" dirty="0"/>
              <a:t> </a:t>
            </a:r>
            <a:r>
              <a:rPr lang="en-US" dirty="0" smtClean="0"/>
              <a:t>We compare with GSMAG, a greedy-search algorithm for MAGs, and (c)FCI, a prototypical constraint-based algorithm for MAGs.</a:t>
            </a:r>
          </a:p>
        </p:txBody>
      </p:sp>
      <p:sp>
        <p:nvSpPr>
          <p:cNvPr id="2" name="Title 1"/>
          <p:cNvSpPr>
            <a:spLocks noGrp="1"/>
          </p:cNvSpPr>
          <p:nvPr>
            <p:ph type="title" idx="4294967295"/>
          </p:nvPr>
        </p:nvSpPr>
        <p:spPr>
          <a:xfrm>
            <a:off x="0" y="0"/>
            <a:ext cx="12192000" cy="723014"/>
          </a:xfrm>
        </p:spPr>
        <p:txBody>
          <a:bodyPr>
            <a:normAutofit/>
          </a:bodyPr>
          <a:lstStyle/>
          <a:p>
            <a:pPr algn="ctr"/>
            <a:r>
              <a:rPr lang="en-US" sz="4400" dirty="0" smtClean="0"/>
              <a:t>Outline</a:t>
            </a:r>
            <a:endParaRPr lang="el-GR" sz="4400" dirty="0"/>
          </a:p>
        </p:txBody>
      </p:sp>
    </p:spTree>
    <p:extLst>
      <p:ext uri="{BB962C8B-B14F-4D97-AF65-F5344CB8AC3E}">
        <p14:creationId xmlns:p14="http://schemas.microsoft.com/office/powerpoint/2010/main" val="2450093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1628" y="1272105"/>
            <a:ext cx="11121656" cy="4597067"/>
          </a:xfrm>
        </p:spPr>
        <p:txBody>
          <a:bodyPr>
            <a:normAutofit/>
          </a:bodyPr>
          <a:lstStyle/>
          <a:p>
            <a:pPr algn="just">
              <a:buFont typeface="Wingdings" panose="05000000000000000000" pitchFamily="2" charset="2"/>
              <a:buChar char="§"/>
            </a:pPr>
            <a:r>
              <a:rPr lang="en-US" dirty="0" smtClean="0"/>
              <a:t> M</a:t>
            </a:r>
            <a:r>
              <a:rPr lang="en-US" baseline="30000" dirty="0" smtClean="0"/>
              <a:t>3</a:t>
            </a:r>
            <a:r>
              <a:rPr lang="en-US" dirty="0" smtClean="0"/>
              <a:t>HC </a:t>
            </a:r>
            <a:r>
              <a:rPr lang="en-US" dirty="0"/>
              <a:t>outperforms, often in a statistically </a:t>
            </a:r>
            <a:r>
              <a:rPr lang="en-US" dirty="0" smtClean="0"/>
              <a:t>significant way</a:t>
            </a:r>
            <a:r>
              <a:rPr lang="en-US" dirty="0"/>
              <a:t>, GSMAG in the vast majority of the </a:t>
            </a:r>
            <a:r>
              <a:rPr lang="en-US" dirty="0" smtClean="0"/>
              <a:t>comparisons across almost all metric performances.</a:t>
            </a:r>
          </a:p>
          <a:p>
            <a:pPr algn="just">
              <a:buFont typeface="Wingdings" panose="05000000000000000000" pitchFamily="2" charset="2"/>
              <a:buChar char="§"/>
            </a:pPr>
            <a:r>
              <a:rPr lang="en-US" dirty="0"/>
              <a:t> </a:t>
            </a:r>
            <a:r>
              <a:rPr lang="en-US" dirty="0" smtClean="0"/>
              <a:t>Results are qualitatively the same across all different sample sizes and across all different maximum parents.</a:t>
            </a:r>
          </a:p>
          <a:p>
            <a:pPr marL="0" indent="0" algn="just">
              <a:buNone/>
            </a:pPr>
            <a:endParaRPr lang="el-GR" dirty="0"/>
          </a:p>
        </p:txBody>
      </p:sp>
      <p:sp>
        <p:nvSpPr>
          <p:cNvPr id="2" name="Title 1"/>
          <p:cNvSpPr>
            <a:spLocks noGrp="1"/>
          </p:cNvSpPr>
          <p:nvPr>
            <p:ph type="title" idx="4294967295"/>
          </p:nvPr>
        </p:nvSpPr>
        <p:spPr>
          <a:xfrm>
            <a:off x="0" y="0"/>
            <a:ext cx="12192000" cy="723014"/>
          </a:xfrm>
        </p:spPr>
        <p:txBody>
          <a:bodyPr>
            <a:normAutofit/>
          </a:bodyPr>
          <a:lstStyle/>
          <a:p>
            <a:pPr algn="ctr"/>
            <a:r>
              <a:rPr lang="en-US" sz="4400" dirty="0"/>
              <a:t>Comparison of M</a:t>
            </a:r>
            <a:r>
              <a:rPr lang="en-US" sz="4400" baseline="30000" dirty="0"/>
              <a:t>3</a:t>
            </a:r>
            <a:r>
              <a:rPr lang="en-US" sz="4400" dirty="0"/>
              <a:t>HC with GSMAG</a:t>
            </a:r>
            <a:endParaRPr lang="el-GR" sz="3600" dirty="0"/>
          </a:p>
        </p:txBody>
      </p:sp>
      <p:pic>
        <p:nvPicPr>
          <p:cNvPr id="4" name="Picture 3"/>
          <p:cNvPicPr>
            <a:picLocks noChangeAspect="1"/>
          </p:cNvPicPr>
          <p:nvPr/>
        </p:nvPicPr>
        <p:blipFill>
          <a:blip r:embed="rId3"/>
          <a:stretch>
            <a:fillRect/>
          </a:stretch>
        </p:blipFill>
        <p:spPr>
          <a:xfrm>
            <a:off x="1947298" y="2370667"/>
            <a:ext cx="8799723" cy="3968044"/>
          </a:xfrm>
          <a:prstGeom prst="rect">
            <a:avLst/>
          </a:prstGeom>
        </p:spPr>
      </p:pic>
    </p:spTree>
    <p:extLst>
      <p:ext uri="{BB962C8B-B14F-4D97-AF65-F5344CB8AC3E}">
        <p14:creationId xmlns:p14="http://schemas.microsoft.com/office/powerpoint/2010/main" val="11782492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1628" y="1272105"/>
            <a:ext cx="11121656" cy="4597067"/>
          </a:xfrm>
        </p:spPr>
        <p:txBody>
          <a:bodyPr>
            <a:noAutofit/>
          </a:bodyPr>
          <a:lstStyle/>
          <a:p>
            <a:pPr marL="0" indent="0">
              <a:buNone/>
            </a:pPr>
            <a:r>
              <a:rPr lang="en-US" dirty="0" smtClean="0">
                <a:solidFill>
                  <a:srgbClr val="FF0000"/>
                </a:solidFill>
              </a:rPr>
              <a:t>2.    </a:t>
            </a:r>
            <a:r>
              <a:rPr lang="en-US" u="sng" dirty="0"/>
              <a:t>Comparison</a:t>
            </a:r>
            <a:r>
              <a:rPr lang="en-US" u="sng" dirty="0" smtClean="0"/>
              <a:t> of M</a:t>
            </a:r>
            <a:r>
              <a:rPr lang="en-US" u="sng" baseline="30000" dirty="0" smtClean="0"/>
              <a:t>3</a:t>
            </a:r>
            <a:r>
              <a:rPr lang="en-US" u="sng" dirty="0" smtClean="0"/>
              <a:t>HC with (c)FCI on randomly generated DAGs</a:t>
            </a:r>
          </a:p>
          <a:p>
            <a:pPr>
              <a:buFont typeface="Wingdings" panose="05000000000000000000" pitchFamily="2" charset="2"/>
              <a:buChar char="§"/>
            </a:pPr>
            <a:r>
              <a:rPr lang="en-US" dirty="0"/>
              <a:t> 50 </a:t>
            </a:r>
            <a:r>
              <a:rPr lang="en-US" dirty="0" smtClean="0"/>
              <a:t>randomly generated DAGs (5 for variable size 800) for </a:t>
            </a:r>
            <a:r>
              <a:rPr lang="en-US" dirty="0"/>
              <a:t>all combinations </a:t>
            </a:r>
            <a:r>
              <a:rPr lang="en-US" dirty="0" smtClean="0"/>
              <a:t>below:</a:t>
            </a:r>
            <a:endParaRPr lang="en-US" dirty="0"/>
          </a:p>
          <a:p>
            <a:pPr lvl="1">
              <a:buFont typeface="Wingdings" panose="05000000000000000000" pitchFamily="2" charset="2"/>
              <a:buChar char="§"/>
            </a:pPr>
            <a:r>
              <a:rPr lang="en-US" dirty="0"/>
              <a:t>Variable size [10, 20, 50, </a:t>
            </a:r>
            <a:r>
              <a:rPr lang="en-US" dirty="0" smtClean="0"/>
              <a:t>100, 200, 400, 600, 800].</a:t>
            </a:r>
            <a:endParaRPr lang="en-US" dirty="0"/>
          </a:p>
          <a:p>
            <a:pPr lvl="1">
              <a:buFont typeface="Wingdings" panose="05000000000000000000" pitchFamily="2" charset="2"/>
              <a:buChar char="§"/>
            </a:pPr>
            <a:r>
              <a:rPr lang="en-US" dirty="0"/>
              <a:t>Maximum number of parents [3, 5] (uniformly distributed</a:t>
            </a:r>
            <a:r>
              <a:rPr lang="en-US" dirty="0" smtClean="0"/>
              <a:t>).</a:t>
            </a:r>
            <a:endParaRPr lang="en-US" dirty="0"/>
          </a:p>
          <a:p>
            <a:pPr>
              <a:buFont typeface="Wingdings" panose="05000000000000000000" pitchFamily="2" charset="2"/>
              <a:buChar char="§"/>
            </a:pPr>
            <a:r>
              <a:rPr lang="en-US" dirty="0"/>
              <a:t> Sample sizes [100, 1000, </a:t>
            </a:r>
            <a:r>
              <a:rPr lang="en-US" dirty="0" smtClean="0"/>
              <a:t>10000]</a:t>
            </a:r>
            <a:endParaRPr lang="en-US" dirty="0"/>
          </a:p>
          <a:p>
            <a:pPr>
              <a:buFont typeface="Wingdings" panose="05000000000000000000" pitchFamily="2" charset="2"/>
              <a:buChar char="§"/>
            </a:pPr>
            <a:r>
              <a:rPr lang="en-US" dirty="0" smtClean="0"/>
              <a:t> # </a:t>
            </a:r>
            <a:r>
              <a:rPr lang="en-US" dirty="0"/>
              <a:t>Latent variables [10</a:t>
            </a:r>
            <a:r>
              <a:rPr lang="en-US" dirty="0" smtClean="0"/>
              <a:t>%, 30%] </a:t>
            </a:r>
            <a:r>
              <a:rPr lang="en-US" dirty="0"/>
              <a:t>of the variable </a:t>
            </a:r>
            <a:r>
              <a:rPr lang="en-US" dirty="0" smtClean="0"/>
              <a:t>size.</a:t>
            </a:r>
            <a:br>
              <a:rPr lang="en-US" dirty="0" smtClean="0"/>
            </a:br>
            <a:r>
              <a:rPr lang="en-US" dirty="0" smtClean="0"/>
              <a:t>We experimented with 50% latent variables only for sample size 10000.</a:t>
            </a:r>
            <a:endParaRPr lang="en-US" dirty="0"/>
          </a:p>
          <a:p>
            <a:pPr marL="342900" indent="-342900">
              <a:buFont typeface="+mj-lt"/>
              <a:buAutoNum type="arabicPeriod"/>
            </a:pPr>
            <a:endParaRPr lang="el-GR" dirty="0"/>
          </a:p>
        </p:txBody>
      </p:sp>
      <p:sp>
        <p:nvSpPr>
          <p:cNvPr id="2" name="Title 1"/>
          <p:cNvSpPr>
            <a:spLocks noGrp="1"/>
          </p:cNvSpPr>
          <p:nvPr>
            <p:ph type="title" idx="4294967295"/>
          </p:nvPr>
        </p:nvSpPr>
        <p:spPr>
          <a:xfrm>
            <a:off x="0" y="0"/>
            <a:ext cx="12192000" cy="723014"/>
          </a:xfrm>
        </p:spPr>
        <p:txBody>
          <a:bodyPr>
            <a:normAutofit/>
          </a:bodyPr>
          <a:lstStyle/>
          <a:p>
            <a:pPr algn="ctr"/>
            <a:r>
              <a:rPr lang="en-US" sz="4400" dirty="0"/>
              <a:t>Comparison of M</a:t>
            </a:r>
            <a:r>
              <a:rPr lang="en-US" sz="4400" baseline="30000" dirty="0"/>
              <a:t>3</a:t>
            </a:r>
            <a:r>
              <a:rPr lang="en-US" sz="4400" dirty="0"/>
              <a:t>HC with </a:t>
            </a:r>
            <a:r>
              <a:rPr lang="en-US" sz="4400" dirty="0" smtClean="0"/>
              <a:t>(c)FCI 1</a:t>
            </a:r>
            <a:endParaRPr lang="el-GR" dirty="0"/>
          </a:p>
        </p:txBody>
      </p:sp>
    </p:spTree>
    <p:extLst>
      <p:ext uri="{BB962C8B-B14F-4D97-AF65-F5344CB8AC3E}">
        <p14:creationId xmlns:p14="http://schemas.microsoft.com/office/powerpoint/2010/main" val="38613974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1628" y="1272105"/>
            <a:ext cx="11121656" cy="4597067"/>
          </a:xfrm>
        </p:spPr>
        <p:txBody>
          <a:bodyPr>
            <a:normAutofit/>
          </a:bodyPr>
          <a:lstStyle/>
          <a:p>
            <a:pPr algn="just">
              <a:buFont typeface="Wingdings" panose="05000000000000000000" pitchFamily="2" charset="2"/>
              <a:buChar char="§"/>
            </a:pPr>
            <a:r>
              <a:rPr lang="en-US" dirty="0" smtClean="0"/>
              <a:t> M</a:t>
            </a:r>
            <a:r>
              <a:rPr lang="en-US" baseline="30000" dirty="0" smtClean="0"/>
              <a:t>3</a:t>
            </a:r>
            <a:r>
              <a:rPr lang="en-US" dirty="0" smtClean="0"/>
              <a:t>HC </a:t>
            </a:r>
            <a:r>
              <a:rPr lang="en-US" dirty="0"/>
              <a:t>outperforms, almost always in a </a:t>
            </a:r>
            <a:r>
              <a:rPr lang="en-US" dirty="0" smtClean="0"/>
              <a:t>statistically significant </a:t>
            </a:r>
            <a:r>
              <a:rPr lang="en-US" dirty="0"/>
              <a:t>way, both FCI and </a:t>
            </a:r>
            <a:r>
              <a:rPr lang="en-US" dirty="0" err="1"/>
              <a:t>cFCI</a:t>
            </a:r>
            <a:r>
              <a:rPr lang="en-US" dirty="0"/>
              <a:t> in </a:t>
            </a:r>
            <a:r>
              <a:rPr lang="en-US" dirty="0" smtClean="0"/>
              <a:t>a big majority of comparisons </a:t>
            </a:r>
            <a:r>
              <a:rPr lang="en-US" dirty="0"/>
              <a:t>and across all metric </a:t>
            </a:r>
            <a:r>
              <a:rPr lang="en-US" dirty="0" smtClean="0"/>
              <a:t>performances, except </a:t>
            </a:r>
            <a:r>
              <a:rPr lang="en-US" dirty="0"/>
              <a:t>computation times</a:t>
            </a:r>
            <a:r>
              <a:rPr lang="en-US" dirty="0" smtClean="0"/>
              <a:t>.</a:t>
            </a:r>
          </a:p>
          <a:p>
            <a:pPr algn="just">
              <a:buFont typeface="Wingdings" panose="05000000000000000000" pitchFamily="2" charset="2"/>
              <a:buChar char="§"/>
            </a:pPr>
            <a:r>
              <a:rPr lang="en-US" dirty="0" smtClean="0"/>
              <a:t> In most comparisons the differences in structural hamming distance, number of different edges and number of different endpoints between M</a:t>
            </a:r>
            <a:r>
              <a:rPr lang="en-US" baseline="30000" dirty="0" smtClean="0"/>
              <a:t>3</a:t>
            </a:r>
            <a:r>
              <a:rPr lang="en-US" dirty="0" smtClean="0"/>
              <a:t>HC and (c)FCI increases along with the number of nodes in the network.</a:t>
            </a:r>
          </a:p>
        </p:txBody>
      </p:sp>
      <p:sp>
        <p:nvSpPr>
          <p:cNvPr id="2" name="Title 1"/>
          <p:cNvSpPr>
            <a:spLocks noGrp="1"/>
          </p:cNvSpPr>
          <p:nvPr>
            <p:ph type="title" idx="4294967295"/>
          </p:nvPr>
        </p:nvSpPr>
        <p:spPr>
          <a:xfrm>
            <a:off x="0" y="0"/>
            <a:ext cx="12192000" cy="723014"/>
          </a:xfrm>
        </p:spPr>
        <p:txBody>
          <a:bodyPr>
            <a:normAutofit/>
          </a:bodyPr>
          <a:lstStyle/>
          <a:p>
            <a:pPr algn="ctr"/>
            <a:r>
              <a:rPr lang="en-US" sz="4400" dirty="0"/>
              <a:t>Comparison of M</a:t>
            </a:r>
            <a:r>
              <a:rPr lang="en-US" sz="4400" baseline="30000" dirty="0"/>
              <a:t>3</a:t>
            </a:r>
            <a:r>
              <a:rPr lang="en-US" sz="4400" dirty="0"/>
              <a:t>HC with (</a:t>
            </a:r>
            <a:r>
              <a:rPr lang="en-US" sz="4400" dirty="0" smtClean="0"/>
              <a:t>c)FCI 1</a:t>
            </a:r>
            <a:endParaRPr lang="el-GR" sz="4400" dirty="0"/>
          </a:p>
        </p:txBody>
      </p:sp>
      <p:pic>
        <p:nvPicPr>
          <p:cNvPr id="4" name="Picture 3"/>
          <p:cNvPicPr>
            <a:picLocks noChangeAspect="1"/>
          </p:cNvPicPr>
          <p:nvPr/>
        </p:nvPicPr>
        <p:blipFill>
          <a:blip r:embed="rId3"/>
          <a:stretch>
            <a:fillRect/>
          </a:stretch>
        </p:blipFill>
        <p:spPr>
          <a:xfrm>
            <a:off x="3725333" y="2568388"/>
            <a:ext cx="8466667" cy="3755976"/>
          </a:xfrm>
          <a:prstGeom prst="rect">
            <a:avLst/>
          </a:prstGeom>
        </p:spPr>
      </p:pic>
    </p:spTree>
    <p:extLst>
      <p:ext uri="{BB962C8B-B14F-4D97-AF65-F5344CB8AC3E}">
        <p14:creationId xmlns:p14="http://schemas.microsoft.com/office/powerpoint/2010/main" val="8589759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1628" y="1272105"/>
            <a:ext cx="11121656" cy="4597067"/>
          </a:xfrm>
        </p:spPr>
        <p:txBody>
          <a:bodyPr>
            <a:normAutofit/>
          </a:bodyPr>
          <a:lstStyle/>
          <a:p>
            <a:pPr algn="just">
              <a:buFont typeface="Wingdings" panose="05000000000000000000" pitchFamily="2" charset="2"/>
              <a:buChar char="§"/>
            </a:pPr>
            <a:r>
              <a:rPr lang="en-US" dirty="0" smtClean="0"/>
              <a:t> …On the other hand the </a:t>
            </a:r>
            <a:r>
              <a:rPr lang="en-US" dirty="0"/>
              <a:t>differences in </a:t>
            </a:r>
            <a:r>
              <a:rPr lang="en-US" dirty="0" smtClean="0"/>
              <a:t>precision and recall between </a:t>
            </a:r>
            <a:r>
              <a:rPr lang="en-US" dirty="0"/>
              <a:t>M</a:t>
            </a:r>
            <a:r>
              <a:rPr lang="en-US" baseline="30000" dirty="0"/>
              <a:t>3</a:t>
            </a:r>
            <a:r>
              <a:rPr lang="en-US" dirty="0"/>
              <a:t>HC and (c)FCI tend to </a:t>
            </a:r>
            <a:r>
              <a:rPr lang="en-US" dirty="0" smtClean="0"/>
              <a:t>be stable as </a:t>
            </a:r>
            <a:r>
              <a:rPr lang="en-US" dirty="0"/>
              <a:t>we increase the number </a:t>
            </a:r>
            <a:r>
              <a:rPr lang="en-US" dirty="0" smtClean="0"/>
              <a:t>of nodes </a:t>
            </a:r>
            <a:r>
              <a:rPr lang="en-US" dirty="0"/>
              <a:t>in the network</a:t>
            </a:r>
            <a:r>
              <a:rPr lang="en-US" dirty="0" smtClean="0"/>
              <a:t>.</a:t>
            </a:r>
          </a:p>
          <a:p>
            <a:pPr algn="just">
              <a:buFont typeface="Wingdings" panose="05000000000000000000" pitchFamily="2" charset="2"/>
              <a:buChar char="§"/>
            </a:pPr>
            <a:r>
              <a:rPr lang="en-US" dirty="0"/>
              <a:t> Results are qualitatively the </a:t>
            </a:r>
            <a:r>
              <a:rPr lang="en-US" dirty="0" smtClean="0"/>
              <a:t>same across </a:t>
            </a:r>
            <a:r>
              <a:rPr lang="en-US" dirty="0"/>
              <a:t>all different sample </a:t>
            </a:r>
            <a:r>
              <a:rPr lang="en-US" dirty="0" smtClean="0"/>
              <a:t>sizes, across all # of latent variables and across all different </a:t>
            </a:r>
            <a:r>
              <a:rPr lang="en-US" dirty="0"/>
              <a:t>maximum parents.</a:t>
            </a:r>
          </a:p>
        </p:txBody>
      </p:sp>
      <p:sp>
        <p:nvSpPr>
          <p:cNvPr id="2" name="Title 1"/>
          <p:cNvSpPr>
            <a:spLocks noGrp="1"/>
          </p:cNvSpPr>
          <p:nvPr>
            <p:ph type="title" idx="4294967295"/>
          </p:nvPr>
        </p:nvSpPr>
        <p:spPr>
          <a:xfrm>
            <a:off x="0" y="0"/>
            <a:ext cx="12192000" cy="723014"/>
          </a:xfrm>
        </p:spPr>
        <p:txBody>
          <a:bodyPr>
            <a:normAutofit/>
          </a:bodyPr>
          <a:lstStyle/>
          <a:p>
            <a:pPr algn="ctr"/>
            <a:r>
              <a:rPr lang="en-US" sz="4400" dirty="0"/>
              <a:t>Comparison of M</a:t>
            </a:r>
            <a:r>
              <a:rPr lang="en-US" sz="4400" baseline="30000" dirty="0"/>
              <a:t>3</a:t>
            </a:r>
            <a:r>
              <a:rPr lang="en-US" sz="4400" dirty="0"/>
              <a:t>HC with (</a:t>
            </a:r>
            <a:r>
              <a:rPr lang="en-US" sz="4400" dirty="0" smtClean="0"/>
              <a:t>c)FCI 1</a:t>
            </a:r>
            <a:endParaRPr lang="el-GR" sz="4400" dirty="0"/>
          </a:p>
        </p:txBody>
      </p:sp>
      <p:pic>
        <p:nvPicPr>
          <p:cNvPr id="5" name="Picture 4"/>
          <p:cNvPicPr>
            <a:picLocks noChangeAspect="1"/>
          </p:cNvPicPr>
          <p:nvPr/>
        </p:nvPicPr>
        <p:blipFill>
          <a:blip r:embed="rId3"/>
          <a:stretch>
            <a:fillRect/>
          </a:stretch>
        </p:blipFill>
        <p:spPr>
          <a:xfrm>
            <a:off x="3747911" y="2565653"/>
            <a:ext cx="8444089" cy="3772528"/>
          </a:xfrm>
          <a:prstGeom prst="rect">
            <a:avLst/>
          </a:prstGeom>
        </p:spPr>
      </p:pic>
    </p:spTree>
    <p:extLst>
      <p:ext uri="{BB962C8B-B14F-4D97-AF65-F5344CB8AC3E}">
        <p14:creationId xmlns:p14="http://schemas.microsoft.com/office/powerpoint/2010/main" val="16220315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1628" y="1272105"/>
            <a:ext cx="11121656" cy="4597067"/>
          </a:xfrm>
        </p:spPr>
        <p:txBody>
          <a:bodyPr>
            <a:noAutofit/>
          </a:bodyPr>
          <a:lstStyle/>
          <a:p>
            <a:pPr marL="342900" indent="-342900">
              <a:buAutoNum type="arabicPeriod" startAt="3"/>
            </a:pPr>
            <a:r>
              <a:rPr lang="en-US" u="sng" dirty="0" smtClean="0"/>
              <a:t>Comparison </a:t>
            </a:r>
            <a:r>
              <a:rPr lang="en-US" u="sng" dirty="0"/>
              <a:t>of M</a:t>
            </a:r>
            <a:r>
              <a:rPr lang="en-US" u="sng" baseline="30000" dirty="0"/>
              <a:t>3</a:t>
            </a:r>
            <a:r>
              <a:rPr lang="en-US" u="sng" dirty="0"/>
              <a:t>HC with (c)FCI on the Insurance and the full </a:t>
            </a:r>
            <a:r>
              <a:rPr lang="en-US" u="sng" dirty="0" err="1"/>
              <a:t>Munin</a:t>
            </a:r>
            <a:r>
              <a:rPr lang="en-US" u="sng" dirty="0"/>
              <a:t> </a:t>
            </a:r>
            <a:r>
              <a:rPr lang="en-US" u="sng" dirty="0" smtClean="0"/>
              <a:t>networks</a:t>
            </a:r>
            <a:endParaRPr lang="en-US" u="sng" dirty="0"/>
          </a:p>
          <a:p>
            <a:pPr>
              <a:buFont typeface="Wingdings" panose="05000000000000000000" pitchFamily="2" charset="2"/>
              <a:buChar char="§"/>
            </a:pPr>
            <a:r>
              <a:rPr lang="en-US" dirty="0" smtClean="0"/>
              <a:t> 50 randomly generated datasets for Insurance, 5 for full </a:t>
            </a:r>
            <a:r>
              <a:rPr lang="en-US" dirty="0" err="1" smtClean="0"/>
              <a:t>Munin</a:t>
            </a:r>
            <a:r>
              <a:rPr lang="en-US" dirty="0" smtClean="0"/>
              <a:t>.</a:t>
            </a:r>
            <a:endParaRPr lang="en-US" dirty="0"/>
          </a:p>
          <a:p>
            <a:pPr>
              <a:buFont typeface="Wingdings" panose="05000000000000000000" pitchFamily="2" charset="2"/>
              <a:buChar char="§"/>
            </a:pPr>
            <a:r>
              <a:rPr lang="en-US" dirty="0" smtClean="0"/>
              <a:t> Sample </a:t>
            </a:r>
            <a:r>
              <a:rPr lang="en-US" dirty="0"/>
              <a:t>sizes [100, </a:t>
            </a:r>
            <a:r>
              <a:rPr lang="en-US" dirty="0" smtClean="0"/>
              <a:t>10000] for Insurance, sample size 10000 for full </a:t>
            </a:r>
            <a:r>
              <a:rPr lang="en-US" dirty="0" err="1" smtClean="0"/>
              <a:t>Munin</a:t>
            </a:r>
            <a:r>
              <a:rPr lang="en-US" dirty="0" smtClean="0"/>
              <a:t>.</a:t>
            </a:r>
            <a:endParaRPr lang="en-US" dirty="0"/>
          </a:p>
          <a:p>
            <a:pPr>
              <a:buFont typeface="Wingdings" panose="05000000000000000000" pitchFamily="2" charset="2"/>
              <a:buChar char="§"/>
            </a:pPr>
            <a:r>
              <a:rPr lang="en-US" dirty="0"/>
              <a:t> # Latent variables [10%, 30%] of the variable </a:t>
            </a:r>
            <a:r>
              <a:rPr lang="en-US" dirty="0" smtClean="0"/>
              <a:t>size for both.</a:t>
            </a:r>
          </a:p>
        </p:txBody>
      </p:sp>
      <p:sp>
        <p:nvSpPr>
          <p:cNvPr id="2" name="Title 1"/>
          <p:cNvSpPr>
            <a:spLocks noGrp="1"/>
          </p:cNvSpPr>
          <p:nvPr>
            <p:ph type="title" idx="4294967295"/>
          </p:nvPr>
        </p:nvSpPr>
        <p:spPr>
          <a:xfrm>
            <a:off x="0" y="0"/>
            <a:ext cx="12192000" cy="723014"/>
          </a:xfrm>
        </p:spPr>
        <p:txBody>
          <a:bodyPr>
            <a:normAutofit/>
          </a:bodyPr>
          <a:lstStyle/>
          <a:p>
            <a:pPr algn="ctr"/>
            <a:r>
              <a:rPr lang="en-US" sz="4400" dirty="0"/>
              <a:t>Comparison of M</a:t>
            </a:r>
            <a:r>
              <a:rPr lang="en-US" sz="4400" baseline="30000" dirty="0"/>
              <a:t>3</a:t>
            </a:r>
            <a:r>
              <a:rPr lang="en-US" sz="4400" dirty="0"/>
              <a:t>HC with (</a:t>
            </a:r>
            <a:r>
              <a:rPr lang="en-US" sz="4400" dirty="0" smtClean="0"/>
              <a:t>c)FCI 2</a:t>
            </a:r>
            <a:endParaRPr lang="el-GR" sz="4400" dirty="0"/>
          </a:p>
        </p:txBody>
      </p:sp>
    </p:spTree>
    <p:extLst>
      <p:ext uri="{BB962C8B-B14F-4D97-AF65-F5344CB8AC3E}">
        <p14:creationId xmlns:p14="http://schemas.microsoft.com/office/powerpoint/2010/main" val="12543060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1628" y="1272105"/>
            <a:ext cx="11121656" cy="4597067"/>
          </a:xfrm>
        </p:spPr>
        <p:txBody>
          <a:bodyPr>
            <a:normAutofit/>
          </a:bodyPr>
          <a:lstStyle/>
          <a:p>
            <a:pPr algn="just">
              <a:buFont typeface="Wingdings" panose="05000000000000000000" pitchFamily="2" charset="2"/>
              <a:buChar char="§"/>
            </a:pPr>
            <a:r>
              <a:rPr lang="en-US" dirty="0" smtClean="0"/>
              <a:t> Results in the Insurance and the full </a:t>
            </a:r>
            <a:r>
              <a:rPr lang="en-US" dirty="0" err="1" smtClean="0"/>
              <a:t>Munin</a:t>
            </a:r>
            <a:r>
              <a:rPr lang="en-US" dirty="0" smtClean="0"/>
              <a:t> networks are again qualitatively the same, but with M</a:t>
            </a:r>
            <a:r>
              <a:rPr lang="en-US" baseline="30000" dirty="0" smtClean="0"/>
              <a:t>3</a:t>
            </a:r>
            <a:r>
              <a:rPr lang="en-US" dirty="0" smtClean="0"/>
              <a:t>HC outperforming (c)FCI slightly more in some of the occasions.</a:t>
            </a:r>
          </a:p>
          <a:p>
            <a:pPr algn="just">
              <a:buFont typeface="Wingdings" panose="05000000000000000000" pitchFamily="2" charset="2"/>
              <a:buChar char="§"/>
            </a:pPr>
            <a:r>
              <a:rPr lang="en-US" dirty="0"/>
              <a:t> </a:t>
            </a:r>
            <a:r>
              <a:rPr lang="en-US" dirty="0" smtClean="0"/>
              <a:t>An interesting difference between the randomly generated DAGs and the 2 networks is the smaller time differences between the algorithms in the full </a:t>
            </a:r>
            <a:r>
              <a:rPr lang="en-US" dirty="0" err="1" smtClean="0"/>
              <a:t>Munin</a:t>
            </a:r>
            <a:r>
              <a:rPr lang="en-US" dirty="0" smtClean="0"/>
              <a:t> networks (</a:t>
            </a:r>
            <a:r>
              <a:rPr lang="en-US" i="1" dirty="0" smtClean="0"/>
              <a:t>1041 variables</a:t>
            </a:r>
            <a:r>
              <a:rPr lang="en-US" dirty="0" smtClean="0"/>
              <a:t>).</a:t>
            </a:r>
          </a:p>
          <a:p>
            <a:pPr>
              <a:buFont typeface="Wingdings" panose="05000000000000000000" pitchFamily="2" charset="2"/>
              <a:buChar char="§"/>
            </a:pPr>
            <a:endParaRPr lang="en-US" dirty="0" smtClean="0"/>
          </a:p>
          <a:p>
            <a:pPr lvl="1">
              <a:buFont typeface="Wingdings" panose="05000000000000000000" pitchFamily="2" charset="2"/>
              <a:buChar char="§"/>
            </a:pPr>
            <a:r>
              <a:rPr lang="en-US" dirty="0" smtClean="0"/>
              <a:t>Randomly generated DAGs with 800 variables: M</a:t>
            </a:r>
            <a:r>
              <a:rPr lang="en-US" baseline="30000" dirty="0" smtClean="0"/>
              <a:t>3</a:t>
            </a:r>
            <a:r>
              <a:rPr lang="en-US" dirty="0" smtClean="0"/>
              <a:t>HC</a:t>
            </a:r>
            <a:r>
              <a:rPr lang="en-US" baseline="-25000" dirty="0" smtClean="0"/>
              <a:t>running </a:t>
            </a:r>
            <a:r>
              <a:rPr lang="en-US" baseline="-25000" dirty="0"/>
              <a:t>time</a:t>
            </a:r>
            <a:r>
              <a:rPr lang="en-US" dirty="0"/>
              <a:t> ~ </a:t>
            </a:r>
            <a:r>
              <a:rPr lang="en-US" dirty="0" smtClean="0"/>
              <a:t>200 </a:t>
            </a:r>
            <a:r>
              <a:rPr lang="en-US" dirty="0" err="1" smtClean="0"/>
              <a:t>cFCI</a:t>
            </a:r>
            <a:r>
              <a:rPr lang="en-US" baseline="-25000" dirty="0" err="1" smtClean="0"/>
              <a:t>running</a:t>
            </a:r>
            <a:r>
              <a:rPr lang="en-US" baseline="-25000" dirty="0" smtClean="0"/>
              <a:t> time</a:t>
            </a:r>
            <a:endParaRPr lang="en-US" dirty="0" smtClean="0"/>
          </a:p>
          <a:p>
            <a:pPr lvl="1">
              <a:buFont typeface="Wingdings" panose="05000000000000000000" pitchFamily="2" charset="2"/>
              <a:buChar char="§"/>
            </a:pPr>
            <a:r>
              <a:rPr lang="en-US" dirty="0" smtClean="0"/>
              <a:t>Full </a:t>
            </a:r>
            <a:r>
              <a:rPr lang="en-US" dirty="0" err="1" smtClean="0"/>
              <a:t>Munin</a:t>
            </a:r>
            <a:r>
              <a:rPr lang="en-US" dirty="0" smtClean="0"/>
              <a:t> (10% latent variables): 		   M</a:t>
            </a:r>
            <a:r>
              <a:rPr lang="en-US" baseline="30000" dirty="0" smtClean="0"/>
              <a:t>3</a:t>
            </a:r>
            <a:r>
              <a:rPr lang="en-US" dirty="0" smtClean="0"/>
              <a:t>HC</a:t>
            </a:r>
            <a:r>
              <a:rPr lang="en-US" baseline="-25000" dirty="0" smtClean="0"/>
              <a:t>running </a:t>
            </a:r>
            <a:r>
              <a:rPr lang="en-US" baseline="-25000" dirty="0"/>
              <a:t>time</a:t>
            </a:r>
            <a:r>
              <a:rPr lang="en-US" dirty="0"/>
              <a:t> ~ 2</a:t>
            </a:r>
            <a:r>
              <a:rPr lang="en-US" dirty="0" smtClean="0"/>
              <a:t> </a:t>
            </a:r>
            <a:r>
              <a:rPr lang="en-US" dirty="0" err="1"/>
              <a:t>cFCI</a:t>
            </a:r>
            <a:r>
              <a:rPr lang="en-US" baseline="-25000" dirty="0" err="1"/>
              <a:t>running</a:t>
            </a:r>
            <a:r>
              <a:rPr lang="en-US" baseline="-25000" dirty="0"/>
              <a:t> </a:t>
            </a:r>
            <a:r>
              <a:rPr lang="en-US" baseline="-25000" dirty="0" smtClean="0"/>
              <a:t>time</a:t>
            </a:r>
            <a:endParaRPr lang="en-US" dirty="0" smtClean="0"/>
          </a:p>
          <a:p>
            <a:pPr lvl="1">
              <a:buFont typeface="Wingdings" panose="05000000000000000000" pitchFamily="2" charset="2"/>
              <a:buChar char="§"/>
            </a:pPr>
            <a:r>
              <a:rPr lang="en-US" dirty="0"/>
              <a:t>Full </a:t>
            </a:r>
            <a:r>
              <a:rPr lang="en-US" dirty="0" err="1"/>
              <a:t>Munin</a:t>
            </a:r>
            <a:r>
              <a:rPr lang="en-US" dirty="0"/>
              <a:t> </a:t>
            </a:r>
            <a:r>
              <a:rPr lang="en-US" dirty="0" smtClean="0"/>
              <a:t>(30</a:t>
            </a:r>
            <a:r>
              <a:rPr lang="en-US" dirty="0"/>
              <a:t>% latent variables): </a:t>
            </a:r>
            <a:r>
              <a:rPr lang="en-US" dirty="0" smtClean="0"/>
              <a:t>		   M</a:t>
            </a:r>
            <a:r>
              <a:rPr lang="en-US" baseline="30000" dirty="0" smtClean="0"/>
              <a:t>3</a:t>
            </a:r>
            <a:r>
              <a:rPr lang="en-US" dirty="0" smtClean="0"/>
              <a:t>HC</a:t>
            </a:r>
            <a:r>
              <a:rPr lang="en-US" baseline="-25000" dirty="0" smtClean="0"/>
              <a:t>running </a:t>
            </a:r>
            <a:r>
              <a:rPr lang="en-US" baseline="-25000" dirty="0"/>
              <a:t>time</a:t>
            </a:r>
            <a:r>
              <a:rPr lang="en-US" dirty="0"/>
              <a:t> ~ </a:t>
            </a:r>
            <a:r>
              <a:rPr lang="en-US" dirty="0" smtClean="0"/>
              <a:t>2/3 </a:t>
            </a:r>
            <a:r>
              <a:rPr lang="en-US" dirty="0" err="1"/>
              <a:t>cFCI</a:t>
            </a:r>
            <a:r>
              <a:rPr lang="en-US" baseline="-25000" dirty="0" err="1"/>
              <a:t>running</a:t>
            </a:r>
            <a:r>
              <a:rPr lang="en-US" baseline="-25000" dirty="0"/>
              <a:t> </a:t>
            </a:r>
            <a:r>
              <a:rPr lang="en-US" baseline="-25000" dirty="0" smtClean="0"/>
              <a:t>time</a:t>
            </a:r>
            <a:endParaRPr lang="en-US" dirty="0" smtClean="0"/>
          </a:p>
          <a:p>
            <a:pPr>
              <a:buFont typeface="Wingdings" panose="05000000000000000000" pitchFamily="2" charset="2"/>
              <a:buChar char="§"/>
            </a:pPr>
            <a:endParaRPr lang="en-US" dirty="0" smtClean="0"/>
          </a:p>
          <a:p>
            <a:pPr>
              <a:buFont typeface="Wingdings" panose="05000000000000000000" pitchFamily="2" charset="2"/>
              <a:buChar char="§"/>
            </a:pPr>
            <a:endParaRPr lang="en-US" dirty="0"/>
          </a:p>
        </p:txBody>
      </p:sp>
      <p:sp>
        <p:nvSpPr>
          <p:cNvPr id="2" name="Title 1"/>
          <p:cNvSpPr>
            <a:spLocks noGrp="1"/>
          </p:cNvSpPr>
          <p:nvPr>
            <p:ph type="title" idx="4294967295"/>
          </p:nvPr>
        </p:nvSpPr>
        <p:spPr>
          <a:xfrm>
            <a:off x="0" y="0"/>
            <a:ext cx="12192000" cy="723014"/>
          </a:xfrm>
        </p:spPr>
        <p:txBody>
          <a:bodyPr>
            <a:normAutofit/>
          </a:bodyPr>
          <a:lstStyle/>
          <a:p>
            <a:pPr algn="ctr"/>
            <a:r>
              <a:rPr lang="en-US" sz="4400" dirty="0"/>
              <a:t>Comparison of M</a:t>
            </a:r>
            <a:r>
              <a:rPr lang="en-US" sz="4400" baseline="30000" dirty="0"/>
              <a:t>3</a:t>
            </a:r>
            <a:r>
              <a:rPr lang="en-US" sz="4400" dirty="0"/>
              <a:t>HC with (</a:t>
            </a:r>
            <a:r>
              <a:rPr lang="en-US" sz="4400" dirty="0" smtClean="0"/>
              <a:t>c)FCI 2</a:t>
            </a:r>
            <a:endParaRPr lang="el-GR" sz="4400" dirty="0"/>
          </a:p>
        </p:txBody>
      </p:sp>
    </p:spTree>
    <p:extLst>
      <p:ext uri="{BB962C8B-B14F-4D97-AF65-F5344CB8AC3E}">
        <p14:creationId xmlns:p14="http://schemas.microsoft.com/office/powerpoint/2010/main" val="17645862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40267" y="1272105"/>
            <a:ext cx="11401777" cy="4597067"/>
          </a:xfrm>
        </p:spPr>
        <p:txBody>
          <a:bodyPr>
            <a:noAutofit/>
          </a:bodyPr>
          <a:lstStyle/>
          <a:p>
            <a:pPr algn="just">
              <a:buFont typeface="Wingdings" panose="05000000000000000000" pitchFamily="2" charset="2"/>
              <a:buChar char="§"/>
            </a:pPr>
            <a:r>
              <a:rPr lang="en-US" dirty="0" smtClean="0"/>
              <a:t> In </a:t>
            </a:r>
            <a:r>
              <a:rPr lang="en-US" dirty="0"/>
              <a:t>this work we introduce M</a:t>
            </a:r>
            <a:r>
              <a:rPr lang="en-US" baseline="30000" dirty="0"/>
              <a:t>3</a:t>
            </a:r>
            <a:r>
              <a:rPr lang="en-US" dirty="0"/>
              <a:t>HC, a </a:t>
            </a:r>
            <a:r>
              <a:rPr lang="en-US" dirty="0" smtClean="0"/>
              <a:t>hybrid algorithm for </a:t>
            </a:r>
            <a:r>
              <a:rPr lang="en-US" dirty="0"/>
              <a:t>continuous data able to deal with </a:t>
            </a:r>
            <a:r>
              <a:rPr lang="en-US" dirty="0" smtClean="0"/>
              <a:t>latent confounders</a:t>
            </a:r>
            <a:r>
              <a:rPr lang="en-US" dirty="0"/>
              <a:t>.</a:t>
            </a:r>
          </a:p>
          <a:p>
            <a:pPr algn="just">
              <a:buFont typeface="Wingdings" panose="05000000000000000000" pitchFamily="2" charset="2"/>
              <a:buChar char="§"/>
            </a:pPr>
            <a:r>
              <a:rPr lang="en-US" dirty="0"/>
              <a:t> </a:t>
            </a:r>
            <a:r>
              <a:rPr lang="en-US" dirty="0" smtClean="0"/>
              <a:t>We </a:t>
            </a:r>
            <a:r>
              <a:rPr lang="en-US" dirty="0"/>
              <a:t>contrast the proposed method against </a:t>
            </a:r>
            <a:r>
              <a:rPr lang="en-US" dirty="0" smtClean="0"/>
              <a:t>a score-based </a:t>
            </a:r>
            <a:r>
              <a:rPr lang="en-US" dirty="0"/>
              <a:t>algorithm, namely GSMAG, and two </a:t>
            </a:r>
            <a:r>
              <a:rPr lang="en-US" dirty="0" smtClean="0"/>
              <a:t>prototypical constraint-based algorithms, </a:t>
            </a:r>
            <a:r>
              <a:rPr lang="en-US" dirty="0"/>
              <a:t>FCI and </a:t>
            </a:r>
            <a:r>
              <a:rPr lang="en-US" dirty="0" err="1"/>
              <a:t>cFCI</a:t>
            </a:r>
            <a:r>
              <a:rPr lang="en-US" dirty="0"/>
              <a:t>, which </a:t>
            </a:r>
            <a:r>
              <a:rPr lang="en-US" dirty="0" smtClean="0"/>
              <a:t>also do </a:t>
            </a:r>
            <a:r>
              <a:rPr lang="en-US" dirty="0"/>
              <a:t>not assume causal sufficiency.</a:t>
            </a:r>
            <a:endParaRPr lang="en-US" dirty="0" smtClean="0"/>
          </a:p>
          <a:p>
            <a:pPr algn="just">
              <a:buFont typeface="Wingdings" panose="05000000000000000000" pitchFamily="2" charset="2"/>
              <a:buChar char="§"/>
            </a:pPr>
            <a:r>
              <a:rPr lang="en-US" dirty="0" smtClean="0"/>
              <a:t> M</a:t>
            </a:r>
            <a:r>
              <a:rPr lang="en-US" baseline="30000" dirty="0" smtClean="0"/>
              <a:t>3</a:t>
            </a:r>
            <a:r>
              <a:rPr lang="en-US" dirty="0" smtClean="0"/>
              <a:t>HC mostly outperforms all 3 algorithms, often in a statistically significant way, while being much slower than (c)FCI.</a:t>
            </a:r>
            <a:endParaRPr lang="en-US" dirty="0"/>
          </a:p>
          <a:p>
            <a:pPr algn="just">
              <a:buFont typeface="Wingdings" panose="05000000000000000000" pitchFamily="2" charset="2"/>
              <a:buChar char="§"/>
            </a:pPr>
            <a:endParaRPr lang="en-US" dirty="0" smtClean="0"/>
          </a:p>
          <a:p>
            <a:pPr algn="just">
              <a:buFont typeface="Wingdings" panose="05000000000000000000" pitchFamily="2" charset="2"/>
              <a:buChar char="§"/>
            </a:pPr>
            <a:endParaRPr lang="en-US" dirty="0"/>
          </a:p>
          <a:p>
            <a:pPr algn="just">
              <a:buFont typeface="Wingdings" panose="05000000000000000000" pitchFamily="2" charset="2"/>
              <a:buChar char="§"/>
            </a:pPr>
            <a:endParaRPr lang="en-US" dirty="0" smtClean="0"/>
          </a:p>
          <a:p>
            <a:pPr marL="0" indent="0" algn="just">
              <a:buNone/>
            </a:pPr>
            <a:endParaRPr lang="en-US" dirty="0"/>
          </a:p>
          <a:p>
            <a:pPr marL="0" indent="0" algn="just">
              <a:buNone/>
            </a:pPr>
            <a:endParaRPr lang="en-US" dirty="0" smtClean="0"/>
          </a:p>
          <a:p>
            <a:pPr marL="0" indent="0" algn="just">
              <a:buNone/>
            </a:pPr>
            <a:r>
              <a:rPr lang="en-US" i="1" dirty="0" smtClean="0"/>
              <a:t>This </a:t>
            </a:r>
            <a:r>
              <a:rPr lang="en-US" i="1" dirty="0"/>
              <a:t>project has received funding from the European Research Council (ERC) under the European Union’s Seventh Framework </a:t>
            </a:r>
            <a:r>
              <a:rPr lang="en-US" i="1" dirty="0" err="1"/>
              <a:t>Programme</a:t>
            </a:r>
            <a:r>
              <a:rPr lang="en-US" i="1" dirty="0"/>
              <a:t> (FP/2007-2013) (grant agreement No 617393</a:t>
            </a:r>
            <a:r>
              <a:rPr lang="en-US" i="1" dirty="0" smtClean="0"/>
              <a:t>).</a:t>
            </a:r>
            <a:endParaRPr lang="el-GR" i="1" dirty="0"/>
          </a:p>
        </p:txBody>
      </p:sp>
      <p:sp>
        <p:nvSpPr>
          <p:cNvPr id="2" name="Title 1"/>
          <p:cNvSpPr>
            <a:spLocks noGrp="1"/>
          </p:cNvSpPr>
          <p:nvPr>
            <p:ph type="title" idx="4294967295"/>
          </p:nvPr>
        </p:nvSpPr>
        <p:spPr>
          <a:xfrm>
            <a:off x="0" y="0"/>
            <a:ext cx="12192000" cy="723014"/>
          </a:xfrm>
        </p:spPr>
        <p:txBody>
          <a:bodyPr>
            <a:normAutofit/>
          </a:bodyPr>
          <a:lstStyle/>
          <a:p>
            <a:pPr algn="ctr"/>
            <a:r>
              <a:rPr lang="en-US" sz="4400" dirty="0" smtClean="0"/>
              <a:t>Conclusions</a:t>
            </a:r>
            <a:endParaRPr lang="el-GR" sz="4400" dirty="0"/>
          </a:p>
        </p:txBody>
      </p:sp>
    </p:spTree>
    <p:extLst>
      <p:ext uri="{BB962C8B-B14F-4D97-AF65-F5344CB8AC3E}">
        <p14:creationId xmlns:p14="http://schemas.microsoft.com/office/powerpoint/2010/main" val="38527141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4294967295"/>
              </p:nvPr>
            </p:nvSpPr>
            <p:spPr>
              <a:xfrm>
                <a:off x="531628" y="1272105"/>
                <a:ext cx="11121656" cy="4597067"/>
              </a:xfrm>
            </p:spPr>
            <p:txBody>
              <a:bodyPr>
                <a:noAutofit/>
              </a:bodyPr>
              <a:lstStyle/>
              <a:p>
                <a:pPr>
                  <a:buFont typeface="Wingdings" panose="05000000000000000000" pitchFamily="2" charset="2"/>
                  <a:buChar char="§"/>
                </a:pPr>
                <a:r>
                  <a:rPr lang="en-US" sz="1600" dirty="0" smtClean="0"/>
                  <a:t> Under </a:t>
                </a:r>
                <a:r>
                  <a:rPr lang="en-US" sz="1600" dirty="0"/>
                  <a:t>multivariate normality, a MAG </a:t>
                </a:r>
                <a:r>
                  <a:rPr lang="en-US" sz="1600" dirty="0" smtClean="0"/>
                  <a:t>𝐺 defines</a:t>
                </a:r>
                <a:br>
                  <a:rPr lang="en-US" sz="1600" dirty="0" smtClean="0"/>
                </a:br>
                <a:r>
                  <a:rPr lang="en-US" sz="1600" dirty="0" smtClean="0"/>
                  <a:t>a </a:t>
                </a:r>
                <a:r>
                  <a:rPr lang="en-US" sz="1600" dirty="0"/>
                  <a:t>system of linear </a:t>
                </a:r>
                <a:r>
                  <a:rPr lang="en-US" sz="1600" dirty="0" smtClean="0"/>
                  <a:t>equations</a:t>
                </a:r>
              </a:p>
              <a:p>
                <a:pPr marL="0" indent="0">
                  <a:buNone/>
                </a:pPr>
                <a:endParaRPr lang="en-US" sz="1600" dirty="0" smtClean="0"/>
              </a:p>
              <a:p>
                <a:pPr>
                  <a:buFont typeface="Wingdings" panose="05000000000000000000" pitchFamily="2" charset="2"/>
                  <a:buChar char="§"/>
                </a:pPr>
                <a:endParaRPr lang="en-US" sz="1600" dirty="0"/>
              </a:p>
              <a:p>
                <a:pPr algn="just">
                  <a:buFont typeface="Wingdings" panose="05000000000000000000" pitchFamily="2" charset="2"/>
                  <a:buChar char="§"/>
                </a:pPr>
                <a:r>
                  <a:rPr lang="en-US" sz="1600" dirty="0" smtClean="0"/>
                  <a:t> After the first phase (MMPC), M</a:t>
                </a:r>
                <a:r>
                  <a:rPr lang="en-US" sz="1600" baseline="30000" dirty="0" smtClean="0"/>
                  <a:t>3</a:t>
                </a:r>
                <a:r>
                  <a:rPr lang="en-US" sz="1600" dirty="0" smtClean="0"/>
                  <a:t>HC uses </a:t>
                </a:r>
                <a:r>
                  <a:rPr lang="en-US" sz="1600" dirty="0"/>
                  <a:t>Residual Iterative Conditional </a:t>
                </a:r>
                <a:r>
                  <a:rPr lang="en-US" sz="1600" dirty="0" smtClean="0"/>
                  <a:t>Fitting (RICF) </a:t>
                </a:r>
                <a:r>
                  <a:rPr lang="en-US" sz="1600" dirty="0"/>
                  <a:t>to identify </a:t>
                </a:r>
                <a:r>
                  <a:rPr lang="en-US" sz="1600" dirty="0" smtClean="0"/>
                  <a:t>the MLE parameters </a:t>
                </a:r>
                <a14:m>
                  <m:oMath xmlns:m="http://schemas.openxmlformats.org/officeDocument/2006/math">
                    <m:acc>
                      <m:accPr>
                        <m:chr m:val="̂"/>
                        <m:ctrlPr>
                          <a:rPr lang="en-US" sz="1600" i="1" dirty="0" smtClean="0">
                            <a:latin typeface="Cambria Math" panose="02040503050406030204" pitchFamily="18" charset="0"/>
                          </a:rPr>
                        </m:ctrlPr>
                      </m:accPr>
                      <m:e>
                        <m:r>
                          <a:rPr lang="en-US" sz="1600" i="1" dirty="0">
                            <a:latin typeface="Cambria Math" panose="02040503050406030204" pitchFamily="18" charset="0"/>
                          </a:rPr>
                          <m:t>𝛽</m:t>
                        </m:r>
                      </m:e>
                    </m:acc>
                  </m:oMath>
                </a14:m>
                <a:r>
                  <a:rPr lang="en-US" sz="1600" dirty="0" smtClean="0"/>
                  <a:t>, </a:t>
                </a:r>
                <a14:m>
                  <m:oMath xmlns:m="http://schemas.openxmlformats.org/officeDocument/2006/math">
                    <m:acc>
                      <m:accPr>
                        <m:chr m:val="̂"/>
                        <m:ctrlPr>
                          <a:rPr lang="en-US" sz="1600" i="1" smtClean="0">
                            <a:latin typeface="Cambria Math" panose="02040503050406030204" pitchFamily="18" charset="0"/>
                          </a:rPr>
                        </m:ctrlPr>
                      </m:accPr>
                      <m:e>
                        <m:r>
                          <m:rPr>
                            <m:nor/>
                          </m:rPr>
                          <a:rPr lang="en-US" sz="1600" dirty="0"/>
                          <m:t>𝜔</m:t>
                        </m:r>
                      </m:e>
                    </m:acc>
                  </m:oMath>
                </a14:m>
                <a:r>
                  <a:rPr lang="en-US" sz="1600" dirty="0" smtClean="0"/>
                  <a:t> of the system and to estimate the </a:t>
                </a:r>
                <a:r>
                  <a:rPr lang="en-US" sz="1600" dirty="0"/>
                  <a:t>likelihood 𝐿</a:t>
                </a:r>
                <a:r>
                  <a:rPr lang="en-US" sz="1600" baseline="-25000" dirty="0"/>
                  <a:t>𝐺</a:t>
                </a:r>
                <a:r>
                  <a:rPr lang="en-US" sz="1600" dirty="0" smtClean="0"/>
                  <a:t>(</a:t>
                </a:r>
                <a14:m>
                  <m:oMath xmlns:m="http://schemas.openxmlformats.org/officeDocument/2006/math">
                    <m:acc>
                      <m:accPr>
                        <m:chr m:val="̂"/>
                        <m:ctrlPr>
                          <a:rPr lang="en-US" sz="1600" i="1" dirty="0">
                            <a:latin typeface="Cambria Math" panose="02040503050406030204" pitchFamily="18" charset="0"/>
                          </a:rPr>
                        </m:ctrlPr>
                      </m:accPr>
                      <m:e>
                        <m:r>
                          <a:rPr lang="en-US" sz="1600" i="1" dirty="0">
                            <a:latin typeface="Cambria Math" panose="02040503050406030204" pitchFamily="18" charset="0"/>
                          </a:rPr>
                          <m:t>𝛽</m:t>
                        </m:r>
                      </m:e>
                    </m:acc>
                  </m:oMath>
                </a14:m>
                <a:r>
                  <a:rPr lang="en-US" sz="1600" dirty="0"/>
                  <a:t>, </a:t>
                </a:r>
                <a14:m>
                  <m:oMath xmlns:m="http://schemas.openxmlformats.org/officeDocument/2006/math">
                    <m:acc>
                      <m:accPr>
                        <m:chr m:val="̂"/>
                        <m:ctrlPr>
                          <a:rPr lang="en-US" sz="1600" i="1">
                            <a:latin typeface="Cambria Math" panose="02040503050406030204" pitchFamily="18" charset="0"/>
                          </a:rPr>
                        </m:ctrlPr>
                      </m:accPr>
                      <m:e>
                        <m:r>
                          <m:rPr>
                            <m:nor/>
                          </m:rPr>
                          <a:rPr lang="en-US" sz="1600" dirty="0"/>
                          <m:t>𝜔</m:t>
                        </m:r>
                      </m:e>
                    </m:acc>
                  </m:oMath>
                </a14:m>
                <a:r>
                  <a:rPr lang="en-US" sz="1600" dirty="0"/>
                  <a:t>|𝐷</a:t>
                </a:r>
                <a:r>
                  <a:rPr lang="en-US" sz="1600" dirty="0" smtClean="0"/>
                  <a:t>).</a:t>
                </a:r>
              </a:p>
              <a:p>
                <a:pPr>
                  <a:buFont typeface="Wingdings" panose="05000000000000000000" pitchFamily="2" charset="2"/>
                  <a:buChar char="§"/>
                </a:pPr>
                <a:r>
                  <a:rPr lang="en-US" sz="1600" dirty="0" smtClean="0"/>
                  <a:t> It then uses </a:t>
                </a:r>
                <a:r>
                  <a:rPr lang="en-US" sz="1600" dirty="0"/>
                  <a:t>BIC to score </a:t>
                </a:r>
                <a:r>
                  <a:rPr lang="en-US" sz="1600" dirty="0" smtClean="0"/>
                  <a:t>each (</a:t>
                </a:r>
                <a:r>
                  <a:rPr lang="en-US" sz="1600" dirty="0"/>
                  <a:t>𝐺, </a:t>
                </a:r>
                <a14:m>
                  <m:oMath xmlns:m="http://schemas.openxmlformats.org/officeDocument/2006/math">
                    <m:acc>
                      <m:accPr>
                        <m:chr m:val="̂"/>
                        <m:ctrlPr>
                          <a:rPr lang="en-US" sz="1600" i="1" dirty="0">
                            <a:latin typeface="Cambria Math" panose="02040503050406030204" pitchFamily="18" charset="0"/>
                          </a:rPr>
                        </m:ctrlPr>
                      </m:accPr>
                      <m:e>
                        <m:r>
                          <a:rPr lang="en-US" sz="1600" i="1" dirty="0">
                            <a:latin typeface="Cambria Math" panose="02040503050406030204" pitchFamily="18" charset="0"/>
                          </a:rPr>
                          <m:t>𝛽</m:t>
                        </m:r>
                      </m:e>
                    </m:acc>
                  </m:oMath>
                </a14:m>
                <a:r>
                  <a:rPr lang="en-US" sz="1600" dirty="0"/>
                  <a:t>, </a:t>
                </a:r>
                <a14:m>
                  <m:oMath xmlns:m="http://schemas.openxmlformats.org/officeDocument/2006/math">
                    <m:acc>
                      <m:accPr>
                        <m:chr m:val="̂"/>
                        <m:ctrlPr>
                          <a:rPr lang="en-US" sz="1600" i="1">
                            <a:latin typeface="Cambria Math" panose="02040503050406030204" pitchFamily="18" charset="0"/>
                          </a:rPr>
                        </m:ctrlPr>
                      </m:accPr>
                      <m:e>
                        <m:r>
                          <m:rPr>
                            <m:nor/>
                          </m:rPr>
                          <a:rPr lang="en-US" sz="1600" dirty="0"/>
                          <m:t>𝜔</m:t>
                        </m:r>
                      </m:e>
                    </m:acc>
                  </m:oMath>
                </a14:m>
                <a:r>
                  <a:rPr lang="en-US" sz="1600" dirty="0"/>
                  <a:t>).</a:t>
                </a:r>
              </a:p>
              <a:p>
                <a:pPr>
                  <a:buFont typeface="Wingdings" panose="05000000000000000000" pitchFamily="2" charset="2"/>
                  <a:buChar char="§"/>
                </a:pPr>
                <a:endParaRPr lang="en-US" sz="1600" dirty="0"/>
              </a:p>
            </p:txBody>
          </p:sp>
        </mc:Choice>
        <mc:Fallback xmlns="">
          <p:sp>
            <p:nvSpPr>
              <p:cNvPr id="3" name="Content Placeholder 2"/>
              <p:cNvSpPr>
                <a:spLocks noGrp="1" noRot="1" noChangeAspect="1" noMove="1" noResize="1" noEditPoints="1" noAdjustHandles="1" noChangeArrowheads="1" noChangeShapeType="1" noTextEdit="1"/>
              </p:cNvSpPr>
              <p:nvPr>
                <p:ph idx="4294967295"/>
              </p:nvPr>
            </p:nvSpPr>
            <p:spPr>
              <a:xfrm>
                <a:off x="531628" y="1272105"/>
                <a:ext cx="11121656" cy="4597067"/>
              </a:xfrm>
              <a:blipFill rotWithShape="0">
                <a:blip r:embed="rId3"/>
                <a:stretch>
                  <a:fillRect l="-1041" t="-1194" r="-1096"/>
                </a:stretch>
              </a:blipFill>
            </p:spPr>
            <p:txBody>
              <a:bodyPr/>
              <a:lstStyle/>
              <a:p>
                <a:r>
                  <a:rPr lang="el-GR">
                    <a:noFill/>
                  </a:rPr>
                  <a:t> </a:t>
                </a:r>
              </a:p>
            </p:txBody>
          </p:sp>
        </mc:Fallback>
      </mc:AlternateContent>
      <p:sp>
        <p:nvSpPr>
          <p:cNvPr id="2" name="Title 1"/>
          <p:cNvSpPr>
            <a:spLocks noGrp="1"/>
          </p:cNvSpPr>
          <p:nvPr>
            <p:ph type="title" idx="4294967295"/>
          </p:nvPr>
        </p:nvSpPr>
        <p:spPr>
          <a:xfrm>
            <a:off x="0" y="0"/>
            <a:ext cx="12192000" cy="723014"/>
          </a:xfrm>
        </p:spPr>
        <p:txBody>
          <a:bodyPr>
            <a:normAutofit/>
          </a:bodyPr>
          <a:lstStyle/>
          <a:p>
            <a:pPr algn="ctr"/>
            <a:r>
              <a:rPr lang="en-US" sz="4000" dirty="0" smtClean="0"/>
              <a:t>Causal Bayesian Networks</a:t>
            </a:r>
            <a:endParaRPr lang="el-GR" sz="4000" dirty="0"/>
          </a:p>
        </p:txBody>
      </p:sp>
      <p:pic>
        <p:nvPicPr>
          <p:cNvPr id="7" name="Picture 6"/>
          <p:cNvPicPr>
            <a:picLocks noChangeAspect="1"/>
          </p:cNvPicPr>
          <p:nvPr/>
        </p:nvPicPr>
        <p:blipFill>
          <a:blip r:embed="rId4"/>
          <a:stretch>
            <a:fillRect/>
          </a:stretch>
        </p:blipFill>
        <p:spPr>
          <a:xfrm>
            <a:off x="5377783" y="1123747"/>
            <a:ext cx="3773830" cy="1271133"/>
          </a:xfrm>
          <a:prstGeom prst="rect">
            <a:avLst/>
          </a:prstGeom>
        </p:spPr>
      </p:pic>
    </p:spTree>
    <p:extLst>
      <p:ext uri="{BB962C8B-B14F-4D97-AF65-F5344CB8AC3E}">
        <p14:creationId xmlns:p14="http://schemas.microsoft.com/office/powerpoint/2010/main" val="2587057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1628" y="1272105"/>
            <a:ext cx="11121656" cy="4597067"/>
          </a:xfrm>
        </p:spPr>
        <p:txBody>
          <a:bodyPr>
            <a:normAutofit/>
          </a:bodyPr>
          <a:lstStyle/>
          <a:p>
            <a:pPr>
              <a:buFont typeface="Wingdings" panose="05000000000000000000" pitchFamily="2" charset="2"/>
              <a:buChar char="§"/>
            </a:pPr>
            <a:r>
              <a:rPr lang="en-US" dirty="0"/>
              <a:t> </a:t>
            </a:r>
            <a:r>
              <a:rPr lang="en-US" dirty="0" smtClean="0"/>
              <a:t>//</a:t>
            </a:r>
            <a:endParaRPr lang="el-GR" dirty="0"/>
          </a:p>
        </p:txBody>
      </p:sp>
      <p:sp>
        <p:nvSpPr>
          <p:cNvPr id="2" name="Title 1"/>
          <p:cNvSpPr>
            <a:spLocks noGrp="1"/>
          </p:cNvSpPr>
          <p:nvPr>
            <p:ph type="title" idx="4294967295"/>
          </p:nvPr>
        </p:nvSpPr>
        <p:spPr>
          <a:xfrm>
            <a:off x="0" y="0"/>
            <a:ext cx="12192000" cy="723014"/>
          </a:xfrm>
        </p:spPr>
        <p:txBody>
          <a:bodyPr>
            <a:normAutofit/>
          </a:bodyPr>
          <a:lstStyle/>
          <a:p>
            <a:pPr algn="ctr"/>
            <a:r>
              <a:rPr lang="en-US" sz="4400" dirty="0" smtClean="0"/>
              <a:t>Questions</a:t>
            </a:r>
            <a:endParaRPr lang="el-GR" sz="4400" dirty="0"/>
          </a:p>
        </p:txBody>
      </p:sp>
    </p:spTree>
    <p:extLst>
      <p:ext uri="{BB962C8B-B14F-4D97-AF65-F5344CB8AC3E}">
        <p14:creationId xmlns:p14="http://schemas.microsoft.com/office/powerpoint/2010/main" val="1716685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1628" y="1272105"/>
            <a:ext cx="11121656" cy="4597067"/>
          </a:xfrm>
        </p:spPr>
        <p:txBody>
          <a:bodyPr>
            <a:normAutofit/>
          </a:bodyPr>
          <a:lstStyle/>
          <a:p>
            <a:pPr algn="just">
              <a:buFont typeface="Wingdings" panose="05000000000000000000" pitchFamily="2" charset="2"/>
              <a:buChar char="§"/>
            </a:pPr>
            <a:r>
              <a:rPr lang="en-US" dirty="0" smtClean="0"/>
              <a:t> Structure </a:t>
            </a:r>
            <a:r>
              <a:rPr lang="en-US" dirty="0"/>
              <a:t>learning is a model selection problem in which </a:t>
            </a:r>
            <a:r>
              <a:rPr lang="en-US" dirty="0" smtClean="0"/>
              <a:t>we estimate </a:t>
            </a:r>
            <a:r>
              <a:rPr lang="en-US" dirty="0"/>
              <a:t>or </a:t>
            </a:r>
            <a:r>
              <a:rPr lang="en-US" dirty="0" smtClean="0"/>
              <a:t>learn </a:t>
            </a:r>
            <a:r>
              <a:rPr lang="en-US" dirty="0"/>
              <a:t>a graph that best describes the </a:t>
            </a:r>
            <a:r>
              <a:rPr lang="en-US" dirty="0" smtClean="0"/>
              <a:t>dependencies between variables </a:t>
            </a:r>
            <a:r>
              <a:rPr lang="en-US" dirty="0"/>
              <a:t>in a given data </a:t>
            </a:r>
            <a:r>
              <a:rPr lang="en-US" dirty="0" smtClean="0"/>
              <a:t>set.</a:t>
            </a:r>
          </a:p>
          <a:p>
            <a:pPr algn="just">
              <a:buFont typeface="Wingdings" panose="05000000000000000000" pitchFamily="2" charset="2"/>
              <a:buChar char="§"/>
            </a:pPr>
            <a:r>
              <a:rPr lang="en-US" i="1" dirty="0" smtClean="0"/>
              <a:t> </a:t>
            </a:r>
            <a:r>
              <a:rPr lang="en-US" i="1" u="sng" dirty="0" smtClean="0"/>
              <a:t>Causal</a:t>
            </a:r>
            <a:r>
              <a:rPr lang="en-US" dirty="0" smtClean="0"/>
              <a:t> </a:t>
            </a:r>
            <a:r>
              <a:rPr lang="en-US" dirty="0"/>
              <a:t>structure learning is </a:t>
            </a:r>
            <a:r>
              <a:rPr lang="en-US" dirty="0" smtClean="0"/>
              <a:t>a special case where we try to learn a graph whose dependencies between variables are of causal meaning.</a:t>
            </a:r>
          </a:p>
          <a:p>
            <a:pPr algn="just">
              <a:buFont typeface="Wingdings" panose="05000000000000000000" pitchFamily="2" charset="2"/>
              <a:buChar char="§"/>
            </a:pPr>
            <a:r>
              <a:rPr lang="en-US" dirty="0" smtClean="0"/>
              <a:t> Basic assumptions:</a:t>
            </a:r>
          </a:p>
          <a:p>
            <a:pPr lvl="1" algn="just">
              <a:buFont typeface="Wingdings" panose="05000000000000000000" pitchFamily="2" charset="2"/>
              <a:buChar char="§"/>
            </a:pPr>
            <a:r>
              <a:rPr lang="en-US" sz="2000" dirty="0"/>
              <a:t> </a:t>
            </a:r>
            <a:r>
              <a:rPr lang="en-US" u="sng" dirty="0"/>
              <a:t>Causal Markov Condition</a:t>
            </a:r>
            <a:r>
              <a:rPr lang="en-US" dirty="0"/>
              <a:t>: A graph </a:t>
            </a:r>
            <a:r>
              <a:rPr lang="en-US" i="1" dirty="0"/>
              <a:t>G </a:t>
            </a:r>
            <a:r>
              <a:rPr lang="en-US" dirty="0"/>
              <a:t>and a probability distribution </a:t>
            </a:r>
            <a:r>
              <a:rPr lang="en-US" i="1" dirty="0"/>
              <a:t>P </a:t>
            </a:r>
            <a:r>
              <a:rPr lang="en-US" dirty="0"/>
              <a:t>satisfy the Causal Markov Condition if and only if for every </a:t>
            </a:r>
            <a:r>
              <a:rPr lang="en-US" i="1" dirty="0"/>
              <a:t>W </a:t>
            </a:r>
            <a:r>
              <a:rPr lang="en-US" dirty="0"/>
              <a:t>in </a:t>
            </a:r>
            <a:r>
              <a:rPr lang="en-US" b="1" dirty="0"/>
              <a:t>V</a:t>
            </a:r>
            <a:r>
              <a:rPr lang="en-US" dirty="0"/>
              <a:t>, </a:t>
            </a:r>
            <a:r>
              <a:rPr lang="en-US" i="1" dirty="0"/>
              <a:t>W </a:t>
            </a:r>
            <a:r>
              <a:rPr lang="en-US" dirty="0"/>
              <a:t>is independent of </a:t>
            </a:r>
            <a:r>
              <a:rPr lang="en-US" b="1" dirty="0"/>
              <a:t>V</a:t>
            </a:r>
            <a:r>
              <a:rPr lang="en-US" dirty="0"/>
              <a:t>\(</a:t>
            </a:r>
            <a:r>
              <a:rPr lang="en-US" b="1" dirty="0"/>
              <a:t>Descendants</a:t>
            </a:r>
            <a:r>
              <a:rPr lang="en-US" dirty="0"/>
              <a:t>(</a:t>
            </a:r>
            <a:r>
              <a:rPr lang="en-US" i="1" dirty="0"/>
              <a:t>W</a:t>
            </a:r>
            <a:r>
              <a:rPr lang="en-US" dirty="0"/>
              <a:t>) ∪ </a:t>
            </a:r>
            <a:r>
              <a:rPr lang="en-US" b="1" dirty="0"/>
              <a:t>Parents</a:t>
            </a:r>
            <a:r>
              <a:rPr lang="en-US" dirty="0"/>
              <a:t>(</a:t>
            </a:r>
            <a:r>
              <a:rPr lang="en-US" i="1" dirty="0"/>
              <a:t>W</a:t>
            </a:r>
            <a:r>
              <a:rPr lang="en-US" dirty="0"/>
              <a:t>)) given </a:t>
            </a:r>
            <a:r>
              <a:rPr lang="en-US" b="1" dirty="0"/>
              <a:t>Parents</a:t>
            </a:r>
            <a:r>
              <a:rPr lang="en-US" dirty="0"/>
              <a:t>(</a:t>
            </a:r>
            <a:r>
              <a:rPr lang="en-US" i="1" dirty="0"/>
              <a:t>W</a:t>
            </a:r>
            <a:r>
              <a:rPr lang="en-US" dirty="0"/>
              <a:t>).</a:t>
            </a:r>
          </a:p>
          <a:p>
            <a:pPr lvl="1" algn="just">
              <a:buFont typeface="Wingdings" panose="05000000000000000000" pitchFamily="2" charset="2"/>
              <a:buChar char="§"/>
            </a:pPr>
            <a:r>
              <a:rPr lang="en-US" dirty="0"/>
              <a:t> </a:t>
            </a:r>
            <a:r>
              <a:rPr lang="en-US" u="sng" dirty="0"/>
              <a:t>Faithfulness Condition</a:t>
            </a:r>
            <a:r>
              <a:rPr lang="en-US" dirty="0"/>
              <a:t>: &lt;</a:t>
            </a:r>
            <a:r>
              <a:rPr lang="en-US" i="1" dirty="0"/>
              <a:t>G</a:t>
            </a:r>
            <a:r>
              <a:rPr lang="en-US" dirty="0"/>
              <a:t>, </a:t>
            </a:r>
            <a:r>
              <a:rPr lang="en-US" i="1" dirty="0"/>
              <a:t>P</a:t>
            </a:r>
            <a:r>
              <a:rPr lang="en-US" dirty="0"/>
              <a:t>&gt; satisfies the Faithfulness Condition if and only if every conditional independence relation true in </a:t>
            </a:r>
            <a:r>
              <a:rPr lang="en-US" i="1" dirty="0"/>
              <a:t>P </a:t>
            </a:r>
            <a:r>
              <a:rPr lang="en-US" dirty="0"/>
              <a:t>is entailed by the Causal Markov Condition applied to </a:t>
            </a:r>
            <a:r>
              <a:rPr lang="en-US" i="1" dirty="0"/>
              <a:t>G</a:t>
            </a:r>
            <a:r>
              <a:rPr lang="en-US" dirty="0"/>
              <a:t>.</a:t>
            </a:r>
          </a:p>
          <a:p>
            <a:pPr algn="just">
              <a:buFont typeface="Wingdings" panose="05000000000000000000" pitchFamily="2" charset="2"/>
              <a:buChar char="§"/>
            </a:pPr>
            <a:endParaRPr lang="en-US" dirty="0" smtClean="0"/>
          </a:p>
        </p:txBody>
      </p:sp>
      <p:sp>
        <p:nvSpPr>
          <p:cNvPr id="2" name="Title 1"/>
          <p:cNvSpPr>
            <a:spLocks noGrp="1"/>
          </p:cNvSpPr>
          <p:nvPr>
            <p:ph type="title" idx="4294967295"/>
          </p:nvPr>
        </p:nvSpPr>
        <p:spPr>
          <a:xfrm>
            <a:off x="0" y="0"/>
            <a:ext cx="12192000" cy="723014"/>
          </a:xfrm>
        </p:spPr>
        <p:txBody>
          <a:bodyPr>
            <a:normAutofit/>
          </a:bodyPr>
          <a:lstStyle/>
          <a:p>
            <a:pPr algn="ctr"/>
            <a:r>
              <a:rPr lang="en-US" sz="4400" dirty="0" smtClean="0"/>
              <a:t>Causal Structure Learning</a:t>
            </a:r>
            <a:endParaRPr lang="el-GR" sz="4400" dirty="0"/>
          </a:p>
        </p:txBody>
      </p:sp>
    </p:spTree>
    <p:extLst>
      <p:ext uri="{BB962C8B-B14F-4D97-AF65-F5344CB8AC3E}">
        <p14:creationId xmlns:p14="http://schemas.microsoft.com/office/powerpoint/2010/main" val="26996607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1628" y="1272105"/>
            <a:ext cx="11121656" cy="4597067"/>
          </a:xfrm>
        </p:spPr>
        <p:txBody>
          <a:bodyPr>
            <a:noAutofit/>
          </a:bodyPr>
          <a:lstStyle/>
          <a:p>
            <a:pPr algn="just">
              <a:buFont typeface="Wingdings" panose="05000000000000000000" pitchFamily="2" charset="2"/>
              <a:buChar char="§"/>
            </a:pPr>
            <a:r>
              <a:rPr lang="en-US" dirty="0" smtClean="0"/>
              <a:t> Directed Acyclic Graphs (DAGs) are one of the simplest types of (causal) graphs.</a:t>
            </a:r>
          </a:p>
          <a:p>
            <a:pPr lvl="1" algn="just">
              <a:buFont typeface="Wingdings" panose="05000000000000000000" pitchFamily="2" charset="2"/>
              <a:buChar char="§"/>
            </a:pPr>
            <a:r>
              <a:rPr lang="en-US" dirty="0" smtClean="0"/>
              <a:t>Nodes denote measured variables.</a:t>
            </a:r>
          </a:p>
          <a:p>
            <a:pPr lvl="1" algn="just">
              <a:buFont typeface="Wingdings" panose="05000000000000000000" pitchFamily="2" charset="2"/>
              <a:buChar char="§"/>
            </a:pPr>
            <a:r>
              <a:rPr lang="en-US" dirty="0"/>
              <a:t>E</a:t>
            </a:r>
            <a:r>
              <a:rPr lang="en-US" dirty="0" smtClean="0"/>
              <a:t>dges denote direct causal relations.</a:t>
            </a:r>
            <a:endParaRPr lang="en-US" dirty="0"/>
          </a:p>
          <a:p>
            <a:pPr algn="just">
              <a:buFont typeface="Wingdings" panose="05000000000000000000" pitchFamily="2" charset="2"/>
              <a:buChar char="§"/>
            </a:pPr>
            <a:r>
              <a:rPr lang="en-US" dirty="0" smtClean="0"/>
              <a:t> A </a:t>
            </a:r>
            <a:r>
              <a:rPr lang="en-US" dirty="0"/>
              <a:t>causal DAG </a:t>
            </a:r>
            <a:r>
              <a:rPr lang="en-US" i="1" dirty="0"/>
              <a:t>G</a:t>
            </a:r>
            <a:r>
              <a:rPr lang="en-US" dirty="0"/>
              <a:t> and </a:t>
            </a:r>
            <a:r>
              <a:rPr lang="en-US" dirty="0" smtClean="0"/>
              <a:t>a faithful </a:t>
            </a:r>
            <a:r>
              <a:rPr lang="en-US" dirty="0"/>
              <a:t>probability </a:t>
            </a:r>
            <a:r>
              <a:rPr lang="en-US" dirty="0" smtClean="0"/>
              <a:t>distribution </a:t>
            </a:r>
            <a:r>
              <a:rPr lang="en-US" i="1" dirty="0" smtClean="0"/>
              <a:t>P</a:t>
            </a:r>
            <a:r>
              <a:rPr lang="en-US" dirty="0" smtClean="0"/>
              <a:t> </a:t>
            </a:r>
            <a:r>
              <a:rPr lang="en-US" dirty="0"/>
              <a:t>constitute a </a:t>
            </a:r>
            <a:r>
              <a:rPr lang="en-US" dirty="0" smtClean="0"/>
              <a:t>Causal </a:t>
            </a:r>
            <a:r>
              <a:rPr lang="en-US" dirty="0"/>
              <a:t>Bayesian network (CBN</a:t>
            </a:r>
            <a:r>
              <a:rPr lang="en-US" dirty="0" smtClean="0"/>
              <a:t>).</a:t>
            </a:r>
          </a:p>
          <a:p>
            <a:pPr algn="just">
              <a:buFont typeface="Wingdings" panose="05000000000000000000" pitchFamily="2" charset="2"/>
              <a:buChar char="§"/>
            </a:pPr>
            <a:r>
              <a:rPr lang="en-US" dirty="0"/>
              <a:t> </a:t>
            </a:r>
            <a:r>
              <a:rPr lang="en-US" dirty="0" smtClean="0"/>
              <a:t>However they require causal sufficiency, i.e. the absence of latent confounders.</a:t>
            </a:r>
          </a:p>
          <a:p>
            <a:pPr marL="0" indent="0" algn="just">
              <a:buNone/>
            </a:pPr>
            <a:r>
              <a:rPr lang="en-US" dirty="0" smtClean="0"/>
              <a:t>A pretty unrealistic requirement in real life data sets.</a:t>
            </a:r>
          </a:p>
          <a:p>
            <a:pPr algn="just">
              <a:buFont typeface="Wingdings" panose="05000000000000000000" pitchFamily="2" charset="2"/>
              <a:buChar char="§"/>
            </a:pPr>
            <a:endParaRPr lang="en-US" dirty="0" smtClean="0"/>
          </a:p>
          <a:p>
            <a:pPr algn="just">
              <a:buFont typeface="Wingdings" panose="05000000000000000000" pitchFamily="2" charset="2"/>
              <a:buChar char="§"/>
            </a:pPr>
            <a:endParaRPr lang="en-US" dirty="0" smtClean="0"/>
          </a:p>
          <a:p>
            <a:pPr>
              <a:buFont typeface="Wingdings" panose="05000000000000000000" pitchFamily="2" charset="2"/>
              <a:buChar char="§"/>
            </a:pPr>
            <a:r>
              <a:rPr lang="en-US" dirty="0" smtClean="0"/>
              <a:t> MAGs are an extension of DAGs that allow modelling of causally insufficient systems,</a:t>
            </a:r>
            <a:br>
              <a:rPr lang="en-US" dirty="0" smtClean="0"/>
            </a:br>
            <a:r>
              <a:rPr lang="en-US" dirty="0" smtClean="0"/>
              <a:t>i.e. systems </a:t>
            </a:r>
            <a:r>
              <a:rPr lang="en-US" u="sng" dirty="0" smtClean="0"/>
              <a:t>with</a:t>
            </a:r>
            <a:r>
              <a:rPr lang="en-US" dirty="0" smtClean="0"/>
              <a:t> latent confounders. They are also closed under marginalization.</a:t>
            </a:r>
          </a:p>
        </p:txBody>
      </p:sp>
      <p:sp>
        <p:nvSpPr>
          <p:cNvPr id="2" name="Title 1"/>
          <p:cNvSpPr>
            <a:spLocks noGrp="1"/>
          </p:cNvSpPr>
          <p:nvPr>
            <p:ph type="title" idx="4294967295"/>
          </p:nvPr>
        </p:nvSpPr>
        <p:spPr>
          <a:xfrm>
            <a:off x="0" y="0"/>
            <a:ext cx="12192000" cy="723014"/>
          </a:xfrm>
        </p:spPr>
        <p:txBody>
          <a:bodyPr>
            <a:normAutofit/>
          </a:bodyPr>
          <a:lstStyle/>
          <a:p>
            <a:pPr algn="ctr"/>
            <a:r>
              <a:rPr lang="en-US" sz="4400" dirty="0" smtClean="0"/>
              <a:t>Maximal Ancestral Graphs</a:t>
            </a:r>
            <a:endParaRPr lang="el-GR" sz="4400" dirty="0"/>
          </a:p>
        </p:txBody>
      </p:sp>
      <p:pic>
        <p:nvPicPr>
          <p:cNvPr id="6" name="Picture 5"/>
          <p:cNvPicPr>
            <a:picLocks noChangeAspect="1"/>
          </p:cNvPicPr>
          <p:nvPr/>
        </p:nvPicPr>
        <p:blipFill>
          <a:blip r:embed="rId3"/>
          <a:stretch>
            <a:fillRect/>
          </a:stretch>
        </p:blipFill>
        <p:spPr>
          <a:xfrm>
            <a:off x="8397446" y="3254593"/>
            <a:ext cx="3794554" cy="1313822"/>
          </a:xfrm>
          <a:prstGeom prst="rect">
            <a:avLst/>
          </a:prstGeom>
        </p:spPr>
      </p:pic>
      <p:pic>
        <p:nvPicPr>
          <p:cNvPr id="8" name="Picture 7"/>
          <p:cNvPicPr>
            <a:picLocks noChangeAspect="1"/>
          </p:cNvPicPr>
          <p:nvPr/>
        </p:nvPicPr>
        <p:blipFill>
          <a:blip r:embed="rId4"/>
          <a:stretch>
            <a:fillRect/>
          </a:stretch>
        </p:blipFill>
        <p:spPr>
          <a:xfrm>
            <a:off x="9048470" y="521031"/>
            <a:ext cx="2860073" cy="1229606"/>
          </a:xfrm>
          <a:prstGeom prst="rect">
            <a:avLst/>
          </a:prstGeom>
        </p:spPr>
      </p:pic>
    </p:spTree>
    <p:extLst>
      <p:ext uri="{BB962C8B-B14F-4D97-AF65-F5344CB8AC3E}">
        <p14:creationId xmlns:p14="http://schemas.microsoft.com/office/powerpoint/2010/main" val="26080896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1628" y="1272105"/>
            <a:ext cx="11121656" cy="4597067"/>
          </a:xfrm>
        </p:spPr>
        <p:txBody>
          <a:bodyPr>
            <a:noAutofit/>
          </a:bodyPr>
          <a:lstStyle/>
          <a:p>
            <a:pPr algn="just">
              <a:buFont typeface="Wingdings" panose="05000000000000000000" pitchFamily="2" charset="2"/>
              <a:buChar char="§"/>
            </a:pPr>
            <a:r>
              <a:rPr lang="en-US" dirty="0" smtClean="0"/>
              <a:t> A Partial </a:t>
            </a:r>
            <a:r>
              <a:rPr lang="en-US" dirty="0"/>
              <a:t>Ancestral </a:t>
            </a:r>
            <a:r>
              <a:rPr lang="en-US" dirty="0" smtClean="0"/>
              <a:t>Graph (PAG) represents the Markov </a:t>
            </a:r>
            <a:r>
              <a:rPr lang="en-US" dirty="0"/>
              <a:t>equivalence </a:t>
            </a:r>
            <a:r>
              <a:rPr lang="en-US" dirty="0" smtClean="0"/>
              <a:t>class of all the statistically equivalent MAGs by using </a:t>
            </a:r>
            <a:r>
              <a:rPr lang="en-US" dirty="0"/>
              <a:t>a special notation </a:t>
            </a:r>
            <a:r>
              <a:rPr lang="en-US" dirty="0" smtClean="0"/>
              <a:t>(○) </a:t>
            </a:r>
            <a:r>
              <a:rPr lang="en-US" dirty="0"/>
              <a:t>for edge endpoints that </a:t>
            </a:r>
            <a:r>
              <a:rPr lang="en-US" dirty="0" smtClean="0"/>
              <a:t>cannot be </a:t>
            </a:r>
            <a:r>
              <a:rPr lang="en-US" dirty="0"/>
              <a:t>determined.</a:t>
            </a:r>
          </a:p>
        </p:txBody>
      </p:sp>
      <p:sp>
        <p:nvSpPr>
          <p:cNvPr id="2" name="Title 1"/>
          <p:cNvSpPr>
            <a:spLocks noGrp="1"/>
          </p:cNvSpPr>
          <p:nvPr>
            <p:ph type="title" idx="4294967295"/>
          </p:nvPr>
        </p:nvSpPr>
        <p:spPr>
          <a:xfrm>
            <a:off x="0" y="0"/>
            <a:ext cx="12192000" cy="723014"/>
          </a:xfrm>
        </p:spPr>
        <p:txBody>
          <a:bodyPr>
            <a:normAutofit/>
          </a:bodyPr>
          <a:lstStyle/>
          <a:p>
            <a:pPr algn="ctr"/>
            <a:r>
              <a:rPr lang="en-US" sz="4400" dirty="0" smtClean="0"/>
              <a:t>Partial Ancestral Graphs</a:t>
            </a:r>
            <a:endParaRPr lang="el-GR" sz="4400" dirty="0"/>
          </a:p>
        </p:txBody>
      </p:sp>
      <p:pic>
        <p:nvPicPr>
          <p:cNvPr id="7" name="Picture 6"/>
          <p:cNvPicPr>
            <a:picLocks noChangeAspect="1"/>
          </p:cNvPicPr>
          <p:nvPr/>
        </p:nvPicPr>
        <p:blipFill>
          <a:blip r:embed="rId3"/>
          <a:stretch>
            <a:fillRect/>
          </a:stretch>
        </p:blipFill>
        <p:spPr>
          <a:xfrm>
            <a:off x="1628242" y="3316379"/>
            <a:ext cx="3924300" cy="2276475"/>
          </a:xfrm>
          <a:prstGeom prst="rect">
            <a:avLst/>
          </a:prstGeom>
        </p:spPr>
      </p:pic>
      <p:pic>
        <p:nvPicPr>
          <p:cNvPr id="9" name="Picture 8"/>
          <p:cNvPicPr>
            <a:picLocks noChangeAspect="1"/>
          </p:cNvPicPr>
          <p:nvPr/>
        </p:nvPicPr>
        <p:blipFill>
          <a:blip r:embed="rId4"/>
          <a:stretch>
            <a:fillRect/>
          </a:stretch>
        </p:blipFill>
        <p:spPr>
          <a:xfrm>
            <a:off x="7879257" y="3873591"/>
            <a:ext cx="1590675" cy="1162050"/>
          </a:xfrm>
          <a:prstGeom prst="rect">
            <a:avLst/>
          </a:prstGeom>
        </p:spPr>
      </p:pic>
      <p:sp>
        <p:nvSpPr>
          <p:cNvPr id="10" name="Right Arrow 9"/>
          <p:cNvSpPr/>
          <p:nvPr/>
        </p:nvSpPr>
        <p:spPr>
          <a:xfrm>
            <a:off x="6298211" y="4247007"/>
            <a:ext cx="835377" cy="3499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TextBox 10"/>
          <p:cNvSpPr txBox="1"/>
          <p:nvPr/>
        </p:nvSpPr>
        <p:spPr>
          <a:xfrm>
            <a:off x="3217104" y="2686756"/>
            <a:ext cx="746576" cy="369332"/>
          </a:xfrm>
          <a:prstGeom prst="rect">
            <a:avLst/>
          </a:prstGeom>
          <a:noFill/>
        </p:spPr>
        <p:txBody>
          <a:bodyPr wrap="square" rtlCol="0">
            <a:spAutoFit/>
          </a:bodyPr>
          <a:lstStyle/>
          <a:p>
            <a:r>
              <a:rPr lang="en-US" dirty="0" smtClean="0">
                <a:solidFill>
                  <a:schemeClr val="tx1">
                    <a:lumMod val="75000"/>
                    <a:lumOff val="25000"/>
                  </a:schemeClr>
                </a:solidFill>
              </a:rPr>
              <a:t>MAGs</a:t>
            </a:r>
            <a:endParaRPr lang="el-GR" dirty="0">
              <a:solidFill>
                <a:schemeClr val="tx1">
                  <a:lumMod val="75000"/>
                  <a:lumOff val="25000"/>
                </a:schemeClr>
              </a:solidFill>
            </a:endParaRPr>
          </a:p>
        </p:txBody>
      </p:sp>
      <p:sp>
        <p:nvSpPr>
          <p:cNvPr id="12" name="TextBox 11"/>
          <p:cNvSpPr txBox="1"/>
          <p:nvPr/>
        </p:nvSpPr>
        <p:spPr>
          <a:xfrm>
            <a:off x="8389812" y="2686756"/>
            <a:ext cx="569564" cy="369332"/>
          </a:xfrm>
          <a:prstGeom prst="rect">
            <a:avLst/>
          </a:prstGeom>
          <a:noFill/>
        </p:spPr>
        <p:txBody>
          <a:bodyPr wrap="square" rtlCol="0">
            <a:spAutoFit/>
          </a:bodyPr>
          <a:lstStyle/>
          <a:p>
            <a:r>
              <a:rPr lang="en-US" dirty="0" smtClean="0">
                <a:solidFill>
                  <a:schemeClr val="tx1">
                    <a:lumMod val="75000"/>
                    <a:lumOff val="25000"/>
                  </a:schemeClr>
                </a:solidFill>
              </a:rPr>
              <a:t>PAG</a:t>
            </a:r>
            <a:endParaRPr lang="el-GR" dirty="0">
              <a:solidFill>
                <a:schemeClr val="tx1">
                  <a:lumMod val="75000"/>
                  <a:lumOff val="25000"/>
                </a:schemeClr>
              </a:solidFill>
            </a:endParaRPr>
          </a:p>
        </p:txBody>
      </p:sp>
      <p:sp>
        <p:nvSpPr>
          <p:cNvPr id="13" name="TextBox 12"/>
          <p:cNvSpPr txBox="1"/>
          <p:nvPr/>
        </p:nvSpPr>
        <p:spPr>
          <a:xfrm>
            <a:off x="9290757" y="5982061"/>
            <a:ext cx="2901244" cy="307777"/>
          </a:xfrm>
          <a:prstGeom prst="rect">
            <a:avLst/>
          </a:prstGeom>
          <a:noFill/>
        </p:spPr>
        <p:txBody>
          <a:bodyPr wrap="square" rtlCol="0">
            <a:spAutoFit/>
          </a:bodyPr>
          <a:lstStyle/>
          <a:p>
            <a:r>
              <a:rPr lang="en-US" sz="1400" dirty="0" smtClean="0"/>
              <a:t>Pictures taken from Richard </a:t>
            </a:r>
            <a:r>
              <a:rPr lang="en-US" sz="1400" dirty="0" err="1" smtClean="0"/>
              <a:t>Scheines</a:t>
            </a:r>
            <a:endParaRPr lang="el-GR" sz="1400" dirty="0"/>
          </a:p>
        </p:txBody>
      </p:sp>
    </p:spTree>
    <p:extLst>
      <p:ext uri="{BB962C8B-B14F-4D97-AF65-F5344CB8AC3E}">
        <p14:creationId xmlns:p14="http://schemas.microsoft.com/office/powerpoint/2010/main" val="2581592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1628" y="1272105"/>
            <a:ext cx="11121656" cy="4597067"/>
          </a:xfrm>
        </p:spPr>
        <p:txBody>
          <a:bodyPr>
            <a:noAutofit/>
          </a:bodyPr>
          <a:lstStyle/>
          <a:p>
            <a:pPr algn="just">
              <a:buFont typeface="Wingdings" panose="05000000000000000000" pitchFamily="2" charset="2"/>
              <a:buChar char="§"/>
            </a:pPr>
            <a:r>
              <a:rPr lang="en-US" dirty="0" smtClean="0"/>
              <a:t> </a:t>
            </a:r>
            <a:r>
              <a:rPr lang="en-US" u="sng" dirty="0" smtClean="0"/>
              <a:t>Constraint-based methods</a:t>
            </a:r>
            <a:r>
              <a:rPr lang="en-US" dirty="0" smtClean="0"/>
              <a:t>: Utilize appropriate statistical tests of conditional independence to find conditional independencies that hold between variables in graph </a:t>
            </a:r>
            <a:r>
              <a:rPr lang="en-US" i="1" dirty="0" smtClean="0"/>
              <a:t>G</a:t>
            </a:r>
            <a:r>
              <a:rPr lang="en-US" dirty="0" smtClean="0"/>
              <a:t>. Each conditional independence </a:t>
            </a:r>
            <a:r>
              <a:rPr lang="en-US" dirty="0"/>
              <a:t>corresponds to an m(d)-</a:t>
            </a:r>
            <a:r>
              <a:rPr lang="en-US" dirty="0" smtClean="0"/>
              <a:t>separation constraint.</a:t>
            </a:r>
          </a:p>
          <a:p>
            <a:pPr algn="just">
              <a:buFont typeface="Wingdings" panose="05000000000000000000" pitchFamily="2" charset="2"/>
              <a:buChar char="§"/>
            </a:pPr>
            <a:r>
              <a:rPr lang="en-US" dirty="0"/>
              <a:t> </a:t>
            </a:r>
            <a:r>
              <a:rPr lang="en-US" u="sng" dirty="0" smtClean="0"/>
              <a:t>Score-based </a:t>
            </a:r>
            <a:r>
              <a:rPr lang="en-US" u="sng" dirty="0"/>
              <a:t>methods</a:t>
            </a:r>
            <a:r>
              <a:rPr lang="en-US" dirty="0"/>
              <a:t>: </a:t>
            </a:r>
            <a:r>
              <a:rPr lang="en-US" dirty="0" smtClean="0"/>
              <a:t>Search for the graph </a:t>
            </a:r>
            <a:r>
              <a:rPr lang="en-US" i="1" dirty="0"/>
              <a:t>G</a:t>
            </a:r>
            <a:r>
              <a:rPr lang="en-US" dirty="0"/>
              <a:t> that maximizes </a:t>
            </a:r>
            <a:r>
              <a:rPr lang="en-US" dirty="0" smtClean="0"/>
              <a:t>a scoring function that reflects how well the graph fits the data. Two desirable properties of a scoring function is to be score-equivalent </a:t>
            </a:r>
            <a:r>
              <a:rPr lang="en-US" dirty="0"/>
              <a:t>and decomposable, such as the regularized log-likelihood, e.g. the BIC (Schwarz, 1978). </a:t>
            </a:r>
            <a:endParaRPr lang="en-US" dirty="0" smtClean="0"/>
          </a:p>
          <a:p>
            <a:pPr algn="just">
              <a:buFont typeface="Wingdings" panose="05000000000000000000" pitchFamily="2" charset="2"/>
              <a:buChar char="§"/>
            </a:pPr>
            <a:r>
              <a:rPr lang="en-US" dirty="0"/>
              <a:t> </a:t>
            </a:r>
            <a:r>
              <a:rPr lang="en-US" u="sng" dirty="0" smtClean="0"/>
              <a:t>Hybrid methods</a:t>
            </a:r>
            <a:r>
              <a:rPr lang="en-US" dirty="0" smtClean="0"/>
              <a:t>: They usually consist of at least one constraint-based phase and one score-based phase capitalizing the benefits of both pure methods.</a:t>
            </a:r>
          </a:p>
          <a:p>
            <a:pPr lvl="1" algn="just">
              <a:buFont typeface="Wingdings" panose="05000000000000000000" pitchFamily="2" charset="2"/>
              <a:buChar char="§"/>
            </a:pPr>
            <a:r>
              <a:rPr lang="en-US" dirty="0" smtClean="0"/>
              <a:t>Example: Max-Min Hill-Climbing (MMHC)</a:t>
            </a:r>
          </a:p>
          <a:p>
            <a:pPr marL="0" indent="0" algn="just">
              <a:buNone/>
            </a:pPr>
            <a:endParaRPr lang="en-US" dirty="0" smtClean="0"/>
          </a:p>
          <a:p>
            <a:pPr algn="just">
              <a:buFont typeface="Wingdings" panose="05000000000000000000" pitchFamily="2" charset="2"/>
              <a:buChar char="§"/>
            </a:pPr>
            <a:r>
              <a:rPr lang="en-US" dirty="0" smtClean="0"/>
              <a:t> Numerous algorithms from both types of methods exist that learn DAGs.</a:t>
            </a:r>
          </a:p>
        </p:txBody>
      </p:sp>
      <p:sp>
        <p:nvSpPr>
          <p:cNvPr id="2" name="Title 1"/>
          <p:cNvSpPr>
            <a:spLocks noGrp="1"/>
          </p:cNvSpPr>
          <p:nvPr>
            <p:ph type="title" idx="4294967295"/>
          </p:nvPr>
        </p:nvSpPr>
        <p:spPr>
          <a:xfrm>
            <a:off x="0" y="0"/>
            <a:ext cx="12192000" cy="723014"/>
          </a:xfrm>
        </p:spPr>
        <p:txBody>
          <a:bodyPr>
            <a:normAutofit/>
          </a:bodyPr>
          <a:lstStyle/>
          <a:p>
            <a:pPr algn="ctr"/>
            <a:r>
              <a:rPr lang="en-US" sz="4400" dirty="0" smtClean="0"/>
              <a:t>Types of Causal Structure Learning</a:t>
            </a:r>
            <a:endParaRPr lang="el-GR" sz="4400" dirty="0"/>
          </a:p>
        </p:txBody>
      </p:sp>
    </p:spTree>
    <p:extLst>
      <p:ext uri="{BB962C8B-B14F-4D97-AF65-F5344CB8AC3E}">
        <p14:creationId xmlns:p14="http://schemas.microsoft.com/office/powerpoint/2010/main" val="205815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1628" y="1272105"/>
            <a:ext cx="11121656" cy="4597067"/>
          </a:xfrm>
        </p:spPr>
        <p:txBody>
          <a:bodyPr>
            <a:noAutofit/>
          </a:bodyPr>
          <a:lstStyle/>
          <a:p>
            <a:pPr algn="just">
              <a:buFont typeface="Wingdings" panose="05000000000000000000" pitchFamily="2" charset="2"/>
              <a:buChar char="§"/>
            </a:pPr>
            <a:endParaRPr lang="en-US" dirty="0" smtClean="0"/>
          </a:p>
          <a:p>
            <a:pPr algn="just">
              <a:buFont typeface="Wingdings" panose="05000000000000000000" pitchFamily="2" charset="2"/>
              <a:buChar char="§"/>
            </a:pPr>
            <a:r>
              <a:rPr lang="en-US" dirty="0" smtClean="0"/>
              <a:t> Learning MAGs though </a:t>
            </a:r>
            <a:r>
              <a:rPr lang="en-US" dirty="0" smtClean="0"/>
              <a:t>was</a:t>
            </a:r>
            <a:r>
              <a:rPr lang="en-US" dirty="0" smtClean="0"/>
              <a:t> </a:t>
            </a:r>
            <a:r>
              <a:rPr lang="en-US" dirty="0" smtClean="0"/>
              <a:t>typically done with constraint-based </a:t>
            </a:r>
            <a:r>
              <a:rPr lang="en-US" dirty="0" smtClean="0"/>
              <a:t>methods, because</a:t>
            </a:r>
            <a:r>
              <a:rPr lang="en-US" dirty="0"/>
              <a:t> </a:t>
            </a:r>
            <a:r>
              <a:rPr lang="en-US" dirty="0"/>
              <a:t>t</a:t>
            </a:r>
            <a:r>
              <a:rPr lang="en-US" dirty="0" smtClean="0"/>
              <a:t>here were no </a:t>
            </a:r>
            <a:r>
              <a:rPr lang="en-US" dirty="0" smtClean="0"/>
              <a:t>known </a:t>
            </a:r>
            <a:r>
              <a:rPr lang="en-US" dirty="0" smtClean="0"/>
              <a:t>methods </a:t>
            </a:r>
            <a:r>
              <a:rPr lang="en-US" dirty="0" smtClean="0"/>
              <a:t>for scoring </a:t>
            </a:r>
            <a:r>
              <a:rPr lang="en-US" dirty="0" smtClean="0"/>
              <a:t>MAGs with efficiency.</a:t>
            </a:r>
            <a:endParaRPr lang="en-US" dirty="0" smtClean="0"/>
          </a:p>
          <a:p>
            <a:pPr algn="just">
              <a:buFont typeface="Wingdings" panose="05000000000000000000" pitchFamily="2" charset="2"/>
              <a:buChar char="§"/>
            </a:pPr>
            <a:endParaRPr lang="en-US" dirty="0" smtClean="0"/>
          </a:p>
          <a:p>
            <a:pPr algn="just">
              <a:buFont typeface="Wingdings" panose="05000000000000000000" pitchFamily="2" charset="2"/>
              <a:buChar char="§"/>
            </a:pPr>
            <a:r>
              <a:rPr lang="en-US" dirty="0" smtClean="0"/>
              <a:t> Theory and algorithms for </a:t>
            </a:r>
            <a:r>
              <a:rPr lang="en-US" dirty="0" smtClean="0"/>
              <a:t>computing </a:t>
            </a:r>
            <a:r>
              <a:rPr lang="en-US" dirty="0" smtClean="0"/>
              <a:t>MAGs score appeared only recently</a:t>
            </a:r>
          </a:p>
          <a:p>
            <a:pPr lvl="1" algn="just">
              <a:buFont typeface="Wingdings" panose="05000000000000000000" pitchFamily="2" charset="2"/>
              <a:buChar char="§"/>
            </a:pPr>
            <a:r>
              <a:rPr lang="en-US" dirty="0" err="1" smtClean="0"/>
              <a:t>Nowzohour</a:t>
            </a:r>
            <a:r>
              <a:rPr lang="en-US" dirty="0" smtClean="0"/>
              <a:t> </a:t>
            </a:r>
            <a:r>
              <a:rPr lang="en-US" dirty="0" smtClean="0"/>
              <a:t>et al</a:t>
            </a:r>
            <a:r>
              <a:rPr lang="en-US" dirty="0" smtClean="0"/>
              <a:t>. 2015</a:t>
            </a:r>
          </a:p>
          <a:p>
            <a:pPr lvl="1" algn="just">
              <a:buFont typeface="Wingdings" panose="05000000000000000000" pitchFamily="2" charset="2"/>
              <a:buChar char="§"/>
            </a:pPr>
            <a:r>
              <a:rPr lang="en-US" dirty="0" smtClean="0"/>
              <a:t>Triantafillou et al. 2016</a:t>
            </a:r>
            <a:endParaRPr lang="en-US" dirty="0" smtClean="0"/>
          </a:p>
          <a:p>
            <a:pPr lvl="1" algn="just">
              <a:buFont typeface="Wingdings" panose="05000000000000000000" pitchFamily="2" charset="2"/>
              <a:buChar char="§"/>
            </a:pPr>
            <a:endParaRPr lang="en-US" dirty="0"/>
          </a:p>
          <a:p>
            <a:pPr algn="just">
              <a:buFont typeface="Wingdings" panose="05000000000000000000" pitchFamily="2" charset="2"/>
              <a:buChar char="§"/>
            </a:pPr>
            <a:r>
              <a:rPr lang="en-US" dirty="0" smtClean="0"/>
              <a:t> Our </a:t>
            </a:r>
            <a:r>
              <a:rPr lang="en-US" dirty="0" smtClean="0"/>
              <a:t>goal: </a:t>
            </a:r>
            <a:r>
              <a:rPr lang="en-US" dirty="0" smtClean="0"/>
              <a:t>Extending </a:t>
            </a:r>
            <a:r>
              <a:rPr lang="en-US" dirty="0" smtClean="0"/>
              <a:t>the hybrid method Max-Min Hill Climbing (MMHC) for learning MAGs and contrasting its performances against </a:t>
            </a:r>
            <a:r>
              <a:rPr lang="en-US" dirty="0"/>
              <a:t>FCI and </a:t>
            </a:r>
            <a:r>
              <a:rPr lang="en-US" dirty="0" err="1" smtClean="0"/>
              <a:t>cFCI</a:t>
            </a:r>
            <a:r>
              <a:rPr lang="en-US" dirty="0" smtClean="0"/>
              <a:t>, two prototypical constraint-based methods for causally insufficient </a:t>
            </a:r>
            <a:r>
              <a:rPr lang="en-US" dirty="0" smtClean="0"/>
              <a:t>systems.</a:t>
            </a:r>
            <a:endParaRPr lang="en-US" dirty="0" smtClean="0"/>
          </a:p>
        </p:txBody>
      </p:sp>
      <p:sp>
        <p:nvSpPr>
          <p:cNvPr id="2" name="Title 1"/>
          <p:cNvSpPr>
            <a:spLocks noGrp="1"/>
          </p:cNvSpPr>
          <p:nvPr>
            <p:ph type="title" idx="4294967295"/>
          </p:nvPr>
        </p:nvSpPr>
        <p:spPr>
          <a:xfrm>
            <a:off x="0" y="0"/>
            <a:ext cx="12192000" cy="723014"/>
          </a:xfrm>
        </p:spPr>
        <p:txBody>
          <a:bodyPr>
            <a:normAutofit fontScale="90000"/>
          </a:bodyPr>
          <a:lstStyle/>
          <a:p>
            <a:pPr algn="ctr"/>
            <a:r>
              <a:rPr lang="en-US" sz="4400" dirty="0" smtClean="0"/>
              <a:t>Learning MAGs through score-based and hybrid methods</a:t>
            </a:r>
            <a:endParaRPr lang="el-GR" sz="4400" dirty="0"/>
          </a:p>
        </p:txBody>
      </p:sp>
    </p:spTree>
    <p:extLst>
      <p:ext uri="{BB962C8B-B14F-4D97-AF65-F5344CB8AC3E}">
        <p14:creationId xmlns:p14="http://schemas.microsoft.com/office/powerpoint/2010/main" val="30786949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12192000" cy="723014"/>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400" dirty="0" smtClean="0"/>
              <a:t>Max-Min Hill-Climbing (MMHC)</a:t>
            </a:r>
            <a:endParaRPr lang="el-GR" sz="4400" dirty="0"/>
          </a:p>
        </p:txBody>
      </p:sp>
      <p:sp>
        <p:nvSpPr>
          <p:cNvPr id="5" name="Content Placeholder 2"/>
          <p:cNvSpPr txBox="1">
            <a:spLocks/>
          </p:cNvSpPr>
          <p:nvPr/>
        </p:nvSpPr>
        <p:spPr>
          <a:xfrm>
            <a:off x="531628" y="1272105"/>
            <a:ext cx="11121656" cy="459706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r>
              <a:rPr lang="en-US" dirty="0" smtClean="0"/>
              <a:t> MMHC </a:t>
            </a:r>
            <a:r>
              <a:rPr lang="en-US" dirty="0"/>
              <a:t>(</a:t>
            </a:r>
            <a:r>
              <a:rPr lang="en-US" i="1" dirty="0" err="1"/>
              <a:t>Tsamardinos</a:t>
            </a:r>
            <a:r>
              <a:rPr lang="en-US" i="1" dirty="0"/>
              <a:t> et al., 2006</a:t>
            </a:r>
            <a:r>
              <a:rPr lang="en-US" dirty="0"/>
              <a:t>) is a hybrid </a:t>
            </a:r>
            <a:r>
              <a:rPr lang="en-US" dirty="0" smtClean="0"/>
              <a:t>algorithm consisting of a constraint-based skeleton identification phase followed by a score-based edge orientation phase.</a:t>
            </a:r>
          </a:p>
          <a:p>
            <a:pPr algn="just">
              <a:buFont typeface="Wingdings" panose="05000000000000000000" pitchFamily="2" charset="2"/>
              <a:buChar char="§"/>
            </a:pPr>
            <a:r>
              <a:rPr lang="en-US" dirty="0"/>
              <a:t> </a:t>
            </a:r>
            <a:r>
              <a:rPr lang="en-US" dirty="0" smtClean="0"/>
              <a:t>Assumptions: (1) Causal Markov Condition, </a:t>
            </a:r>
            <a:r>
              <a:rPr lang="en-US" sz="1800" dirty="0" smtClean="0"/>
              <a:t>(2)</a:t>
            </a:r>
            <a:r>
              <a:rPr lang="en-US" dirty="0" smtClean="0"/>
              <a:t> Acyclicity, </a:t>
            </a:r>
            <a:r>
              <a:rPr lang="en-US" sz="1800" dirty="0" smtClean="0"/>
              <a:t>(3) </a:t>
            </a:r>
            <a:r>
              <a:rPr lang="en-US" dirty="0"/>
              <a:t>C</a:t>
            </a:r>
            <a:r>
              <a:rPr lang="en-US" dirty="0" smtClean="0"/>
              <a:t>ausal </a:t>
            </a:r>
            <a:r>
              <a:rPr lang="en-US" dirty="0"/>
              <a:t>F</a:t>
            </a:r>
            <a:r>
              <a:rPr lang="en-US" dirty="0" smtClean="0"/>
              <a:t>aithfulness</a:t>
            </a:r>
            <a:r>
              <a:rPr lang="en-US" dirty="0"/>
              <a:t>, </a:t>
            </a:r>
            <a:r>
              <a:rPr lang="en-US" dirty="0" smtClean="0"/>
              <a:t>and </a:t>
            </a:r>
            <a:r>
              <a:rPr lang="en-US" sz="1800" dirty="0" smtClean="0"/>
              <a:t>(4)</a:t>
            </a:r>
            <a:r>
              <a:rPr lang="en-US" dirty="0" smtClean="0"/>
              <a:t> </a:t>
            </a:r>
            <a:r>
              <a:rPr lang="en-US" dirty="0"/>
              <a:t>C</a:t>
            </a:r>
            <a:r>
              <a:rPr lang="en-US" dirty="0" smtClean="0"/>
              <a:t>ausal </a:t>
            </a:r>
            <a:r>
              <a:rPr lang="en-US" dirty="0"/>
              <a:t>S</a:t>
            </a:r>
            <a:r>
              <a:rPr lang="en-US" dirty="0" smtClean="0"/>
              <a:t>ufficiency.</a:t>
            </a:r>
          </a:p>
          <a:p>
            <a:pPr marL="0" indent="0" algn="just">
              <a:buNone/>
            </a:pPr>
            <a:r>
              <a:rPr lang="en-US" dirty="0"/>
              <a:t> </a:t>
            </a:r>
            <a:endParaRPr lang="en-US" dirty="0" smtClean="0"/>
          </a:p>
          <a:p>
            <a:pPr algn="just">
              <a:buFont typeface="Wingdings" panose="05000000000000000000" pitchFamily="2" charset="2"/>
              <a:buChar char="§"/>
            </a:pPr>
            <a:r>
              <a:rPr lang="en-US" dirty="0"/>
              <a:t> </a:t>
            </a:r>
            <a:r>
              <a:rPr lang="en-US" u="sng" dirty="0" smtClean="0"/>
              <a:t>Skeleton Identification Phase</a:t>
            </a:r>
            <a:r>
              <a:rPr lang="en-US" dirty="0" smtClean="0"/>
              <a:t>: MMHC learns the CPDAG skeleton using </a:t>
            </a:r>
            <a:r>
              <a:rPr lang="en-US" dirty="0"/>
              <a:t>the constraint-based Max-Min Parents and Children (MMPC) </a:t>
            </a:r>
            <a:r>
              <a:rPr lang="en-US" dirty="0" smtClean="0"/>
              <a:t>algorithm.</a:t>
            </a:r>
          </a:p>
          <a:p>
            <a:pPr algn="just">
              <a:buFont typeface="Wingdings" panose="05000000000000000000" pitchFamily="2" charset="2"/>
              <a:buChar char="§"/>
            </a:pPr>
            <a:r>
              <a:rPr lang="en-US" dirty="0"/>
              <a:t> </a:t>
            </a:r>
            <a:r>
              <a:rPr lang="en-US" u="sng" dirty="0" smtClean="0"/>
              <a:t>Edge Orientation Phase</a:t>
            </a:r>
            <a:r>
              <a:rPr lang="en-US" dirty="0" smtClean="0"/>
              <a:t>: Performs a score-based hill-climbing to determine the edge orientations, searching for the DAG that best fits the data according to a scoring function.</a:t>
            </a:r>
          </a:p>
        </p:txBody>
      </p:sp>
    </p:spTree>
    <p:extLst>
      <p:ext uri="{BB962C8B-B14F-4D97-AF65-F5344CB8AC3E}">
        <p14:creationId xmlns:p14="http://schemas.microsoft.com/office/powerpoint/2010/main" val="10939244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12192000" cy="723014"/>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400" dirty="0" smtClean="0"/>
              <a:t>Max-Min Hill-Climbing (MMHC)</a:t>
            </a:r>
            <a:endParaRPr lang="el-GR" sz="4400" dirty="0"/>
          </a:p>
        </p:txBody>
      </p:sp>
      <p:sp>
        <p:nvSpPr>
          <p:cNvPr id="5" name="Content Placeholder 2"/>
          <p:cNvSpPr txBox="1">
            <a:spLocks/>
          </p:cNvSpPr>
          <p:nvPr/>
        </p:nvSpPr>
        <p:spPr>
          <a:xfrm>
            <a:off x="531628" y="1272105"/>
            <a:ext cx="11121656" cy="459706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r>
              <a:rPr lang="en-US" dirty="0" smtClean="0"/>
              <a:t> The </a:t>
            </a:r>
            <a:r>
              <a:rPr lang="en-US" dirty="0"/>
              <a:t>superiority of MMHC over all other existing </a:t>
            </a:r>
            <a:r>
              <a:rPr lang="en-US" dirty="0" smtClean="0"/>
              <a:t>algorithms in causally sufficient systems is due to its hybrid nature.</a:t>
            </a:r>
          </a:p>
          <a:p>
            <a:pPr algn="just">
              <a:buFont typeface="Wingdings" panose="05000000000000000000" pitchFamily="2" charset="2"/>
              <a:buChar char="§"/>
            </a:pPr>
            <a:endParaRPr lang="en-US" dirty="0"/>
          </a:p>
          <a:p>
            <a:pPr algn="just">
              <a:buFont typeface="Wingdings" panose="05000000000000000000" pitchFamily="2" charset="2"/>
              <a:buChar char="§"/>
            </a:pPr>
            <a:r>
              <a:rPr lang="en-US" dirty="0" smtClean="0"/>
              <a:t> It utilizes a constraint-based approach, which are naturally more reliable in the skeleton identification phase, to constraint the DAG search space.</a:t>
            </a:r>
          </a:p>
          <a:p>
            <a:pPr algn="just">
              <a:buFont typeface="Wingdings" panose="05000000000000000000" pitchFamily="2" charset="2"/>
              <a:buChar char="§"/>
            </a:pPr>
            <a:r>
              <a:rPr lang="en-US" dirty="0"/>
              <a:t> </a:t>
            </a:r>
            <a:r>
              <a:rPr lang="en-US" dirty="0" smtClean="0"/>
              <a:t>And then it utilizes a score-based approach, which naturally handles the orientation phase more reliably, to orient the edges.</a:t>
            </a:r>
          </a:p>
          <a:p>
            <a:pPr marL="0" indent="0" algn="just">
              <a:buNone/>
            </a:pPr>
            <a:endParaRPr lang="en-US" dirty="0" smtClean="0"/>
          </a:p>
          <a:p>
            <a:pPr>
              <a:buFont typeface="Wingdings" panose="05000000000000000000" pitchFamily="2" charset="2"/>
              <a:buChar char="§"/>
            </a:pPr>
            <a:r>
              <a:rPr lang="en-US" dirty="0"/>
              <a:t> </a:t>
            </a:r>
            <a:r>
              <a:rPr lang="en-US" dirty="0" smtClean="0"/>
              <a:t>This superiority of MMHC motivated the interest</a:t>
            </a:r>
            <a:br>
              <a:rPr lang="en-US" dirty="0" smtClean="0"/>
            </a:br>
            <a:r>
              <a:rPr lang="en-US" dirty="0" smtClean="0"/>
              <a:t>to extend it to causally insufficient systems.</a:t>
            </a:r>
            <a:endParaRPr lang="en-US" dirty="0"/>
          </a:p>
        </p:txBody>
      </p:sp>
      <p:pic>
        <p:nvPicPr>
          <p:cNvPr id="3" name="Picture 2"/>
          <p:cNvPicPr>
            <a:picLocks noChangeAspect="1"/>
          </p:cNvPicPr>
          <p:nvPr/>
        </p:nvPicPr>
        <p:blipFill>
          <a:blip r:embed="rId3"/>
          <a:stretch>
            <a:fillRect/>
          </a:stretch>
        </p:blipFill>
        <p:spPr>
          <a:xfrm>
            <a:off x="6043588" y="3709417"/>
            <a:ext cx="4676775" cy="2343150"/>
          </a:xfrm>
          <a:prstGeom prst="rect">
            <a:avLst/>
          </a:prstGeom>
        </p:spPr>
      </p:pic>
      <p:sp>
        <p:nvSpPr>
          <p:cNvPr id="4" name="TextBox 3"/>
          <p:cNvSpPr txBox="1"/>
          <p:nvPr/>
        </p:nvSpPr>
        <p:spPr>
          <a:xfrm>
            <a:off x="9187115" y="4062350"/>
            <a:ext cx="1512711" cy="400110"/>
          </a:xfrm>
          <a:prstGeom prst="rect">
            <a:avLst/>
          </a:prstGeom>
          <a:noFill/>
        </p:spPr>
        <p:txBody>
          <a:bodyPr wrap="square" rtlCol="0">
            <a:spAutoFit/>
          </a:bodyPr>
          <a:lstStyle/>
          <a:p>
            <a:r>
              <a:rPr lang="en-US" sz="2000" dirty="0" smtClean="0">
                <a:solidFill>
                  <a:schemeClr val="tx1">
                    <a:lumMod val="75000"/>
                    <a:lumOff val="25000"/>
                  </a:schemeClr>
                </a:solidFill>
              </a:rPr>
              <a:t>Hill-Climbing</a:t>
            </a:r>
            <a:endParaRPr lang="el-GR" sz="2000" dirty="0">
              <a:solidFill>
                <a:schemeClr val="tx1">
                  <a:lumMod val="75000"/>
                  <a:lumOff val="25000"/>
                </a:schemeClr>
              </a:solidFill>
            </a:endParaRPr>
          </a:p>
        </p:txBody>
      </p:sp>
      <p:sp>
        <p:nvSpPr>
          <p:cNvPr id="6" name="TextBox 5"/>
          <p:cNvSpPr txBox="1"/>
          <p:nvPr/>
        </p:nvSpPr>
        <p:spPr>
          <a:xfrm>
            <a:off x="8658578" y="6052567"/>
            <a:ext cx="3533422" cy="307777"/>
          </a:xfrm>
          <a:prstGeom prst="rect">
            <a:avLst/>
          </a:prstGeom>
          <a:noFill/>
        </p:spPr>
        <p:txBody>
          <a:bodyPr wrap="square" rtlCol="0">
            <a:spAutoFit/>
          </a:bodyPr>
          <a:lstStyle/>
          <a:p>
            <a:r>
              <a:rPr lang="en-US" sz="1400" dirty="0" smtClean="0"/>
              <a:t>Picture taken from Fernando Sancho Caparrini</a:t>
            </a:r>
            <a:endParaRPr lang="el-GR" sz="1400" dirty="0"/>
          </a:p>
        </p:txBody>
      </p:sp>
    </p:spTree>
    <p:extLst>
      <p:ext uri="{BB962C8B-B14F-4D97-AF65-F5344CB8AC3E}">
        <p14:creationId xmlns:p14="http://schemas.microsoft.com/office/powerpoint/2010/main" val="2928264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15573</TotalTime>
  <Words>3394</Words>
  <Application>Microsoft Office PowerPoint</Application>
  <PresentationFormat>Widescreen</PresentationFormat>
  <Paragraphs>263</Paragraphs>
  <Slides>28</Slides>
  <Notes>22</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Calibri</vt:lpstr>
      <vt:lpstr>Calibri Light</vt:lpstr>
      <vt:lpstr>Cambria Math</vt:lpstr>
      <vt:lpstr>Wingdings</vt:lpstr>
      <vt:lpstr>Retrospect</vt:lpstr>
      <vt:lpstr>On Scoring Maximal Ancestral Graphs with the Max-Min Hill Climbing Algorithm  Konstantinos Tsirlis, Vincenzo Lagani, Sofia Triantafillou and Ioannis Tsamardinos  Associate Professor, Computer Science Department, University of Crete Visiting Professor, University of Huddersfield CEO and Co-Founder, Gnosis Data Analysis (Gnosis DA) </vt:lpstr>
      <vt:lpstr>Outline</vt:lpstr>
      <vt:lpstr>Causal Structure Learning</vt:lpstr>
      <vt:lpstr>Maximal Ancestral Graphs</vt:lpstr>
      <vt:lpstr>Partial Ancestral Graphs</vt:lpstr>
      <vt:lpstr>Types of Causal Structure Learning</vt:lpstr>
      <vt:lpstr>Learning MAGs through score-based and hybrid methods</vt:lpstr>
      <vt:lpstr>PowerPoint Presentation</vt:lpstr>
      <vt:lpstr>PowerPoint Presentation</vt:lpstr>
      <vt:lpstr>PowerPoint Presentation</vt:lpstr>
      <vt:lpstr>PowerPoint Presentation</vt:lpstr>
      <vt:lpstr>Max-Min Parents and Children Algorithm (MMPC)</vt:lpstr>
      <vt:lpstr>Scoring MAGs</vt:lpstr>
      <vt:lpstr>Greedy Search</vt:lpstr>
      <vt:lpstr>Constrained Greedy Search</vt:lpstr>
      <vt:lpstr>Competitors</vt:lpstr>
      <vt:lpstr>Competitors</vt:lpstr>
      <vt:lpstr>Experimentation</vt:lpstr>
      <vt:lpstr>Comparison of M3HC with GSMAG</vt:lpstr>
      <vt:lpstr>Comparison of M3HC with GSMAG</vt:lpstr>
      <vt:lpstr>Comparison of M3HC with (c)FCI 1</vt:lpstr>
      <vt:lpstr>Comparison of M3HC with (c)FCI 1</vt:lpstr>
      <vt:lpstr>Comparison of M3HC with (c)FCI 1</vt:lpstr>
      <vt:lpstr>Comparison of M3HC with (c)FCI 2</vt:lpstr>
      <vt:lpstr>Comparison of M3HC with (c)FCI 2</vt:lpstr>
      <vt:lpstr>Conclusions</vt:lpstr>
      <vt:lpstr>Causal Bayesian Networks</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Scoring Maximal Ancestral Graphs with the Max-Min Hill Climbing Algorithm</dc:title>
  <dc:creator>GIORGOS ATHINEOU</dc:creator>
  <cp:lastModifiedBy>GIORGOS ATHINEOU</cp:lastModifiedBy>
  <cp:revision>113</cp:revision>
  <dcterms:created xsi:type="dcterms:W3CDTF">2017-07-31T11:45:16Z</dcterms:created>
  <dcterms:modified xsi:type="dcterms:W3CDTF">2017-08-12T20:14:54Z</dcterms:modified>
</cp:coreProperties>
</file>